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  <p:sldMasterId id="2147483708" r:id="rId2"/>
    <p:sldMasterId id="2147483744" r:id="rId3"/>
    <p:sldMasterId id="2147483756" r:id="rId4"/>
    <p:sldMasterId id="2147483792" r:id="rId5"/>
    <p:sldMasterId id="2147483804" r:id="rId6"/>
    <p:sldMasterId id="2147483864" r:id="rId7"/>
    <p:sldMasterId id="2147483876" r:id="rId8"/>
    <p:sldMasterId id="2147483888" r:id="rId9"/>
  </p:sldMasterIdLst>
  <p:notesMasterIdLst>
    <p:notesMasterId r:id="rId23"/>
  </p:notesMasterIdLst>
  <p:sldIdLst>
    <p:sldId id="270" r:id="rId10"/>
    <p:sldId id="257" r:id="rId11"/>
    <p:sldId id="259" r:id="rId12"/>
    <p:sldId id="265" r:id="rId13"/>
    <p:sldId id="258" r:id="rId14"/>
    <p:sldId id="260" r:id="rId15"/>
    <p:sldId id="261" r:id="rId16"/>
    <p:sldId id="262" r:id="rId17"/>
    <p:sldId id="263" r:id="rId18"/>
    <p:sldId id="264" r:id="rId19"/>
    <p:sldId id="266" r:id="rId20"/>
    <p:sldId id="267" r:id="rId21"/>
    <p:sldId id="268" r:id="rId22"/>
  </p:sldIdLst>
  <p:sldSz cx="9144000" cy="6858000" type="screen4x3"/>
  <p:notesSz cx="6858000" cy="9144000"/>
  <p:embeddedFontLst>
    <p:embeddedFont>
      <p:font typeface="Cambria Math" pitchFamily="18" charset="0"/>
      <p:regular r:id="rId24"/>
    </p:embeddedFont>
    <p:embeddedFont>
      <p:font typeface="Garamond" pitchFamily="18" charset="0"/>
      <p:regular r:id="rId25"/>
      <p:bold r:id="rId26"/>
      <p: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Tunga" charset="0"/>
      <p:regular r:id="rId32"/>
      <p:bold r:id="rId33"/>
    </p:embeddedFont>
    <p:embeddedFont>
      <p:font typeface="Tahoma" pitchFamily="34" charset="0"/>
      <p:regular r:id="rId34"/>
      <p:bold r:id="rId35"/>
    </p:embeddedFont>
    <p:embeddedFont>
      <p:font typeface="Franklin Gothic Book" charset="0"/>
      <p:regular r:id="rId36"/>
      <p:italic r:id="rId37"/>
    </p:embeddedFont>
    <p:embeddedFont>
      <p:font typeface="Shonar Bangla" charset="0"/>
      <p:regular r:id="rId38"/>
      <p:bold r:id="rId39"/>
    </p:embeddedFont>
    <p:embeddedFont>
      <p:font typeface="Book Antiqua" pitchFamily="18" charset="0"/>
      <p:regular r:id="rId40"/>
      <p:bold r:id="rId41"/>
      <p:italic r:id="rId42"/>
      <p:boldItalic r:id="rId43"/>
    </p:embeddedFont>
    <p:embeddedFont>
      <p:font typeface="Palatino Linotype" pitchFamily="18" charset="0"/>
      <p:regular r:id="rId44"/>
      <p:bold r:id="rId45"/>
      <p:italic r:id="rId46"/>
      <p:boldItalic r:id="rId47"/>
    </p:embeddedFont>
    <p:embeddedFont>
      <p:font typeface="Wingdings 2" pitchFamily="18" charset="2"/>
      <p:regular r:id="rId48"/>
    </p:embeddedFont>
    <p:embeddedFont>
      <p:font typeface="Consolas" pitchFamily="49" charset="0"/>
      <p:regular r:id="rId49"/>
      <p:bold r:id="rId50"/>
      <p:italic r:id="rId51"/>
      <p:boldItalic r:id="rId52"/>
    </p:embeddedFont>
    <p:embeddedFont>
      <p:font typeface="Wingdings 3" pitchFamily="18" charset="2"/>
      <p:regular r:id="rId53"/>
    </p:embeddedFont>
    <p:embeddedFont>
      <p:font typeface="Franklin Gothic Medium" pitchFamily="34" charset="0"/>
      <p:regular r:id="rId54"/>
      <p:italic r:id="rId55"/>
    </p:embeddedFont>
    <p:embeddedFont>
      <p:font typeface="Constantia" pitchFamily="18" charset="0"/>
      <p:regular r:id="rId56"/>
      <p:bold r:id="rId57"/>
      <p:italic r:id="rId58"/>
      <p:boldItalic r:id="rId59"/>
    </p:embeddedFont>
    <p:embeddedFont>
      <p:font typeface="Corbel" pitchFamily="34" charset="0"/>
      <p:regular r:id="rId60"/>
      <p:bold r:id="rId61"/>
      <p:italic r:id="rId62"/>
      <p:boldItalic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2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55" Type="http://schemas.openxmlformats.org/officeDocument/2006/relationships/font" Target="fonts/font32.fntdata"/><Relationship Id="rId63" Type="http://schemas.openxmlformats.org/officeDocument/2006/relationships/font" Target="fonts/font40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font" Target="fonts/font30.fntdata"/><Relationship Id="rId58" Type="http://schemas.openxmlformats.org/officeDocument/2006/relationships/font" Target="fonts/font35.fntdata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57" Type="http://schemas.openxmlformats.org/officeDocument/2006/relationships/font" Target="fonts/font34.fntdata"/><Relationship Id="rId61" Type="http://schemas.openxmlformats.org/officeDocument/2006/relationships/font" Target="fonts/font38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font" Target="fonts/font29.fntdata"/><Relationship Id="rId60" Type="http://schemas.openxmlformats.org/officeDocument/2006/relationships/font" Target="fonts/font37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56" Type="http://schemas.openxmlformats.org/officeDocument/2006/relationships/font" Target="fonts/font33.fntdata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2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59" Type="http://schemas.openxmlformats.org/officeDocument/2006/relationships/font" Target="fonts/font36.fntdata"/><Relationship Id="rId67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font" Target="fonts/font18.fntdata"/><Relationship Id="rId54" Type="http://schemas.openxmlformats.org/officeDocument/2006/relationships/font" Target="fonts/font31.fntdata"/><Relationship Id="rId62" Type="http://schemas.openxmlformats.org/officeDocument/2006/relationships/font" Target="fonts/font3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CBDD9-4829-4E34-B21C-86E9A9612AF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FBBCD-281E-49CC-8897-DB952F111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98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773C6-EA00-47DE-B7D3-95ABB1EC91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382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0317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387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566985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97554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714805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628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912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705067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32696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466068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6/14/2020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6/14/2020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6/14/2020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6/14/2020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6/14/2020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6/14/2020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6/14/2020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6/14/2020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6/14/2020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0.png"/><Relationship Id="rId11" Type="http://schemas.openxmlformats.org/officeDocument/2006/relationships/image" Target="../media/image12.png"/><Relationship Id="rId5" Type="http://schemas.openxmlformats.org/officeDocument/2006/relationships/image" Target="../media/image60.png"/><Relationship Id="rId10" Type="http://schemas.openxmlformats.org/officeDocument/2006/relationships/image" Target="../media/image80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27384"/>
            <a:ext cx="914399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নৌবাহিনী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কাপ্তাই</a:t>
            </a:r>
            <a:endParaRPr lang="en-US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5562600"/>
            <a:ext cx="5486399" cy="1046440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জাহাঙ্গীর</a:t>
            </a:r>
            <a:r>
              <a:rPr lang="en-US" sz="2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2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উপাধ্যক্ষ</a:t>
            </a:r>
            <a:endParaRPr lang="en-US" sz="28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বাংলাদেশ</a:t>
            </a:r>
            <a:r>
              <a:rPr lang="en-US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নৌবাহিনী</a:t>
            </a:r>
            <a:r>
              <a:rPr lang="en-US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স্কুল</a:t>
            </a:r>
            <a:r>
              <a:rPr lang="en-US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এন্ড</a:t>
            </a:r>
            <a:r>
              <a:rPr lang="en-US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কলেজ</a:t>
            </a:r>
            <a:r>
              <a:rPr lang="en-US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কাপ্তাই</a:t>
            </a:r>
            <a:endParaRPr lang="en-US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4459069"/>
            <a:ext cx="2569028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7700"/>
            <a:ext cx="3352800" cy="2400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1088964" cy="10687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14972" y="624114"/>
            <a:ext cx="563880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সৃষ্টিকর্তা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020856" y="1924896"/>
            <a:ext cx="5232916" cy="211370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57150"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glow" dir="t">
              <a:rot lat="0" lon="0" rev="6360000"/>
            </a:lightRig>
          </a:scene3d>
          <a:sp3d contourW="1000" prstMaterial="flat">
            <a:bevelT w="95250" h="101600" prst="coolSlant"/>
            <a:contourClr>
              <a:schemeClr val="accent3">
                <a:satMod val="30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n-BD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নবম </a:t>
            </a:r>
            <a:endParaRPr lang="bn-BD" sz="6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bn-BD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বিষয়ঃ গণিত</a:t>
            </a:r>
          </a:p>
          <a:p>
            <a:pPr marL="0" indent="0">
              <a:buFont typeface="Arial" pitchFamily="34" charset="0"/>
              <a:buNone/>
            </a:pPr>
            <a:endParaRPr lang="en-US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0" y="634425"/>
            <a:ext cx="1524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1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৯.২</a:t>
            </a:r>
          </a:p>
          <a:p>
            <a:r>
              <a:rPr lang="bn-BD" sz="1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পাঠঃ </a:t>
            </a:r>
            <a:r>
              <a:rPr lang="en-US" sz="1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</a:t>
            </a:r>
          </a:p>
        </p:txBody>
      </p:sp>
    </p:spTree>
    <p:extLst>
      <p:ext uri="{BB962C8B-B14F-4D97-AF65-F5344CB8AC3E}">
        <p14:creationId xmlns:p14="http://schemas.microsoft.com/office/powerpoint/2010/main" val="234488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63025"/>
            <a:ext cx="3581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 নির্ণয় করঃ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1539436"/>
                <a:ext cx="8686800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solidFill>
                            <a:schemeClr val="accent2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bn-BD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𝑐𝑜𝑡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60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°+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30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°+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5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45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°−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4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60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°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39436"/>
                <a:ext cx="8686800" cy="898964"/>
              </a:xfrm>
              <a:prstGeom prst="rect">
                <a:avLst/>
              </a:prstGeom>
              <a:blipFill rotWithShape="1">
                <a:blip r:embed="rId2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525635"/>
                <a:ext cx="8534400" cy="425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𝑐𝑜𝑡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𝑐𝑜𝑠𝑒𝑐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°+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5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45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𝑐𝑜𝑠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</m:oMath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ea typeface="Cambria Math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ea typeface="Cambria Math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ea typeface="Cambria Math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ea typeface="Cambria Math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(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𝐴𝑛𝑠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25635"/>
                <a:ext cx="8534400" cy="4256165"/>
              </a:xfrm>
              <a:prstGeom prst="rect">
                <a:avLst/>
              </a:prstGeom>
              <a:blipFill rotWithShape="1">
                <a:blip r:embed="rId3"/>
                <a:stretch>
                  <a:fillRect l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" y="-27384"/>
            <a:ext cx="914399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নৌবাহিনী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কাপ্তাই</a:t>
            </a:r>
            <a:endParaRPr lang="en-US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13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95980"/>
            <a:ext cx="16764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1371600"/>
                <a:ext cx="8229600" cy="2003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0" dirty="0" smtClean="0">
                    <a:solidFill>
                      <a:schemeClr val="accent3">
                        <a:lumMod val="75000"/>
                      </a:schemeClr>
                    </a:solidFill>
                    <a:cs typeface="NikoshBAN" panose="02000000000000000000" pitchFamily="2" charset="0"/>
                  </a:rPr>
                  <a:t>১</a:t>
                </a:r>
                <a14:m>
                  <m:oMath xmlns:m="http://schemas.openxmlformats.org/officeDocument/2006/math">
                    <m:r>
                      <a:rPr lang="bn-BD" sz="2400" b="0" i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।</m:t>
                    </m:r>
                    <m:r>
                      <a:rPr lang="bn-BD" sz="2400" b="0" i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দেখাও</m:t>
                    </m:r>
                    <m:r>
                      <a:rPr lang="bn-BD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যে</m:t>
                    </m:r>
                    <m:r>
                      <a:rPr lang="bn-BD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𝑐𝑜𝑠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°+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𝑐𝑜𝑠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°=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90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</m:oMath>
                </a14:m>
                <a:endPara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240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সমাধান করঃ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𝑐𝑜𝑠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যখন</m:t>
                    </m:r>
                    <m:r>
                      <a:rPr lang="bn-BD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°≤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90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</m:oMath>
                </a14:m>
                <a:endPara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240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৩। সমাধান করঃ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bn-BD" sz="24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𝑡𝑎𝑛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𝑡𝑎𝑛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371600"/>
                <a:ext cx="8229600" cy="2003434"/>
              </a:xfrm>
              <a:prstGeom prst="rect">
                <a:avLst/>
              </a:prstGeom>
              <a:blipFill rotWithShape="1">
                <a:blip r:embed="rId2"/>
                <a:stretch>
                  <a:fillRect l="-1185" t="-2128" b="-4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" y="-27384"/>
            <a:ext cx="914399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নৌবাহিনী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কাপ্তাই</a:t>
            </a:r>
            <a:endParaRPr lang="en-US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2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95980"/>
            <a:ext cx="28194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295400"/>
                <a:ext cx="8382000" cy="3250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𝐴𝐵𝐶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bn-BD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∠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90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°,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𝐴𝐵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𝑐𝑚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𝐵𝐶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12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𝑐𝑚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হলে</m:t>
                      </m:r>
                      <m:r>
                        <a:rPr lang="bn-BD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bn-BD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নিচের</m:t>
                      </m:r>
                      <m:r>
                        <a:rPr lang="bn-BD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BD" sz="2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 গুলোর উত্তর দাও। </a:t>
                </a:r>
              </a:p>
              <a:p>
                <a:endParaRPr lang="en-US" sz="2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𝐴𝐶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বাহুর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দৈর্ঘ্য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কর।</m:t>
                    </m:r>
                  </m:oMath>
                </a14:m>
                <a:endParaRPr lang="bn-BD" sz="24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 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𝑐𝑜𝑠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মান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কর।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(গ) দেখাও যে,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bn-BD" sz="24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𝑠𝑒𝑐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𝑐𝑜𝑠𝑒𝑐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𝑠𝑒𝑐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𝑐𝑜𝑠𝑒𝑐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</m:oMath>
                </a14:m>
                <a:endParaRPr lang="en-US" sz="24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95400"/>
                <a:ext cx="8382000" cy="3250890"/>
              </a:xfrm>
              <a:prstGeom prst="rect">
                <a:avLst/>
              </a:prstGeom>
              <a:blipFill rotWithShape="1">
                <a:blip r:embed="rId2"/>
                <a:stretch>
                  <a:fillRect l="-1091" b="-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" y="-27384"/>
            <a:ext cx="914399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নৌবাহিনী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কাপ্তাই</a:t>
            </a:r>
            <a:endParaRPr lang="en-US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8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97004"/>
            <a:ext cx="7239000" cy="11079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সমাপ্তি ঘোষণাঃ</a:t>
            </a:r>
            <a:endParaRPr lang="en-US" sz="8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438400"/>
            <a:ext cx="8915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শিক্ষার্থীর আগামী দিনের কল্যাণ কামনা করে শেষ করছি 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191000"/>
            <a:ext cx="79248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আল্লাহ্‌ হাফেজ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-27384"/>
            <a:ext cx="914399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নৌবাহিনী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কাপ্তাই</a:t>
            </a:r>
            <a:endParaRPr lang="en-US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68514"/>
            <a:ext cx="37338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0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যাচাইঃ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6629400" y="519545"/>
            <a:ext cx="1981200" cy="2743200"/>
          </a:xfrm>
          <a:prstGeom prst="rtTriangl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33854" y="1441062"/>
            <a:ext cx="151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অতিভুজ</a:t>
            </a:r>
            <a:endParaRPr lang="en-US" sz="1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1472862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1" y="326274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>
            <a:off x="6629400" y="2819400"/>
            <a:ext cx="762001" cy="443345"/>
          </a:xfrm>
          <a:prstGeom prst="bentConnector3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7982" y="2025837"/>
                <a:ext cx="563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82" y="2025837"/>
                <a:ext cx="563880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9600" y="2210503"/>
                <a:ext cx="4495800" cy="802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20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লম্ব</m:t>
                        </m:r>
                      </m:num>
                      <m:den>
                        <m:r>
                          <a:rPr lang="bn-BD" sz="2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অতিভুজ</m:t>
                        </m:r>
                        <m:r>
                          <a:rPr lang="bn-BD" sz="2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  <m:r>
                      <a:rPr lang="bn-BD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      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𝑐𝑜𝑠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ভূমি</m:t>
                        </m:r>
                        <m:r>
                          <a:rPr lang="bn-BD" sz="2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BD" sz="2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অতিভুজ</m:t>
                        </m:r>
                      </m:den>
                    </m:f>
                  </m:oMath>
                </a14:m>
                <a:r>
                  <a:rPr lang="bn-BD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10503"/>
                <a:ext cx="4495800" cy="802784"/>
              </a:xfrm>
              <a:prstGeom prst="rect">
                <a:avLst/>
              </a:prstGeom>
              <a:blipFill rotWithShape="1">
                <a:blip r:embed="rId3"/>
                <a:stretch>
                  <a:fillRect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3847520"/>
                <a:ext cx="5410200" cy="1021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𝑡𝑎𝑛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লম্ব</m:t>
                          </m:r>
                        </m:num>
                        <m:den>
                          <m:r>
                            <a:rPr lang="bn-BD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ভূমি</m:t>
                          </m:r>
                        </m:den>
                      </m:f>
                      <m:r>
                        <a:rPr lang="bn-BD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 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𝑐𝑜𝑡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ভূমি</m:t>
                          </m:r>
                        </m:num>
                        <m:den>
                          <m:r>
                            <a:rPr lang="bn-BD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লম্ব</m:t>
                          </m:r>
                        </m:den>
                      </m:f>
                      <m:r>
                        <a:rPr lang="bn-BD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847520"/>
                <a:ext cx="5410200" cy="10217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2000" y="5257800"/>
                <a:ext cx="4953000" cy="866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𝑠𝑒𝑐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অতিভুজ</m:t>
                          </m:r>
                        </m:num>
                        <m:den>
                          <m:r>
                            <a:rPr lang="bn-BD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ভূমি</m:t>
                          </m:r>
                        </m:den>
                      </m:f>
                      <m:r>
                        <a:rPr lang="bn-BD" sz="20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𝑐𝑜𝑠𝑒𝑐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অতিভুজ</m:t>
                          </m:r>
                        </m:num>
                        <m:den>
                          <m:r>
                            <a:rPr lang="bn-BD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লম্ব</m:t>
                          </m:r>
                        </m:den>
                      </m:f>
                      <m:r>
                        <a:rPr lang="bn-BD" sz="20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257800"/>
                <a:ext cx="4953000" cy="866776"/>
              </a:xfrm>
              <a:prstGeom prst="rect">
                <a:avLst/>
              </a:prstGeom>
              <a:blipFill rotWithShape="1">
                <a:blip r:embed="rId5"/>
                <a:stretch>
                  <a:fillRect r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" y="-27384"/>
            <a:ext cx="914399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নৌবাহিনী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কাপ্তাই</a:t>
            </a:r>
            <a:endParaRPr lang="en-US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553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  <p:bldP spid="4" grpId="0"/>
      <p:bldP spid="5" grpId="0"/>
      <p:bldP spid="6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965537"/>
            <a:ext cx="4343400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 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773740"/>
            <a:ext cx="5029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নবম-দশম,</a:t>
            </a: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গণিত,</a:t>
            </a: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ত্রিকোণমিতি অনুঃ ৯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3800" y="1182469"/>
            <a:ext cx="1524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BD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পাঠঃ ২</a:t>
            </a:r>
            <a:endParaRPr lang="en-US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-27384"/>
            <a:ext cx="914399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নৌবাহিনী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কাপ্তাই</a:t>
            </a:r>
            <a:endParaRPr lang="en-US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58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2378" y="2286000"/>
                <a:ext cx="8534400" cy="2813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bn-BD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জ্যামিতিক পদ্ধতিতে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°,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45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ও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কোণের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ত্রিকোণমিতিক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400" b="0" dirty="0" smtClean="0">
                  <a:solidFill>
                    <a:srgbClr val="7030A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অনুপাতের মান নির্ণয় করতে পারবে। </a:t>
                </a: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থেকে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90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কোণের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অর্থপূর্ণ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ত্রিকোণমিতিক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অনুপাত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গুলোর</m:t>
                    </m:r>
                  </m:oMath>
                </a14:m>
                <a:endParaRPr lang="bn-BD" sz="2400" b="0" dirty="0" smtClean="0">
                  <a:solidFill>
                    <a:srgbClr val="7030A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মান নির্ণয় ও প্রয়োগ করতে পারবে।</a:t>
                </a: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bn-BD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ত্রিকোণমিতিক অভেদাবলি প্রমাণ করতে পারবে।</a:t>
                </a: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bn-BD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ত্রিকোণমিতিক অভেদাবলি  প্রয়োগ করে সমস্যা সমাধান করতে পারবে। </a:t>
                </a:r>
                <a:endPara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78" y="2286000"/>
                <a:ext cx="8534400" cy="2813014"/>
              </a:xfrm>
              <a:prstGeom prst="rect">
                <a:avLst/>
              </a:prstGeom>
              <a:blipFill rotWithShape="1">
                <a:blip r:embed="rId2"/>
                <a:stretch>
                  <a:fillRect l="-1071" r="-214" b="-4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7200" y="1219200"/>
            <a:ext cx="8001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bn-BD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-27384"/>
            <a:ext cx="914399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নৌবাহিনী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কাপ্তাই</a:t>
            </a:r>
            <a:endParaRPr lang="en-US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2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762000" y="1143000"/>
            <a:ext cx="2209800" cy="1295400"/>
          </a:xfrm>
          <a:prstGeom prst="rtTriangl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3581400" y="838200"/>
            <a:ext cx="1600200" cy="1600200"/>
          </a:xfrm>
          <a:prstGeom prst="rt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6400800" y="457200"/>
            <a:ext cx="1143000" cy="2057400"/>
          </a:xfrm>
          <a:prstGeom prst="rtTriangl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59973" y="1973852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cs typeface="NikoshBAN" panose="02000000000000000000" pitchFamily="2" charset="0"/>
              </a:rPr>
              <a:t>30</a:t>
            </a:r>
            <a:r>
              <a:rPr lang="en-US" sz="2800" dirty="0">
                <a:solidFill>
                  <a:srgbClr val="00B050"/>
                </a:solidFill>
                <a:latin typeface="Cambria Math"/>
                <a:ea typeface="Cambria Math"/>
                <a:cs typeface="NikoshBAN" panose="02000000000000000000" pitchFamily="2" charset="0"/>
              </a:rPr>
              <a:t>°</a:t>
            </a:r>
            <a:endParaRPr lang="en-US" dirty="0">
              <a:solidFill>
                <a:srgbClr val="00B050"/>
              </a:solidFill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197385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45°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197385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60°</a:t>
            </a:r>
            <a:endParaRPr lang="en-US" sz="28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00" y="1625887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25887"/>
                <a:ext cx="60960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88918" y="2405390"/>
                <a:ext cx="831273" cy="555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918" y="2405390"/>
                <a:ext cx="831273" cy="5553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76401" y="1333500"/>
                <a:ext cx="76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1333500"/>
                <a:ext cx="76200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24200" y="1625887"/>
                <a:ext cx="53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625887"/>
                <a:ext cx="53340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48100" y="2250758"/>
                <a:ext cx="106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0" y="2250758"/>
                <a:ext cx="106680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6400" y="1282042"/>
                <a:ext cx="1025236" cy="555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282042"/>
                <a:ext cx="1025236" cy="55534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53645" y="2328400"/>
                <a:ext cx="838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645" y="2328400"/>
                <a:ext cx="83820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58000" y="1155412"/>
                <a:ext cx="1219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155412"/>
                <a:ext cx="1219200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81500" y="1447800"/>
                <a:ext cx="1257300" cy="6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0" y="1447800"/>
                <a:ext cx="1257300" cy="62158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2928610"/>
                <a:ext cx="8382000" cy="990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30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30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28610"/>
                <a:ext cx="8382000" cy="99027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0272" y="3939663"/>
                <a:ext cx="8201891" cy="1047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𝑡𝑎𝑛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30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°=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30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°=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=√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72" y="3939663"/>
                <a:ext cx="8201891" cy="10475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7200" y="5257800"/>
                <a:ext cx="8001000" cy="996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𝑠𝑒𝑐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30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°=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𝑐𝑜𝑠𝑒𝑐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30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°=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57800"/>
                <a:ext cx="8001000" cy="99617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" y="-27384"/>
            <a:ext cx="914399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নৌবাহিনী</a:t>
            </a:r>
            <a:r>
              <a:rPr lang="en-US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কাপ্তাই</a:t>
            </a:r>
            <a:endParaRPr lang="en-US" sz="2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4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840476"/>
                <a:ext cx="8305800" cy="144552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অনুরুপ ভাবে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45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ও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কোণের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ত্রিকোণমিতিক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অনুপাত</m:t>
                    </m:r>
                  </m:oMath>
                </a14:m>
                <a:endParaRPr lang="bn-BD" sz="2800" b="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জ্যামিতিক চিত্র থেকে নির্ণয় করে দেখানো যায়।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840476"/>
                <a:ext cx="8305800" cy="1445524"/>
              </a:xfrm>
              <a:prstGeom prst="rect">
                <a:avLst/>
              </a:prstGeom>
              <a:blipFill rotWithShape="1">
                <a:blip r:embed="rId2"/>
                <a:stretch>
                  <a:fillRect b="-4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Doel-1612i3\Desktop\mo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64" y="2390775"/>
            <a:ext cx="6572250" cy="43148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-27384"/>
            <a:ext cx="914399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নৌবাহিনী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কাপ্তাই</a:t>
            </a:r>
            <a:endParaRPr lang="en-US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11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545" y="816114"/>
            <a:ext cx="7239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 রাশির মান নির্ণয়ঃ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9100" y="1750032"/>
                <a:ext cx="8593899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solidFill>
                      <a:srgbClr val="FF0000"/>
                    </a:solidFill>
                  </a:rPr>
                  <a:t>#</a:t>
                </a:r>
                <a:r>
                  <a:rPr lang="bn-BD" sz="24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মান নির্ণয় করঃ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60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°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60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°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𝑠𝑒𝑐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00" y="1750032"/>
                <a:ext cx="8593899" cy="764568"/>
              </a:xfrm>
              <a:prstGeom prst="rect">
                <a:avLst/>
              </a:prstGeom>
              <a:blipFill rotWithShape="1">
                <a:blip r:embed="rId2"/>
                <a:stretch>
                  <a:fillRect l="-1136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2566" y="3011682"/>
                <a:ext cx="8839200" cy="2855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60</m:t>
                        </m:r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°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60</m:t>
                        </m:r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°</m:t>
                        </m:r>
                      </m:den>
                    </m:f>
                    <m:r>
                      <a:rPr lang="en-US" sz="24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𝑠𝑒𝑐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endParaRPr lang="en-US" sz="2400" b="0" dirty="0" smtClean="0">
                  <a:solidFill>
                    <a:srgbClr val="00B0F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800" b="0" i="1" dirty="0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800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+(</m:t>
                        </m:r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800" b="0" i="1" dirty="0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800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dirty="0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i="1" dirty="0" smtClean="0">
                  <a:solidFill>
                    <a:srgbClr val="00B0F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  <m:r>
                            <a:rPr lang="en-US" sz="2400" b="0" i="1" dirty="0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dirty="0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4</m:t>
                              </m:r>
                            </m:den>
                          </m:f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  <m:r>
                            <a:rPr lang="en-US" sz="2400" b="0" i="1" dirty="0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dirty="0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sz="2400" b="0" i="1" dirty="0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2400" b="0" i="1" dirty="0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 =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0" i="1" dirty="0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4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400" b="0" i="1" dirty="0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sz="2400" b="0" i="1" dirty="0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2400" b="0" i="1" dirty="0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0" dirty="0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0" i="0" dirty="0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2400" b="0" i="0" dirty="0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400" b="0" i="1" dirty="0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b="0" i="1" dirty="0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dirty="0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23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dirty="0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(</m:t>
                      </m:r>
                      <m:r>
                        <a:rPr lang="en-US" sz="2400" b="0" i="1" dirty="0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𝐴𝑛𝑠</m:t>
                      </m:r>
                      <m:r>
                        <a:rPr lang="en-US" sz="2400" b="0" i="1" dirty="0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66" y="3011682"/>
                <a:ext cx="8839200" cy="2855718"/>
              </a:xfrm>
              <a:prstGeom prst="rect">
                <a:avLst/>
              </a:prstGeom>
              <a:blipFill rotWithShape="1">
                <a:blip r:embed="rId3"/>
                <a:stretch>
                  <a:fillRect l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" y="-27384"/>
            <a:ext cx="914399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নৌবাহিনী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কাপ্তাই</a:t>
            </a:r>
            <a:endParaRPr lang="en-US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381000"/>
                <a:ext cx="5791200" cy="78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𝑐𝑜𝑠𝐴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𝑠𝑖𝑛𝐴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𝑐𝑜𝑠𝐴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𝑠𝑖𝑛𝐴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bn-BD" dirty="0" smtClean="0">
                    <a:solidFill>
                      <a:srgbClr val="FF0000"/>
                    </a:solidFill>
                  </a:rPr>
                  <a:t>  </a:t>
                </a:r>
                <a:r>
                  <a:rPr lang="bn-BD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হলে,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BD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নির্ণয় কর।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1000"/>
                <a:ext cx="5791200" cy="788101"/>
              </a:xfrm>
              <a:prstGeom prst="rect">
                <a:avLst/>
              </a:prstGeom>
              <a:blipFill rotWithShape="1">
                <a:blip r:embed="rId2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676400"/>
                <a:ext cx="8610600" cy="4999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দেওয়া আছে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,</m:t>
                    </m:r>
                  </m:oMath>
                </a14:m>
                <a:endParaRPr lang="en-US" sz="32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+√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−√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endPara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endParaRPr lang="en-US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</a:t>
                </a:r>
                <a:r>
                  <a:rPr lang="bn-BD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𝑐𝑜𝑡𝐴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𝑐𝑜𝑡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</m:oMath>
                </a14:m>
                <a:endParaRPr lang="en-US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 (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𝐴𝑛𝑠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76400"/>
                <a:ext cx="8610600" cy="4999895"/>
              </a:xfrm>
              <a:prstGeom prst="rect">
                <a:avLst/>
              </a:prstGeom>
              <a:blipFill rotWithShape="1">
                <a:blip r:embed="rId3"/>
                <a:stretch>
                  <a:fillRect l="-1841" b="-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" y="-27384"/>
            <a:ext cx="914399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নৌবাহিনী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কাপ্তাই</a:t>
            </a:r>
            <a:endParaRPr lang="en-US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511175"/>
                <a:ext cx="838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 করঃ  </a:t>
                </a:r>
                <a14:m>
                  <m:oMath xmlns:m="http://schemas.openxmlformats.org/officeDocument/2006/math">
                    <m:r>
                      <a:rPr lang="bn-BD" sz="2800" b="1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bn-BD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𝑐𝑜𝑠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  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90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°.</m:t>
                    </m:r>
                  </m:oMath>
                </a14:m>
                <a:endPara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1175"/>
                <a:ext cx="8382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55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4400" y="1219200"/>
                <a:ext cx="7772400" cy="5440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𝑐𝑜𝑠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280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𝜃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  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𝜃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𝜃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bn-BD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𝜃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𝜃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90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°,</m:t>
                    </m:r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bn-BD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90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,</m:t>
                    </m:r>
                    <m:r>
                      <a:rPr lang="bn-BD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কিন্তু</m:t>
                    </m:r>
                    <m:r>
                      <a:rPr lang="bn-BD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≠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90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°,</m:t>
                    </m:r>
                    <m:r>
                      <a:rPr lang="bn-BD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bn-BD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endParaRPr lang="en-US" sz="24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 </a:t>
                </a:r>
                <a14:m>
                  <m:oMath xmlns:m="http://schemas.openxmlformats.org/officeDocument/2006/math">
                    <m:r>
                      <a:rPr lang="bn-BD" sz="280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°(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𝐴𝑛𝑠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219200"/>
                <a:ext cx="7772400" cy="5440464"/>
              </a:xfrm>
              <a:prstGeom prst="rect">
                <a:avLst/>
              </a:prstGeom>
              <a:blipFill rotWithShape="1">
                <a:blip r:embed="rId3"/>
                <a:stretch>
                  <a:fillRect l="-1569" t="-1121" b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" y="-27384"/>
            <a:ext cx="914399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নৌবাহিনী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কাপ্তাই</a:t>
            </a:r>
            <a:endParaRPr lang="en-US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6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Metro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Ti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lement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aper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low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rek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1087</Words>
  <Application>Microsoft Office PowerPoint</Application>
  <PresentationFormat>On-screen Show (4:3)</PresentationFormat>
  <Paragraphs>115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13</vt:i4>
      </vt:variant>
    </vt:vector>
  </HeadingPairs>
  <TitlesOfParts>
    <vt:vector size="42" baseType="lpstr">
      <vt:lpstr>Arial</vt:lpstr>
      <vt:lpstr>Cambria Math</vt:lpstr>
      <vt:lpstr>Garamond</vt:lpstr>
      <vt:lpstr>Calibri</vt:lpstr>
      <vt:lpstr>Tunga</vt:lpstr>
      <vt:lpstr>Tahoma</vt:lpstr>
      <vt:lpstr>Franklin Gothic Book</vt:lpstr>
      <vt:lpstr>SutonnyMJ</vt:lpstr>
      <vt:lpstr>NikoshBAN</vt:lpstr>
      <vt:lpstr>Shonar Bangla</vt:lpstr>
      <vt:lpstr>Book Antiqua</vt:lpstr>
      <vt:lpstr>Palatino Linotype</vt:lpstr>
      <vt:lpstr>Wingdings 2</vt:lpstr>
      <vt:lpstr>Wingdings</vt:lpstr>
      <vt:lpstr>Consolas</vt:lpstr>
      <vt:lpstr>Wingdings 3</vt:lpstr>
      <vt:lpstr>Vrinda</vt:lpstr>
      <vt:lpstr>Franklin Gothic Medium</vt:lpstr>
      <vt:lpstr>Constantia</vt:lpstr>
      <vt:lpstr>Corbel</vt:lpstr>
      <vt:lpstr>Metro</vt:lpstr>
      <vt:lpstr>BlackTie</vt:lpstr>
      <vt:lpstr>Hardcover</vt:lpstr>
      <vt:lpstr>Elemental</vt:lpstr>
      <vt:lpstr>Paper</vt:lpstr>
      <vt:lpstr>Flow</vt:lpstr>
      <vt:lpstr>Trek</vt:lpstr>
      <vt:lpstr>Office Theme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Fazla Masud</dc:creator>
  <cp:lastModifiedBy>VP</cp:lastModifiedBy>
  <cp:revision>78</cp:revision>
  <dcterms:created xsi:type="dcterms:W3CDTF">2014-06-12T17:14:17Z</dcterms:created>
  <dcterms:modified xsi:type="dcterms:W3CDTF">2020-06-14T10:34:24Z</dcterms:modified>
</cp:coreProperties>
</file>