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71" r:id="rId2"/>
    <p:sldId id="270" r:id="rId3"/>
    <p:sldId id="27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92" r:id="rId19"/>
    <p:sldId id="311" r:id="rId20"/>
    <p:sldId id="277" r:id="rId21"/>
    <p:sldId id="313" r:id="rId22"/>
    <p:sldId id="283" r:id="rId23"/>
    <p:sldId id="314" r:id="rId24"/>
    <p:sldId id="285" r:id="rId25"/>
    <p:sldId id="287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5FB6B9-ABEF-4AE6-95C6-69C63953E221}">
          <p14:sldIdLst>
            <p14:sldId id="271"/>
            <p14:sldId id="270"/>
            <p14:sldId id="276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92"/>
            <p14:sldId id="311"/>
            <p14:sldId id="277"/>
            <p14:sldId id="313"/>
            <p14:sldId id="283"/>
            <p14:sldId id="314"/>
            <p14:sldId id="285"/>
          </p14:sldIdLst>
        </p14:section>
        <p14:section name="Untitled Section" id="{2304E11A-6B65-4876-B48C-5C7BAC25E96B}">
          <p14:sldIdLst>
            <p14:sldId id="287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D1DD3"/>
    <a:srgbClr val="D60093"/>
    <a:srgbClr val="CC0000"/>
    <a:srgbClr val="CC0066"/>
    <a:srgbClr val="990033"/>
    <a:srgbClr val="A3377C"/>
    <a:srgbClr val="009900"/>
    <a:srgbClr val="BF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40095-4AD8-40E2-B309-98CAF303426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1A59-CFAE-4AD6-9B8B-D22A0604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6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2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A04721-2EC9-4460-8741-384D645F87D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DADE2E-5917-4C9E-A393-E2F38B3BE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30" y="-1599"/>
            <a:ext cx="1243066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3371314" y="310469"/>
            <a:ext cx="6042870" cy="3139367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 </a:t>
            </a:r>
            <a:endParaRPr lang="en-US" sz="9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4A9879-B3AC-47C1-B4BE-954DCA382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29" y="-13615"/>
            <a:ext cx="6100405" cy="6916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EE2DAF-7AEC-4CB1-99CC-EC929A664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97" y="-1599"/>
            <a:ext cx="6345234" cy="69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7 -0.00186 L 0.59492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0186 L -0.51524 0.0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884530" y="4574523"/>
            <a:ext cx="2059659" cy="1830492"/>
            <a:chOff x="1884530" y="4574523"/>
            <a:chExt cx="2059659" cy="1830492"/>
          </a:xfrm>
        </p:grpSpPr>
        <p:sp>
          <p:nvSpPr>
            <p:cNvPr id="17" name="TextBox 16"/>
            <p:cNvSpPr txBox="1"/>
            <p:nvPr/>
          </p:nvSpPr>
          <p:spPr>
            <a:xfrm>
              <a:off x="2690687" y="5297019"/>
              <a:ext cx="9794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6667" y="4574523"/>
              <a:ext cx="10490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১৭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2329622" y="521035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1884530" y="5130572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63015" y="4978086"/>
            <a:ext cx="3423782" cy="1897265"/>
            <a:chOff x="5064760" y="4604266"/>
            <a:chExt cx="3423782" cy="1897265"/>
          </a:xfrm>
        </p:grpSpPr>
        <p:sp>
          <p:nvSpPr>
            <p:cNvPr id="21" name="TextBox 20"/>
            <p:cNvSpPr txBox="1"/>
            <p:nvPr/>
          </p:nvSpPr>
          <p:spPr>
            <a:xfrm>
              <a:off x="7318145" y="5393535"/>
              <a:ext cx="10577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4659" y="4604266"/>
              <a:ext cx="12838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১৭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6761300" y="528314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64760" y="4991748"/>
              <a:ext cx="19705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84530" y="3191792"/>
            <a:ext cx="4395368" cy="1938780"/>
            <a:chOff x="1899065" y="1982589"/>
            <a:chExt cx="4395368" cy="1938780"/>
          </a:xfrm>
        </p:grpSpPr>
        <p:sp>
          <p:nvSpPr>
            <p:cNvPr id="11" name="TextBox 10"/>
            <p:cNvSpPr txBox="1"/>
            <p:nvPr/>
          </p:nvSpPr>
          <p:spPr>
            <a:xfrm>
              <a:off x="3983778" y="2813373"/>
              <a:ext cx="13183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3667" y="2020640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4209" y="1982589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124605" y="2702980"/>
              <a:ext cx="416982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5" name="Cross 14"/>
            <p:cNvSpPr/>
            <p:nvPr/>
          </p:nvSpPr>
          <p:spPr>
            <a:xfrm>
              <a:off x="4008441" y="2217625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qual 15"/>
            <p:cNvSpPr/>
            <p:nvPr/>
          </p:nvSpPr>
          <p:spPr>
            <a:xfrm>
              <a:off x="1899065" y="2595170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92889" y="1377650"/>
            <a:ext cx="8130686" cy="1876059"/>
            <a:chOff x="1992889" y="1377650"/>
            <a:chExt cx="8130686" cy="1876059"/>
          </a:xfrm>
        </p:grpSpPr>
        <p:grpSp>
          <p:nvGrpSpPr>
            <p:cNvPr id="41" name="Group 40"/>
            <p:cNvGrpSpPr/>
            <p:nvPr/>
          </p:nvGrpSpPr>
          <p:grpSpPr>
            <a:xfrm>
              <a:off x="1992889" y="1377650"/>
              <a:ext cx="4708362" cy="1876059"/>
              <a:chOff x="1992889" y="1377650"/>
              <a:chExt cx="4708362" cy="187605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485604" y="1377650"/>
                <a:ext cx="4215647" cy="1876059"/>
                <a:chOff x="2485604" y="-51618"/>
                <a:chExt cx="4215647" cy="1876059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817026" y="-51618"/>
                  <a:ext cx="50989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393802" y="677354"/>
                  <a:ext cx="91888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১২</a:t>
                  </a:r>
                  <a:endPara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3" name="Minus 32"/>
                <p:cNvSpPr/>
                <p:nvPr/>
              </p:nvSpPr>
              <p:spPr>
                <a:xfrm>
                  <a:off x="4761594" y="626330"/>
                  <a:ext cx="1939657" cy="512023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850291" y="716445"/>
                  <a:ext cx="959516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১২</a:t>
                  </a:r>
                  <a:endPara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5" name="Minus 34"/>
                <p:cNvSpPr/>
                <p:nvPr/>
              </p:nvSpPr>
              <p:spPr>
                <a:xfrm>
                  <a:off x="2485604" y="591847"/>
                  <a:ext cx="1751778" cy="580990"/>
                </a:xfrm>
                <a:prstGeom prst="mathMinus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6" name="Cross 35"/>
                <p:cNvSpPr/>
                <p:nvPr/>
              </p:nvSpPr>
              <p:spPr>
                <a:xfrm>
                  <a:off x="4169000" y="608876"/>
                  <a:ext cx="531023" cy="555683"/>
                </a:xfrm>
                <a:prstGeom prst="plus">
                  <a:avLst>
                    <a:gd name="adj" fmla="val 41279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Equal 38"/>
              <p:cNvSpPr/>
              <p:nvPr/>
            </p:nvSpPr>
            <p:spPr>
              <a:xfrm>
                <a:off x="1992889" y="1967595"/>
                <a:ext cx="665029" cy="720445"/>
              </a:xfrm>
              <a:prstGeom prst="mathEqual">
                <a:avLst>
                  <a:gd name="adj1" fmla="val 8616"/>
                  <a:gd name="adj2" fmla="val 171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79278" y="1429638"/>
                <a:ext cx="5091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</p:grpSp>
        <p:sp>
          <p:nvSpPr>
            <p:cNvPr id="43" name="Rectangle: Rounded Corners 48">
              <a:extLst>
                <a:ext uri="{FF2B5EF4-FFF2-40B4-BE49-F238E27FC236}">
                  <a16:creationId xmlns="" xmlns:a16="http://schemas.microsoft.com/office/drawing/2014/main" id="{56C28FFD-99D4-44B3-BDD0-D1CE38D66CB2}"/>
                </a:ext>
              </a:extLst>
            </p:cNvPr>
            <p:cNvSpPr/>
            <p:nvPr/>
          </p:nvSpPr>
          <p:spPr>
            <a:xfrm>
              <a:off x="6853509" y="2055598"/>
              <a:ext cx="3270066" cy="472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সমহরে প্রকাশ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9130" y="-81081"/>
            <a:ext cx="6312121" cy="1925169"/>
            <a:chOff x="389130" y="-81081"/>
            <a:chExt cx="6312121" cy="1925169"/>
          </a:xfrm>
        </p:grpSpPr>
        <p:sp>
          <p:nvSpPr>
            <p:cNvPr id="45" name="Rectangle 44"/>
            <p:cNvSpPr/>
            <p:nvPr/>
          </p:nvSpPr>
          <p:spPr>
            <a:xfrm>
              <a:off x="389130" y="247782"/>
              <a:ext cx="1410964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85604" y="-81081"/>
              <a:ext cx="4215647" cy="1925169"/>
              <a:chOff x="2485604" y="-81081"/>
              <a:chExt cx="4215647" cy="192516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485604" y="-3082"/>
                <a:ext cx="4215647" cy="1847170"/>
                <a:chOff x="2485604" y="-51618"/>
                <a:chExt cx="4215647" cy="1847170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2817026" y="-51618"/>
                  <a:ext cx="50989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600" b="1" dirty="0" smtClean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393802" y="677354"/>
                  <a:ext cx="58221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600" b="1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Minus 6"/>
                <p:cNvSpPr/>
                <p:nvPr/>
              </p:nvSpPr>
              <p:spPr>
                <a:xfrm>
                  <a:off x="4761594" y="626330"/>
                  <a:ext cx="1939657" cy="512023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984673" y="687556"/>
                  <a:ext cx="52505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4</a:t>
                  </a:r>
                  <a:endPara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Minus 8"/>
                <p:cNvSpPr/>
                <p:nvPr/>
              </p:nvSpPr>
              <p:spPr>
                <a:xfrm>
                  <a:off x="2485604" y="591847"/>
                  <a:ext cx="1751778" cy="580990"/>
                </a:xfrm>
                <a:prstGeom prst="mathMinus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" name="Cross 9"/>
                <p:cNvSpPr/>
                <p:nvPr/>
              </p:nvSpPr>
              <p:spPr>
                <a:xfrm>
                  <a:off x="4169000" y="608876"/>
                  <a:ext cx="531023" cy="555683"/>
                </a:xfrm>
                <a:prstGeom prst="plus">
                  <a:avLst>
                    <a:gd name="adj" fmla="val 41279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426282" y="-81081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5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3011" y="247545"/>
            <a:ext cx="10934683" cy="6403129"/>
            <a:chOff x="820160" y="296707"/>
            <a:chExt cx="10934683" cy="640312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DC642039-A4C1-4F9C-A982-5C31D59F2258}"/>
                </a:ext>
              </a:extLst>
            </p:cNvPr>
            <p:cNvGrpSpPr/>
            <p:nvPr/>
          </p:nvGrpSpPr>
          <p:grpSpPr>
            <a:xfrm>
              <a:off x="901861" y="1400648"/>
              <a:ext cx="5055267" cy="921471"/>
              <a:chOff x="687809" y="320004"/>
              <a:chExt cx="5055267" cy="9214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1F53D306-4461-45B5-86BB-8523953A73FD}"/>
                      </a:ext>
                    </a:extLst>
                  </p:cNvPr>
                  <p:cNvSpPr txBox="1"/>
                  <p:nvPr/>
                </p:nvSpPr>
                <p:spPr>
                  <a:xfrm>
                    <a:off x="1636297" y="320004"/>
                    <a:ext cx="4106779" cy="921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f>
                          <m:fPr>
                            <m:ctrlPr>
                              <a:rPr lang="bn-IN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den>
                        </m:f>
                      </m:oMath>
                    </a14:m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1F53D306-4461-45B5-86BB-8523953A73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6297" y="320004"/>
                    <a:ext cx="4106779" cy="92147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51" b="-152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0F2A5A7-2331-4F54-8855-6E7E419F9B4C}"/>
                  </a:ext>
                </a:extLst>
              </p:cNvPr>
              <p:cNvSpPr txBox="1"/>
              <p:nvPr/>
            </p:nvSpPr>
            <p:spPr>
              <a:xfrm>
                <a:off x="687809" y="523022"/>
                <a:ext cx="645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9213A31F-BE3F-476D-8401-D68A06C20FB0}"/>
                    </a:ext>
                  </a:extLst>
                </p:cNvPr>
                <p:cNvSpPr txBox="1"/>
                <p:nvPr/>
              </p:nvSpPr>
              <p:spPr>
                <a:xfrm>
                  <a:off x="820160" y="2423473"/>
                  <a:ext cx="6168192" cy="4276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f>
                        <m:fPr>
                          <m:ctrlP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r>
                    <a:rPr lang="bn-IN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=</a:t>
                  </a:r>
                  <a:r>
                    <a:rPr lang="bn-IN" sz="3600" dirty="0"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r>
                    <a:rPr lang="bn-IN" sz="3600" dirty="0"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r>
                    <a:rPr lang="bn-IN" sz="3600" dirty="0">
                      <a:cs typeface="NikoshBAN" panose="02000000000000000000" pitchFamily="2" charset="0"/>
                    </a:rPr>
                    <a:t> </a:t>
                  </a:r>
                </a:p>
                <a:p>
                  <a:r>
                    <a:rPr lang="bn-IN" sz="3600" dirty="0">
                      <a:cs typeface="NikoshBAN" panose="02000000000000000000" pitchFamily="2" charset="0"/>
                    </a:rPr>
                    <a:t>              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১৪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r>
                    <a:rPr lang="bn-IN" sz="3600" dirty="0">
                      <a:cs typeface="NikoshBAN" panose="02000000000000000000" pitchFamily="2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endParaRPr lang="bn-IN" sz="3600" dirty="0">
                    <a:cs typeface="NikoshBAN" panose="02000000000000000000" pitchFamily="2" charset="0"/>
                  </a:endParaRPr>
                </a:p>
                <a:p>
                  <a:r>
                    <a:rPr lang="bn-IN" sz="3600" dirty="0">
                      <a:cs typeface="NikoshBAN" panose="02000000000000000000" pitchFamily="2" charset="0"/>
                    </a:rPr>
                    <a:t>       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১৪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endParaRPr lang="bn-IN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IN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=</a:t>
                  </a:r>
                  <a:r>
                    <a:rPr lang="bn-IN" sz="3600" dirty="0"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২১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endParaRPr lang="bn-IN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IN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den>
                      </m:f>
                    </m:oMath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213A31F-BE3F-476D-8401-D68A06C20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160" y="2423473"/>
                  <a:ext cx="6168192" cy="42763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64" b="-17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9F0085F4-A6A6-4BC8-B57F-D83EB05108ED}"/>
                </a:ext>
              </a:extLst>
            </p:cNvPr>
            <p:cNvCxnSpPr/>
            <p:nvPr/>
          </p:nvCxnSpPr>
          <p:spPr>
            <a:xfrm flipH="1">
              <a:off x="2885581" y="5472009"/>
              <a:ext cx="673768" cy="2727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98783672-BAD8-4056-A73C-C565562C1ADF}"/>
                </a:ext>
              </a:extLst>
            </p:cNvPr>
            <p:cNvCxnSpPr/>
            <p:nvPr/>
          </p:nvCxnSpPr>
          <p:spPr>
            <a:xfrm flipH="1">
              <a:off x="2885581" y="5015011"/>
              <a:ext cx="673768" cy="2727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400E92F-0269-439D-BDCC-E9BF7B161125}"/>
                </a:ext>
              </a:extLst>
            </p:cNvPr>
            <p:cNvSpPr txBox="1"/>
            <p:nvPr/>
          </p:nvSpPr>
          <p:spPr>
            <a:xfrm>
              <a:off x="3563355" y="4749466"/>
              <a:ext cx="930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C980530-18B1-4B90-BBEA-268BA13B9FF5}"/>
                </a:ext>
              </a:extLst>
            </p:cNvPr>
            <p:cNvSpPr txBox="1"/>
            <p:nvPr/>
          </p:nvSpPr>
          <p:spPr>
            <a:xfrm>
              <a:off x="3590432" y="5341068"/>
              <a:ext cx="930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E7B0DEA-0058-4D4D-94DE-A4D036DB2CD3}"/>
                </a:ext>
              </a:extLst>
            </p:cNvPr>
            <p:cNvSpPr txBox="1"/>
            <p:nvPr/>
          </p:nvSpPr>
          <p:spPr>
            <a:xfrm>
              <a:off x="3264072" y="296707"/>
              <a:ext cx="7028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সমস্যাটি অনুশীলন করে দেখাও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Wave 9">
              <a:extLst>
                <a:ext uri="{FF2B5EF4-FFF2-40B4-BE49-F238E27FC236}">
                  <a16:creationId xmlns="" xmlns:a16="http://schemas.microsoft.com/office/drawing/2014/main" id="{E69BF28A-6C01-4E00-B02C-DF047E83DE37}"/>
                </a:ext>
              </a:extLst>
            </p:cNvPr>
            <p:cNvSpPr/>
            <p:nvPr/>
          </p:nvSpPr>
          <p:spPr>
            <a:xfrm>
              <a:off x="1850349" y="1089875"/>
              <a:ext cx="8579470" cy="25298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42BFC2A-F9A5-4A52-9ED3-D24CCE6D4DAB}"/>
                </a:ext>
              </a:extLst>
            </p:cNvPr>
            <p:cNvGrpSpPr/>
            <p:nvPr/>
          </p:nvGrpSpPr>
          <p:grpSpPr>
            <a:xfrm>
              <a:off x="5075327" y="2740807"/>
              <a:ext cx="5911024" cy="472629"/>
              <a:chOff x="7577143" y="3938915"/>
              <a:chExt cx="5911024" cy="102177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" name="Rectangle: Rounded Corners 43">
                <a:extLst>
                  <a:ext uri="{FF2B5EF4-FFF2-40B4-BE49-F238E27FC236}">
                    <a16:creationId xmlns="" xmlns:a16="http://schemas.microsoft.com/office/drawing/2014/main" id="{B4155C4F-2D97-444E-A9BE-07235BEA57AF}"/>
                  </a:ext>
                </a:extLst>
              </p:cNvPr>
              <p:cNvSpPr/>
              <p:nvPr/>
            </p:nvSpPr>
            <p:spPr>
              <a:xfrm>
                <a:off x="7577143" y="3938915"/>
                <a:ext cx="5911024" cy="102177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bn-IN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ভগ্নাংশ              অপ্রকৃত ভগ্নাংশে</a:t>
                </a:r>
                <a:endPara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="" xmlns:a16="http://schemas.microsoft.com/office/drawing/2014/main" id="{65444AF7-0D9A-4111-949B-AC69C219E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69770" y="4476543"/>
                <a:ext cx="1096461" cy="1"/>
              </a:xfrm>
              <a:prstGeom prst="straightConnector1">
                <a:avLst/>
              </a:prstGeom>
              <a:grpFill/>
              <a:ln w="762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: Rounded Corners 48">
              <a:extLst>
                <a:ext uri="{FF2B5EF4-FFF2-40B4-BE49-F238E27FC236}">
                  <a16:creationId xmlns="" xmlns:a16="http://schemas.microsoft.com/office/drawing/2014/main" id="{56C28FFD-99D4-44B3-BDD0-D1CE38D66CB2}"/>
                </a:ext>
              </a:extLst>
            </p:cNvPr>
            <p:cNvSpPr/>
            <p:nvPr/>
          </p:nvSpPr>
          <p:spPr>
            <a:xfrm>
              <a:off x="5075327" y="3563827"/>
              <a:ext cx="3270066" cy="472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সমহরে প্রকাশ</a:t>
              </a:r>
              <a:endParaRPr lang="en-US" dirty="0"/>
            </a:p>
          </p:txBody>
        </p:sp>
        <p:sp>
          <p:nvSpPr>
            <p:cNvPr id="13" name="Rectangle: Rounded Corners 49">
              <a:extLst>
                <a:ext uri="{FF2B5EF4-FFF2-40B4-BE49-F238E27FC236}">
                  <a16:creationId xmlns="" xmlns:a16="http://schemas.microsoft.com/office/drawing/2014/main" id="{E30FE394-FE5A-422B-B1C5-D5969A4A07AE}"/>
                </a:ext>
              </a:extLst>
            </p:cNvPr>
            <p:cNvSpPr/>
            <p:nvPr/>
          </p:nvSpPr>
          <p:spPr>
            <a:xfrm>
              <a:off x="5075327" y="5966148"/>
              <a:ext cx="3270066" cy="472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লঘিষ্ট আকারে প্রকাশ</a:t>
              </a:r>
              <a:endParaRPr lang="en-US" dirty="0"/>
            </a:p>
          </p:txBody>
        </p:sp>
        <p:sp>
          <p:nvSpPr>
            <p:cNvPr id="14" name="Rectangle: Beveled 50">
              <a:extLst>
                <a:ext uri="{FF2B5EF4-FFF2-40B4-BE49-F238E27FC236}">
                  <a16:creationId xmlns="" xmlns:a16="http://schemas.microsoft.com/office/drawing/2014/main" id="{ECCD1126-6398-468E-902D-EB627C83C4CA}"/>
                </a:ext>
              </a:extLst>
            </p:cNvPr>
            <p:cNvSpPr/>
            <p:nvPr/>
          </p:nvSpPr>
          <p:spPr>
            <a:xfrm>
              <a:off x="8827158" y="4836701"/>
              <a:ext cx="2927685" cy="1603414"/>
            </a:xfrm>
            <a:prstGeom prst="beve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একজন বো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র্ডে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30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22910" y="1560736"/>
            <a:ext cx="8761015" cy="1930644"/>
            <a:chOff x="225178" y="1286491"/>
            <a:chExt cx="8761015" cy="1930644"/>
          </a:xfrm>
        </p:grpSpPr>
        <p:sp>
          <p:nvSpPr>
            <p:cNvPr id="15" name="Cross 14"/>
            <p:cNvSpPr/>
            <p:nvPr/>
          </p:nvSpPr>
          <p:spPr>
            <a:xfrm>
              <a:off x="2994914" y="1967359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5178" y="1691779"/>
              <a:ext cx="9270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769" y="2109139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0600" y="1312381"/>
              <a:ext cx="8735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1119260" y="1998746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99378" y="2109135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517" y="1286491"/>
              <a:ext cx="949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3931739" y="1998742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3" name="Cross 22"/>
            <p:cNvSpPr/>
            <p:nvPr/>
          </p:nvSpPr>
          <p:spPr>
            <a:xfrm>
              <a:off x="5845931" y="1957549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91959" y="2099325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7691" y="1316098"/>
              <a:ext cx="10533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Minus 25"/>
            <p:cNvSpPr/>
            <p:nvPr/>
          </p:nvSpPr>
          <p:spPr>
            <a:xfrm>
              <a:off x="6782756" y="1988932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68346" y="5179928"/>
            <a:ext cx="8938398" cy="1892612"/>
            <a:chOff x="142173" y="2969982"/>
            <a:chExt cx="8938398" cy="1892612"/>
          </a:xfrm>
        </p:grpSpPr>
        <p:sp>
          <p:nvSpPr>
            <p:cNvPr id="28" name="TextBox 27"/>
            <p:cNvSpPr txBox="1"/>
            <p:nvPr/>
          </p:nvSpPr>
          <p:spPr>
            <a:xfrm>
              <a:off x="4398457" y="3754598"/>
              <a:ext cx="10498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63506" y="2983623"/>
              <a:ext cx="13304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endPara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6414" y="2972787"/>
              <a:ext cx="11454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৩২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Minus 30"/>
            <p:cNvSpPr/>
            <p:nvPr/>
          </p:nvSpPr>
          <p:spPr>
            <a:xfrm>
              <a:off x="142173" y="3666157"/>
              <a:ext cx="893839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32" name="Cross 31"/>
            <p:cNvSpPr/>
            <p:nvPr/>
          </p:nvSpPr>
          <p:spPr>
            <a:xfrm>
              <a:off x="2833444" y="3180608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qual 32"/>
            <p:cNvSpPr/>
            <p:nvPr/>
          </p:nvSpPr>
          <p:spPr>
            <a:xfrm>
              <a:off x="142173" y="3558153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04610" y="2969982"/>
              <a:ext cx="14030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Cross 34"/>
            <p:cNvSpPr/>
            <p:nvPr/>
          </p:nvSpPr>
          <p:spPr>
            <a:xfrm>
              <a:off x="5718256" y="3166967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16810" y="-149953"/>
            <a:ext cx="8165085" cy="1911589"/>
            <a:chOff x="1681556" y="16336"/>
            <a:chExt cx="8165085" cy="1911589"/>
          </a:xfrm>
        </p:grpSpPr>
        <p:grpSp>
          <p:nvGrpSpPr>
            <p:cNvPr id="2" name="Group 1"/>
            <p:cNvGrpSpPr/>
            <p:nvPr/>
          </p:nvGrpSpPr>
          <p:grpSpPr>
            <a:xfrm>
              <a:off x="1681556" y="390868"/>
              <a:ext cx="8165085" cy="1537057"/>
              <a:chOff x="484240" y="183786"/>
              <a:chExt cx="8165085" cy="153705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0561" y="598983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Minus 3"/>
              <p:cNvSpPr/>
              <p:nvPr/>
            </p:nvSpPr>
            <p:spPr>
              <a:xfrm>
                <a:off x="913716" y="488590"/>
                <a:ext cx="1614567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84240" y="183786"/>
                <a:ext cx="6956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87825" y="612847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Minus 6"/>
              <p:cNvSpPr/>
              <p:nvPr/>
            </p:nvSpPr>
            <p:spPr>
              <a:xfrm>
                <a:off x="4030980" y="502454"/>
                <a:ext cx="1614567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01504" y="197650"/>
                <a:ext cx="6956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9" name="Cross 8"/>
              <p:cNvSpPr/>
              <p:nvPr/>
            </p:nvSpPr>
            <p:spPr>
              <a:xfrm>
                <a:off x="2800944" y="457211"/>
                <a:ext cx="531023" cy="555683"/>
              </a:xfrm>
              <a:prstGeom prst="plus">
                <a:avLst>
                  <a:gd name="adj" fmla="val 4127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91603" y="612847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Minus 10"/>
              <p:cNvSpPr/>
              <p:nvPr/>
            </p:nvSpPr>
            <p:spPr>
              <a:xfrm>
                <a:off x="7034758" y="502454"/>
                <a:ext cx="1614567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05282" y="197650"/>
                <a:ext cx="6956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13" name="Cross 12"/>
              <p:cNvSpPr/>
              <p:nvPr/>
            </p:nvSpPr>
            <p:spPr>
              <a:xfrm>
                <a:off x="5804722" y="457211"/>
                <a:ext cx="531023" cy="555683"/>
              </a:xfrm>
              <a:prstGeom prst="plus">
                <a:avLst>
                  <a:gd name="adj" fmla="val 4127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598931" y="34593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759205" y="16336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94227" y="25514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9755" y="3262292"/>
            <a:ext cx="11248637" cy="1930644"/>
            <a:chOff x="194896" y="3215798"/>
            <a:chExt cx="11248637" cy="1930644"/>
          </a:xfrm>
        </p:grpSpPr>
        <p:sp>
          <p:nvSpPr>
            <p:cNvPr id="47" name="Cross 46"/>
            <p:cNvSpPr/>
            <p:nvPr/>
          </p:nvSpPr>
          <p:spPr>
            <a:xfrm>
              <a:off x="2964632" y="3896666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4896" y="3621086"/>
              <a:ext cx="9270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3487" y="4038446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60318" y="3241688"/>
              <a:ext cx="13031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৩২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Minus 50"/>
            <p:cNvSpPr/>
            <p:nvPr/>
          </p:nvSpPr>
          <p:spPr>
            <a:xfrm>
              <a:off x="1088978" y="3928053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69096" y="4038442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89235" y="3215798"/>
              <a:ext cx="949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Minus 53"/>
            <p:cNvSpPr/>
            <p:nvPr/>
          </p:nvSpPr>
          <p:spPr>
            <a:xfrm>
              <a:off x="3901457" y="3928049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55" name="Cross 54"/>
            <p:cNvSpPr/>
            <p:nvPr/>
          </p:nvSpPr>
          <p:spPr>
            <a:xfrm>
              <a:off x="5815649" y="3886856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61677" y="4028632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97409" y="3245405"/>
              <a:ext cx="10533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Minus 57"/>
            <p:cNvSpPr/>
            <p:nvPr/>
          </p:nvSpPr>
          <p:spPr>
            <a:xfrm>
              <a:off x="6752474" y="3918239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59" name="Rectangle: Rounded Corners 48">
              <a:extLst>
                <a:ext uri="{FF2B5EF4-FFF2-40B4-BE49-F238E27FC236}">
                  <a16:creationId xmlns="" xmlns:a16="http://schemas.microsoft.com/office/drawing/2014/main" id="{56C28FFD-99D4-44B3-BDD0-D1CE38D66CB2}"/>
                </a:ext>
              </a:extLst>
            </p:cNvPr>
            <p:cNvSpPr/>
            <p:nvPr/>
          </p:nvSpPr>
          <p:spPr>
            <a:xfrm>
              <a:off x="8173467" y="3918239"/>
              <a:ext cx="3270066" cy="472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সমহরে প্রকাশ</a:t>
              </a:r>
              <a:endParaRPr lang="en-US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89130" y="247782"/>
            <a:ext cx="13949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94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148" y="558283"/>
            <a:ext cx="2427333" cy="1869555"/>
            <a:chOff x="111522" y="4412528"/>
            <a:chExt cx="2427333" cy="1869555"/>
          </a:xfrm>
        </p:grpSpPr>
        <p:sp>
          <p:nvSpPr>
            <p:cNvPr id="3" name="TextBox 2"/>
            <p:cNvSpPr txBox="1"/>
            <p:nvPr/>
          </p:nvSpPr>
          <p:spPr>
            <a:xfrm>
              <a:off x="1004055" y="5174087"/>
              <a:ext cx="1159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02478" y="4412528"/>
              <a:ext cx="16363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Minus 4"/>
            <p:cNvSpPr/>
            <p:nvPr/>
          </p:nvSpPr>
          <p:spPr>
            <a:xfrm>
              <a:off x="655030" y="5091404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111522" y="4966349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50120" y="1112104"/>
            <a:ext cx="2536387" cy="1737041"/>
            <a:chOff x="6722533" y="1195933"/>
            <a:chExt cx="2536387" cy="1737041"/>
          </a:xfrm>
        </p:grpSpPr>
        <p:sp>
          <p:nvSpPr>
            <p:cNvPr id="8" name="Rectangle 7"/>
            <p:cNvSpPr/>
            <p:nvPr/>
          </p:nvSpPr>
          <p:spPr>
            <a:xfrm rot="20772164">
              <a:off x="6749392" y="1339701"/>
              <a:ext cx="2293432" cy="15932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0772164">
              <a:off x="6722533" y="1195933"/>
              <a:ext cx="2536387" cy="1632660"/>
              <a:chOff x="4980204" y="2008910"/>
              <a:chExt cx="2536387" cy="163266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980204" y="2507672"/>
                <a:ext cx="2536387" cy="1133898"/>
                <a:chOff x="8802102" y="2302779"/>
                <a:chExt cx="2536387" cy="1133898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8802102" y="2302779"/>
                  <a:ext cx="78524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8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2</a:t>
                  </a:r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10800000">
                  <a:off x="10627906" y="2424712"/>
                  <a:ext cx="710583" cy="1005840"/>
                </a:xfrm>
                <a:prstGeom prst="arc">
                  <a:avLst>
                    <a:gd name="adj1" fmla="val 17280249"/>
                    <a:gd name="adj2" fmla="val 4153402"/>
                  </a:avLst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60000">
                  <a:off x="8962859" y="2430837"/>
                  <a:ext cx="710583" cy="1005840"/>
                </a:xfrm>
                <a:prstGeom prst="arc">
                  <a:avLst>
                    <a:gd name="adj1" fmla="val 17192315"/>
                    <a:gd name="adj2" fmla="val 4105437"/>
                  </a:avLst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9729823" y="2302779"/>
                  <a:ext cx="89808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800" b="1" dirty="0" smtClean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69</a:t>
                  </a:r>
                  <a:endParaRPr lang="en-US" sz="4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5824831" y="2008910"/>
                <a:ext cx="998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রাফ</a:t>
                </a:r>
                <a:endPara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71151" y="1802383"/>
            <a:ext cx="3574320" cy="2351067"/>
            <a:chOff x="171151" y="1802383"/>
            <a:chExt cx="3574320" cy="2351067"/>
          </a:xfrm>
        </p:grpSpPr>
        <p:sp>
          <p:nvSpPr>
            <p:cNvPr id="17" name="TextBox 16"/>
            <p:cNvSpPr txBox="1"/>
            <p:nvPr/>
          </p:nvSpPr>
          <p:spPr>
            <a:xfrm>
              <a:off x="1088033" y="2422978"/>
              <a:ext cx="63134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0241" y="2807699"/>
              <a:ext cx="10282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05397" y="2046140"/>
              <a:ext cx="10548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Minus 19"/>
            <p:cNvSpPr/>
            <p:nvPr/>
          </p:nvSpPr>
          <p:spPr>
            <a:xfrm>
              <a:off x="1540848" y="2725016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1" name="Equal 20"/>
            <p:cNvSpPr/>
            <p:nvPr/>
          </p:nvSpPr>
          <p:spPr>
            <a:xfrm>
              <a:off x="171151" y="2616753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Minus 21"/>
            <p:cNvSpPr/>
            <p:nvPr/>
          </p:nvSpPr>
          <p:spPr>
            <a:xfrm rot="7679462">
              <a:off x="1862626" y="2476965"/>
              <a:ext cx="967815" cy="238534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3" name="Minus 22"/>
            <p:cNvSpPr/>
            <p:nvPr/>
          </p:nvSpPr>
          <p:spPr>
            <a:xfrm rot="7679462">
              <a:off x="1820439" y="3264742"/>
              <a:ext cx="967815" cy="238534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83646" y="3384009"/>
              <a:ext cx="7804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01296" y="1802383"/>
              <a:ext cx="11441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2416" y="4354525"/>
            <a:ext cx="2692206" cy="1869555"/>
            <a:chOff x="142416" y="4354525"/>
            <a:chExt cx="2692206" cy="1869555"/>
          </a:xfrm>
        </p:grpSpPr>
        <p:sp>
          <p:nvSpPr>
            <p:cNvPr id="27" name="TextBox 26"/>
            <p:cNvSpPr txBox="1"/>
            <p:nvPr/>
          </p:nvSpPr>
          <p:spPr>
            <a:xfrm>
              <a:off x="142416" y="4745218"/>
              <a:ext cx="13947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r>
                <a:rPr lang="en-US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7252" y="5116084"/>
              <a:ext cx="780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5300" y="4354525"/>
              <a:ext cx="11441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Minus 29"/>
            <p:cNvSpPr/>
            <p:nvPr/>
          </p:nvSpPr>
          <p:spPr>
            <a:xfrm>
              <a:off x="1220055" y="5033401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30139" y="4735304"/>
            <a:ext cx="3918527" cy="1869555"/>
            <a:chOff x="4581916" y="5171316"/>
            <a:chExt cx="3918527" cy="1869555"/>
          </a:xfrm>
        </p:grpSpPr>
        <p:sp>
          <p:nvSpPr>
            <p:cNvPr id="32" name="TextBox 31"/>
            <p:cNvSpPr txBox="1"/>
            <p:nvPr/>
          </p:nvSpPr>
          <p:spPr>
            <a:xfrm>
              <a:off x="4581916" y="5552096"/>
              <a:ext cx="27496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3073" y="5932875"/>
              <a:ext cx="780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61121" y="5171316"/>
              <a:ext cx="11441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Minus 34"/>
            <p:cNvSpPr/>
            <p:nvPr/>
          </p:nvSpPr>
          <p:spPr>
            <a:xfrm>
              <a:off x="6885876" y="585019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8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48569" y="1445192"/>
            <a:ext cx="8761015" cy="1930644"/>
            <a:chOff x="225178" y="1286491"/>
            <a:chExt cx="8761015" cy="1930644"/>
          </a:xfrm>
        </p:grpSpPr>
        <p:sp>
          <p:nvSpPr>
            <p:cNvPr id="15" name="Cross 14"/>
            <p:cNvSpPr/>
            <p:nvPr/>
          </p:nvSpPr>
          <p:spPr>
            <a:xfrm>
              <a:off x="2994914" y="1967359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5178" y="1691779"/>
              <a:ext cx="9270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769" y="2109139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0600" y="1312381"/>
              <a:ext cx="8735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1119260" y="1998746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99378" y="2109135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517" y="1286491"/>
              <a:ext cx="949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3931739" y="1998742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3" name="Cross 22"/>
            <p:cNvSpPr/>
            <p:nvPr/>
          </p:nvSpPr>
          <p:spPr>
            <a:xfrm>
              <a:off x="5845931" y="1957549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91959" y="2099325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7691" y="1316098"/>
              <a:ext cx="10533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৩৫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Minus 25"/>
            <p:cNvSpPr/>
            <p:nvPr/>
          </p:nvSpPr>
          <p:spPr>
            <a:xfrm>
              <a:off x="6782756" y="1988932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48569" y="3036027"/>
            <a:ext cx="8761015" cy="1904754"/>
            <a:chOff x="225178" y="1312381"/>
            <a:chExt cx="8761015" cy="1904754"/>
          </a:xfrm>
        </p:grpSpPr>
        <p:sp>
          <p:nvSpPr>
            <p:cNvPr id="28" name="Cross 27"/>
            <p:cNvSpPr/>
            <p:nvPr/>
          </p:nvSpPr>
          <p:spPr>
            <a:xfrm>
              <a:off x="2994914" y="1967359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178" y="1691779"/>
              <a:ext cx="9270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769" y="2109139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90600" y="1312381"/>
              <a:ext cx="12845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৪৪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Minus 31"/>
            <p:cNvSpPr/>
            <p:nvPr/>
          </p:nvSpPr>
          <p:spPr>
            <a:xfrm>
              <a:off x="1119260" y="1998746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99378" y="2109135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5327" y="1342807"/>
              <a:ext cx="949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২৭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Minus 34"/>
            <p:cNvSpPr/>
            <p:nvPr/>
          </p:nvSpPr>
          <p:spPr>
            <a:xfrm>
              <a:off x="3931739" y="1998742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36" name="Cross 35"/>
            <p:cNvSpPr/>
            <p:nvPr/>
          </p:nvSpPr>
          <p:spPr>
            <a:xfrm>
              <a:off x="5845931" y="1957549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91959" y="2099325"/>
              <a:ext cx="27942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27691" y="1316098"/>
              <a:ext cx="10533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৭০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Minus 38"/>
            <p:cNvSpPr/>
            <p:nvPr/>
          </p:nvSpPr>
          <p:spPr>
            <a:xfrm>
              <a:off x="6782756" y="1988932"/>
              <a:ext cx="145757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43802" y="4870776"/>
            <a:ext cx="8938398" cy="1914370"/>
            <a:chOff x="0" y="4910595"/>
            <a:chExt cx="8938398" cy="1914370"/>
          </a:xfrm>
        </p:grpSpPr>
        <p:sp>
          <p:nvSpPr>
            <p:cNvPr id="41" name="TextBox 40"/>
            <p:cNvSpPr txBox="1"/>
            <p:nvPr/>
          </p:nvSpPr>
          <p:spPr>
            <a:xfrm>
              <a:off x="4486255" y="5716969"/>
              <a:ext cx="10498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86255" y="4924236"/>
              <a:ext cx="13304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২৭</a:t>
              </a:r>
              <a:endPara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29163" y="4913400"/>
              <a:ext cx="11454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৪৪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Cross 43"/>
            <p:cNvSpPr/>
            <p:nvPr/>
          </p:nvSpPr>
          <p:spPr>
            <a:xfrm>
              <a:off x="3056193" y="5121221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qual 44"/>
            <p:cNvSpPr/>
            <p:nvPr/>
          </p:nvSpPr>
          <p:spPr>
            <a:xfrm>
              <a:off x="364922" y="5498766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27359" y="4910595"/>
              <a:ext cx="14030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৭০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Cross 46"/>
            <p:cNvSpPr/>
            <p:nvPr/>
          </p:nvSpPr>
          <p:spPr>
            <a:xfrm>
              <a:off x="5941005" y="5107580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47"/>
            <p:cNvSpPr/>
            <p:nvPr/>
          </p:nvSpPr>
          <p:spPr>
            <a:xfrm>
              <a:off x="0" y="5601648"/>
              <a:ext cx="893839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09416" y="-183298"/>
            <a:ext cx="8165085" cy="1996870"/>
            <a:chOff x="936821" y="-146718"/>
            <a:chExt cx="8165085" cy="1996870"/>
          </a:xfrm>
        </p:grpSpPr>
        <p:sp>
          <p:nvSpPr>
            <p:cNvPr id="3" name="TextBox 2"/>
            <p:cNvSpPr txBox="1"/>
            <p:nvPr/>
          </p:nvSpPr>
          <p:spPr>
            <a:xfrm>
              <a:off x="1923142" y="728292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Minus 3"/>
            <p:cNvSpPr/>
            <p:nvPr/>
          </p:nvSpPr>
          <p:spPr>
            <a:xfrm>
              <a:off x="1376869" y="631763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6821" y="313095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40406" y="742156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4483561" y="631763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54085" y="326959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Cross 8"/>
            <p:cNvSpPr/>
            <p:nvPr/>
          </p:nvSpPr>
          <p:spPr>
            <a:xfrm>
              <a:off x="3253525" y="586520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4184" y="742156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7487339" y="631763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57863" y="326959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ross 12"/>
            <p:cNvSpPr/>
            <p:nvPr/>
          </p:nvSpPr>
          <p:spPr>
            <a:xfrm>
              <a:off x="6257303" y="586520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12676" y="-68601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6774" y="-64433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08635" y="-146718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49200" y="226774"/>
            <a:ext cx="14205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36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5086" y="534903"/>
            <a:ext cx="2427333" cy="1869555"/>
            <a:chOff x="374758" y="228638"/>
            <a:chExt cx="2427333" cy="1869555"/>
          </a:xfrm>
        </p:grpSpPr>
        <p:sp>
          <p:nvSpPr>
            <p:cNvPr id="3" name="TextBox 2"/>
            <p:cNvSpPr txBox="1"/>
            <p:nvPr/>
          </p:nvSpPr>
          <p:spPr>
            <a:xfrm>
              <a:off x="1267291" y="990197"/>
              <a:ext cx="1159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65714" y="228638"/>
              <a:ext cx="16363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১৪১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Minus 4"/>
            <p:cNvSpPr/>
            <p:nvPr/>
          </p:nvSpPr>
          <p:spPr>
            <a:xfrm>
              <a:off x="918266" y="907514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374758" y="782459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85086" y="1935101"/>
            <a:ext cx="3574320" cy="2351067"/>
            <a:chOff x="171151" y="1802383"/>
            <a:chExt cx="3574320" cy="2351067"/>
          </a:xfrm>
        </p:grpSpPr>
        <p:sp>
          <p:nvSpPr>
            <p:cNvPr id="8" name="TextBox 7"/>
            <p:cNvSpPr txBox="1"/>
            <p:nvPr/>
          </p:nvSpPr>
          <p:spPr>
            <a:xfrm>
              <a:off x="836181" y="2422978"/>
              <a:ext cx="8832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0241" y="2807699"/>
              <a:ext cx="10282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5397" y="2046140"/>
              <a:ext cx="10548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1540848" y="2725016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2" name="Equal 11"/>
            <p:cNvSpPr/>
            <p:nvPr/>
          </p:nvSpPr>
          <p:spPr>
            <a:xfrm>
              <a:off x="171151" y="2616753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Minus 12"/>
            <p:cNvSpPr/>
            <p:nvPr/>
          </p:nvSpPr>
          <p:spPr>
            <a:xfrm rot="7679462">
              <a:off x="1862626" y="2476965"/>
              <a:ext cx="967815" cy="238534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4" name="Minus 13"/>
            <p:cNvSpPr/>
            <p:nvPr/>
          </p:nvSpPr>
          <p:spPr>
            <a:xfrm rot="7679462">
              <a:off x="1820439" y="3264742"/>
              <a:ext cx="967815" cy="238534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83646" y="3384009"/>
              <a:ext cx="7804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01296" y="1802383"/>
              <a:ext cx="11441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85086" y="3995920"/>
            <a:ext cx="3038576" cy="1869555"/>
            <a:chOff x="-79259" y="4576198"/>
            <a:chExt cx="3038576" cy="1869555"/>
          </a:xfrm>
        </p:grpSpPr>
        <p:sp>
          <p:nvSpPr>
            <p:cNvPr id="18" name="TextBox 17"/>
            <p:cNvSpPr txBox="1"/>
            <p:nvPr/>
          </p:nvSpPr>
          <p:spPr>
            <a:xfrm>
              <a:off x="-79259" y="4966891"/>
              <a:ext cx="16478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r>
                <a:rPr lang="bn-IN" sz="6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41947" y="5337757"/>
              <a:ext cx="780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9995" y="4576198"/>
              <a:ext cx="11441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1344750" y="5255074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20694" y="4674796"/>
            <a:ext cx="4122404" cy="1869555"/>
            <a:chOff x="4281057" y="5171316"/>
            <a:chExt cx="4122404" cy="1869555"/>
          </a:xfrm>
        </p:grpSpPr>
        <p:sp>
          <p:nvSpPr>
            <p:cNvPr id="23" name="TextBox 22"/>
            <p:cNvSpPr txBox="1"/>
            <p:nvPr/>
          </p:nvSpPr>
          <p:spPr>
            <a:xfrm>
              <a:off x="4281057" y="5562009"/>
              <a:ext cx="2686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86091" y="5932875"/>
              <a:ext cx="780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4139" y="5171316"/>
              <a:ext cx="11441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Minus 25"/>
            <p:cNvSpPr/>
            <p:nvPr/>
          </p:nvSpPr>
          <p:spPr>
            <a:xfrm>
              <a:off x="6788894" y="585019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39476" y="846579"/>
            <a:ext cx="2536387" cy="1737041"/>
            <a:chOff x="6722533" y="1195933"/>
            <a:chExt cx="2536387" cy="1737041"/>
          </a:xfrm>
        </p:grpSpPr>
        <p:sp>
          <p:nvSpPr>
            <p:cNvPr id="28" name="Rectangle 27"/>
            <p:cNvSpPr/>
            <p:nvPr/>
          </p:nvSpPr>
          <p:spPr>
            <a:xfrm rot="20772164">
              <a:off x="6749392" y="1339701"/>
              <a:ext cx="2293432" cy="15932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 rot="20772164">
              <a:off x="6722533" y="1195933"/>
              <a:ext cx="2536387" cy="1632660"/>
              <a:chOff x="4980204" y="2008910"/>
              <a:chExt cx="2536387" cy="163266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980204" y="2507672"/>
                <a:ext cx="2536387" cy="1133898"/>
                <a:chOff x="8802102" y="2302779"/>
                <a:chExt cx="2536387" cy="1133898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8802102" y="2302779"/>
                  <a:ext cx="78524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8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2</a:t>
                  </a:r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rot="10800000">
                  <a:off x="10627906" y="2424712"/>
                  <a:ext cx="710583" cy="1005840"/>
                </a:xfrm>
                <a:prstGeom prst="arc">
                  <a:avLst>
                    <a:gd name="adj1" fmla="val 17280249"/>
                    <a:gd name="adj2" fmla="val 4153402"/>
                  </a:avLst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>
                <a:xfrm rot="60000">
                  <a:off x="8962859" y="2430837"/>
                  <a:ext cx="710583" cy="1005840"/>
                </a:xfrm>
                <a:prstGeom prst="arc">
                  <a:avLst>
                    <a:gd name="adj1" fmla="val 17192315"/>
                    <a:gd name="adj2" fmla="val 4105437"/>
                  </a:avLst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9729822" y="2333557"/>
                  <a:ext cx="89808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১৪১</a:t>
                  </a:r>
                  <a:endParaRPr lang="en-US" sz="44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824831" y="2008910"/>
                <a:ext cx="998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রাফ</a:t>
                </a:r>
                <a:endPara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91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87096" y="344129"/>
            <a:ext cx="3333135" cy="1307690"/>
            <a:chOff x="4169954" y="1164584"/>
            <a:chExt cx="3333135" cy="13076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4169954" y="1164584"/>
              <a:ext cx="3333135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601664" y="1433069"/>
              <a:ext cx="23226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8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643" y="3988805"/>
            <a:ext cx="4236039" cy="2023259"/>
            <a:chOff x="2382712" y="498353"/>
            <a:chExt cx="4236039" cy="2023259"/>
          </a:xfrm>
        </p:grpSpPr>
        <p:sp>
          <p:nvSpPr>
            <p:cNvPr id="6" name="TextBox 5"/>
            <p:cNvSpPr txBox="1"/>
            <p:nvPr/>
          </p:nvSpPr>
          <p:spPr>
            <a:xfrm>
              <a:off x="5259287" y="1413616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4679094" y="1302784"/>
              <a:ext cx="1939657" cy="512023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11361" y="1355251"/>
              <a:ext cx="5250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2382712" y="1268790"/>
              <a:ext cx="1751778" cy="58099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0" name="Cross 9"/>
            <p:cNvSpPr/>
            <p:nvPr/>
          </p:nvSpPr>
          <p:spPr>
            <a:xfrm>
              <a:off x="4202110" y="1275073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0547" y="498353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34002" y="510945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36" y="751216"/>
            <a:ext cx="4224528" cy="526084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14007" y="2232260"/>
            <a:ext cx="6775554" cy="1177972"/>
          </a:xfrm>
          <a:prstGeom prst="roundRect">
            <a:avLst/>
          </a:prstGeom>
          <a:ln w="38100">
            <a:solidFill>
              <a:srgbClr val="1D1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যোগটি</a:t>
            </a:r>
            <a:r>
              <a:rPr lang="en-US" sz="48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8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23380" y="3581399"/>
            <a:ext cx="4395371" cy="1911565"/>
            <a:chOff x="2066210" y="2078629"/>
            <a:chExt cx="4395371" cy="1911565"/>
          </a:xfrm>
        </p:grpSpPr>
        <p:sp>
          <p:nvSpPr>
            <p:cNvPr id="8" name="TextBox 7"/>
            <p:cNvSpPr txBox="1"/>
            <p:nvPr/>
          </p:nvSpPr>
          <p:spPr>
            <a:xfrm>
              <a:off x="4150926" y="2882198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0815" y="2089465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8672" y="2078629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2291753" y="2771805"/>
              <a:ext cx="416982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2" name="Cross 11"/>
            <p:cNvSpPr/>
            <p:nvPr/>
          </p:nvSpPr>
          <p:spPr>
            <a:xfrm>
              <a:off x="4175589" y="2286450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qual 12"/>
            <p:cNvSpPr/>
            <p:nvPr/>
          </p:nvSpPr>
          <p:spPr>
            <a:xfrm>
              <a:off x="2066210" y="2575192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66801" y="4832454"/>
            <a:ext cx="2214178" cy="1897265"/>
            <a:chOff x="2066210" y="3616930"/>
            <a:chExt cx="2214178" cy="1897265"/>
          </a:xfrm>
        </p:grpSpPr>
        <p:sp>
          <p:nvSpPr>
            <p:cNvPr id="14" name="TextBox 13"/>
            <p:cNvSpPr txBox="1"/>
            <p:nvPr/>
          </p:nvSpPr>
          <p:spPr>
            <a:xfrm>
              <a:off x="3222666" y="4406199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9180" y="3616930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Minus 15"/>
            <p:cNvSpPr/>
            <p:nvPr/>
          </p:nvSpPr>
          <p:spPr>
            <a:xfrm>
              <a:off x="2665821" y="4295806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7" name="Equal 16"/>
            <p:cNvSpPr/>
            <p:nvPr/>
          </p:nvSpPr>
          <p:spPr>
            <a:xfrm>
              <a:off x="2066210" y="4187996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11546" y="4897552"/>
            <a:ext cx="3311107" cy="1897265"/>
            <a:chOff x="5231908" y="4673091"/>
            <a:chExt cx="3311107" cy="1897265"/>
          </a:xfrm>
        </p:grpSpPr>
        <p:sp>
          <p:nvSpPr>
            <p:cNvPr id="18" name="TextBox 17"/>
            <p:cNvSpPr txBox="1"/>
            <p:nvPr/>
          </p:nvSpPr>
          <p:spPr>
            <a:xfrm>
              <a:off x="7485293" y="5462360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71807" y="4673091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Minus 19"/>
            <p:cNvSpPr/>
            <p:nvPr/>
          </p:nvSpPr>
          <p:spPr>
            <a:xfrm>
              <a:off x="6928448" y="5351967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31908" y="5060573"/>
              <a:ext cx="2024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62959" y="1512284"/>
            <a:ext cx="4236039" cy="2023259"/>
            <a:chOff x="2382712" y="498353"/>
            <a:chExt cx="4236039" cy="2023259"/>
          </a:xfrm>
        </p:grpSpPr>
        <p:sp>
          <p:nvSpPr>
            <p:cNvPr id="3" name="TextBox 2"/>
            <p:cNvSpPr txBox="1"/>
            <p:nvPr/>
          </p:nvSpPr>
          <p:spPr>
            <a:xfrm>
              <a:off x="5259287" y="1413616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Minus 3"/>
            <p:cNvSpPr/>
            <p:nvPr/>
          </p:nvSpPr>
          <p:spPr>
            <a:xfrm>
              <a:off x="4679094" y="1302784"/>
              <a:ext cx="1939657" cy="512023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1361" y="1355251"/>
              <a:ext cx="5250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382712" y="1268790"/>
              <a:ext cx="1751778" cy="58099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7" name="Cross 6"/>
            <p:cNvSpPr/>
            <p:nvPr/>
          </p:nvSpPr>
          <p:spPr>
            <a:xfrm>
              <a:off x="4202110" y="1275073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0547" y="498353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34002" y="510945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Flowchart: Terminator 29"/>
          <p:cNvSpPr/>
          <p:nvPr/>
        </p:nvSpPr>
        <p:spPr>
          <a:xfrm>
            <a:off x="1822201" y="551802"/>
            <a:ext cx="5189345" cy="74725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D9D26C0C-5693-4BED-A8EF-E83C7A18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E5C9ED-EAA1-45D8-B35C-806E2D237C7E}"/>
              </a:ext>
            </a:extLst>
          </p:cNvPr>
          <p:cNvSpPr txBox="1"/>
          <p:nvPr/>
        </p:nvSpPr>
        <p:spPr>
          <a:xfrm>
            <a:off x="4253501" y="955497"/>
            <a:ext cx="28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A55443-D715-4D69-9B61-5A97F6157D2D}"/>
              </a:ext>
            </a:extLst>
          </p:cNvPr>
          <p:cNvSpPr txBox="1"/>
          <p:nvPr/>
        </p:nvSpPr>
        <p:spPr>
          <a:xfrm>
            <a:off x="441788" y="1759179"/>
            <a:ext cx="1164062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ছকের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মতো একটি ছক তৈরি কর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 এবং ডান পাশে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="" xmlns:a16="http://schemas.microsoft.com/office/drawing/2014/main" id="{8EF5F24A-6EF6-43E1-B1E3-7D09A55FDF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127631"/>
                  </p:ext>
                </p:extLst>
              </p:nvPr>
            </p:nvGraphicFramePr>
            <p:xfrm>
              <a:off x="2761464" y="2947541"/>
              <a:ext cx="8128000" cy="368917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25526">
                      <a:extLst>
                        <a:ext uri="{9D8B030D-6E8A-4147-A177-3AD203B41FA5}">
                          <a16:colId xmlns="" xmlns:a16="http://schemas.microsoft.com/office/drawing/2014/main" val="4084907974"/>
                        </a:ext>
                      </a:extLst>
                    </a:gridCol>
                    <a:gridCol w="6302474">
                      <a:extLst>
                        <a:ext uri="{9D8B030D-6E8A-4147-A177-3AD203B41FA5}">
                          <a16:colId xmlns="" xmlns:a16="http://schemas.microsoft.com/office/drawing/2014/main" val="98320094"/>
                        </a:ext>
                      </a:extLst>
                    </a:gridCol>
                  </a:tblGrid>
                  <a:tr h="6607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দলের</a:t>
                          </a: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</a:t>
                          </a:r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কাজ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6728634"/>
                      </a:ext>
                    </a:extLst>
                  </a:tr>
                  <a:tr h="98079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সবুজ</a:t>
                          </a:r>
                          <a:endParaRPr lang="en-US" sz="3200" b="1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endPara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১।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৪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৬</m:t>
                                  </m:r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bn-BD" sz="3200" b="0" i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bn-BD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 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৬</m:t>
                                  </m:r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 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</a:t>
                          </a:r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২।  ১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২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den>
                              </m:f>
                              <m:r>
                                <a:rPr lang="bn-BD" sz="3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bn-BD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  <m:r>
                                <a:rPr lang="bn-BD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bn-BD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২</m:t>
                                  </m:r>
                                </m:num>
                                <m:den>
                                  <m:r>
                                    <a:rPr lang="bn-BD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den>
                              </m:f>
                            </m:oMath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9272576"/>
                      </a:ext>
                    </a:extLst>
                  </a:tr>
                  <a:tr h="980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নীল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৫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৬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৬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    ৪</a:t>
                          </a:r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২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৪</m:t>
                                  </m:r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1808050"/>
                      </a:ext>
                    </a:extLst>
                  </a:tr>
                  <a:tr h="980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লাল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৪</m:t>
                                  </m:r>
                                </m:num>
                                <m:den>
                                  <m:r>
                                    <a:rPr lang="bn-BD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৫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</a:t>
                          </a:r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৬</a:t>
                          </a:r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  ১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den>
                              </m:f>
                              <m:r>
                                <a:rPr lang="bn-BD" sz="3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bn-BD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৬</m:t>
                                  </m:r>
                                </m:den>
                              </m:f>
                            </m:oMath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742261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="" xmlns:a16="http://schemas.microsoft.com/office/drawing/2014/main" id="{8EF5F24A-6EF6-43E1-B1E3-7D09A55FDF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127631"/>
                  </p:ext>
                </p:extLst>
              </p:nvPr>
            </p:nvGraphicFramePr>
            <p:xfrm>
              <a:off x="2761464" y="2947541"/>
              <a:ext cx="8128000" cy="368917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25526">
                      <a:extLst>
                        <a:ext uri="{9D8B030D-6E8A-4147-A177-3AD203B41FA5}">
                          <a16:colId xmlns="" xmlns:a16="http://schemas.microsoft.com/office/drawing/2014/main" val="4084907974"/>
                        </a:ext>
                      </a:extLst>
                    </a:gridCol>
                    <a:gridCol w="6302474">
                      <a:extLst>
                        <a:ext uri="{9D8B030D-6E8A-4147-A177-3AD203B41FA5}">
                          <a16:colId xmlns="" xmlns:a16="http://schemas.microsoft.com/office/drawing/2014/main" val="98320094"/>
                        </a:ext>
                      </a:extLst>
                    </a:gridCol>
                  </a:tblGrid>
                  <a:tr h="6607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দলের</a:t>
                          </a: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</a:t>
                          </a:r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কাজ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672863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সবুজ</a:t>
                          </a:r>
                          <a:endParaRPr lang="en-US" sz="3200" b="1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endPara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9275" t="-69143" r="-193" b="-18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9272576"/>
                      </a:ext>
                    </a:extLst>
                  </a:tr>
                  <a:tr h="980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নীল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9275" t="-183851" r="-193" b="-10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1808050"/>
                      </a:ext>
                    </a:extLst>
                  </a:tr>
                  <a:tr h="980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solidFill>
                                <a:srgbClr val="FF000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লাল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w="25400" h="25400" prst="angle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9275" t="-283851" r="-193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742261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D0D413-F5C3-4D5B-95BB-547B83846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95" y="257328"/>
            <a:ext cx="2856217" cy="160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3345527" y="83815"/>
            <a:ext cx="4607072" cy="1445182"/>
            <a:chOff x="3453666" y="1065446"/>
            <a:chExt cx="4607072" cy="17677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8" t="15296" r="21486" b="44406"/>
            <a:stretch/>
          </p:blipFill>
          <p:spPr>
            <a:xfrm>
              <a:off x="3453666" y="1065446"/>
              <a:ext cx="4607072" cy="17677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416702" y="1501108"/>
              <a:ext cx="30613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6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208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461" y="498812"/>
            <a:ext cx="3849881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873" y="2455577"/>
            <a:ext cx="3781055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873" y="4442320"/>
            <a:ext cx="3849882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-372" r="58481" b="74031"/>
          <a:stretch/>
        </p:blipFill>
        <p:spPr>
          <a:xfrm>
            <a:off x="4819094" y="142435"/>
            <a:ext cx="6677315" cy="1356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4" r="22778" b="70047"/>
          <a:stretch/>
        </p:blipFill>
        <p:spPr>
          <a:xfrm>
            <a:off x="4940040" y="2007230"/>
            <a:ext cx="6556369" cy="1425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940040" y="3955478"/>
            <a:ext cx="6556369" cy="1458960"/>
            <a:chOff x="5279921" y="4047387"/>
            <a:chExt cx="6125497" cy="1073858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8" b="68913"/>
            <a:stretch/>
          </p:blipFill>
          <p:spPr>
            <a:xfrm>
              <a:off x="5279921" y="4082562"/>
              <a:ext cx="2939847" cy="10386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" t="27749" r="79558" b="41052"/>
            <a:stretch/>
          </p:blipFill>
          <p:spPr>
            <a:xfrm>
              <a:off x="8976851" y="4047387"/>
              <a:ext cx="2428567" cy="10738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383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BA2D7F9-6693-4C09-830B-49707A9F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6260EF-EEF7-4DF4-8B5C-03880BBF8B51}"/>
              </a:ext>
            </a:extLst>
          </p:cNvPr>
          <p:cNvSpPr txBox="1"/>
          <p:nvPr/>
        </p:nvSpPr>
        <p:spPr>
          <a:xfrm>
            <a:off x="335109" y="2570141"/>
            <a:ext cx="5959012" cy="3477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6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bn-BD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লিটল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বাডস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কিন্ডারগার্টেন</a:t>
            </a:r>
            <a:endParaRPr lang="bn-BD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লখপুর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802040204020203" pitchFamily="34" charset="0"/>
                <a:cs typeface="Vrinda" panose="020B0802040204020203" pitchFamily="34" charset="0"/>
              </a:rPr>
              <a:t>apurbodas2010@gmail.com</a:t>
            </a:r>
            <a:endParaRPr lang="en-US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rinda" panose="020B0802040204020203" pitchFamily="34" charset="0"/>
              <a:cs typeface="Vrinda" panose="020B08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B2B1F1-FE13-4647-BB44-2F4DBF421EF7}"/>
              </a:ext>
            </a:extLst>
          </p:cNvPr>
          <p:cNvSpPr txBox="1"/>
          <p:nvPr/>
        </p:nvSpPr>
        <p:spPr>
          <a:xfrm>
            <a:off x="6863167" y="2884931"/>
            <a:ext cx="5470911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সময়ঃ৫</a:t>
            </a:r>
            <a:r>
              <a:rPr lang="bn-BD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42BF2B-9A9A-4277-A769-4CC859E8B94A}"/>
              </a:ext>
            </a:extLst>
          </p:cNvPr>
          <p:cNvSpPr txBox="1"/>
          <p:nvPr/>
        </p:nvSpPr>
        <p:spPr>
          <a:xfrm>
            <a:off x="5854395" y="550166"/>
            <a:ext cx="1549668" cy="1064537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3600" dirty="0">
              <a:ln w="0">
                <a:solidFill>
                  <a:srgbClr val="1D1DD3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Up-Down 20">
            <a:extLst>
              <a:ext uri="{FF2B5EF4-FFF2-40B4-BE49-F238E27FC236}">
                <a16:creationId xmlns="" xmlns:a16="http://schemas.microsoft.com/office/drawing/2014/main" id="{3E778725-9255-4366-B8B9-3A1A7C2ECFC5}"/>
              </a:ext>
            </a:extLst>
          </p:cNvPr>
          <p:cNvSpPr/>
          <p:nvPr/>
        </p:nvSpPr>
        <p:spPr>
          <a:xfrm>
            <a:off x="6509812" y="2158024"/>
            <a:ext cx="232709" cy="3865958"/>
          </a:xfrm>
          <a:prstGeom prst="upDownArrow">
            <a:avLst/>
          </a:prstGeom>
          <a:solidFill>
            <a:srgbClr val="008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1DD3"/>
              </a:solidFill>
            </a:endParaRPr>
          </a:p>
        </p:txBody>
      </p:sp>
      <p:sp>
        <p:nvSpPr>
          <p:cNvPr id="22" name="Arrow: Up-Down 21">
            <a:extLst>
              <a:ext uri="{FF2B5EF4-FFF2-40B4-BE49-F238E27FC236}">
                <a16:creationId xmlns="" xmlns:a16="http://schemas.microsoft.com/office/drawing/2014/main" id="{6F50C3D4-0BD6-4AB1-9B09-9715C3146CA5}"/>
              </a:ext>
            </a:extLst>
          </p:cNvPr>
          <p:cNvSpPr/>
          <p:nvPr/>
        </p:nvSpPr>
        <p:spPr>
          <a:xfrm>
            <a:off x="6283693" y="2862599"/>
            <a:ext cx="198669" cy="2459371"/>
          </a:xfrm>
          <a:prstGeom prst="upDownArrow">
            <a:avLst/>
          </a:prstGeom>
          <a:solidFill>
            <a:srgbClr val="1D1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-Down 22">
            <a:extLst>
              <a:ext uri="{FF2B5EF4-FFF2-40B4-BE49-F238E27FC236}">
                <a16:creationId xmlns="" xmlns:a16="http://schemas.microsoft.com/office/drawing/2014/main" id="{E5352AD6-1544-4399-BCF3-8BC6AF10DFA0}"/>
              </a:ext>
            </a:extLst>
          </p:cNvPr>
          <p:cNvSpPr/>
          <p:nvPr/>
        </p:nvSpPr>
        <p:spPr>
          <a:xfrm>
            <a:off x="6772501" y="2806303"/>
            <a:ext cx="181332" cy="2557462"/>
          </a:xfrm>
          <a:prstGeom prst="upDownArrow">
            <a:avLst/>
          </a:prstGeom>
          <a:solidFill>
            <a:srgbClr val="1D1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73BDE2-47CB-4488-8E89-021046543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3" y="89874"/>
            <a:ext cx="2590846" cy="25908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C69077B-2ABB-4DDC-B021-7EA2389B0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44" y="192275"/>
            <a:ext cx="2242150" cy="27582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4304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F24E2C-9372-425C-A340-A69E2E59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C2F80F-42A3-47BD-B1A6-AAAB4FDE5A38}"/>
              </a:ext>
            </a:extLst>
          </p:cNvPr>
          <p:cNvSpPr txBox="1"/>
          <p:nvPr/>
        </p:nvSpPr>
        <p:spPr>
          <a:xfrm>
            <a:off x="3647325" y="1705511"/>
            <a:ext cx="564051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9193" y="3338893"/>
                <a:ext cx="2983043" cy="107696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3600" b="1" i="1" smtClean="0">
                          <a:latin typeface="Cambria Math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en-US" sz="3600" b="1" i="1" smtClean="0"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  <m:r>
                        <a:rPr lang="en-US" sz="3600" b="1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  <m:r>
                        <a:rPr lang="en-US" sz="3600" b="1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93" y="3338893"/>
                <a:ext cx="2983043" cy="10769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/>
              <p:cNvSpPr txBox="1"/>
              <p:nvPr/>
            </p:nvSpPr>
            <p:spPr>
              <a:xfrm>
                <a:off x="4896511" y="3361185"/>
                <a:ext cx="2523620" cy="10137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4000" b="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11" y="3361185"/>
                <a:ext cx="2523620" cy="1013739"/>
              </a:xfrm>
              <a:prstGeom prst="rect">
                <a:avLst/>
              </a:prstGeom>
              <a:blipFill rotWithShape="0">
                <a:blip r:embed="rId4"/>
                <a:stretch>
                  <a:fillRect l="-7246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72830" y="3380893"/>
                <a:ext cx="2605098" cy="100527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4000" b="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830" y="3380893"/>
                <a:ext cx="2605098" cy="1005275"/>
              </a:xfrm>
              <a:prstGeom prst="rect">
                <a:avLst/>
              </a:prstGeom>
              <a:blipFill rotWithShape="0">
                <a:blip r:embed="rId5"/>
                <a:stretch>
                  <a:fillRect l="-8159" b="-1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21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660604"/>
            <a:ext cx="5415731" cy="541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794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1CAC14-2220-45A5-A524-54509FA2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128"/>
            <a:ext cx="12191999" cy="7125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0644BF-8719-4634-8B2F-C1E74F4577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"/>
          <a:stretch/>
        </p:blipFill>
        <p:spPr>
          <a:xfrm>
            <a:off x="7398143" y="900264"/>
            <a:ext cx="3742917" cy="2507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BD7728-E91F-482A-B805-960F2AC11C55}"/>
              </a:ext>
            </a:extLst>
          </p:cNvPr>
          <p:cNvSpPr txBox="1"/>
          <p:nvPr/>
        </p:nvSpPr>
        <p:spPr>
          <a:xfrm>
            <a:off x="3587966" y="2053981"/>
            <a:ext cx="3565133" cy="1015663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300BCA-1C07-4F5F-AE64-52676099FBEE}"/>
              </a:ext>
            </a:extLst>
          </p:cNvPr>
          <p:cNvSpPr txBox="1"/>
          <p:nvPr/>
        </p:nvSpPr>
        <p:spPr>
          <a:xfrm>
            <a:off x="1294544" y="3984982"/>
            <a:ext cx="9801545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সমহর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 smtClean="0">
                <a:ln w="12700">
                  <a:solidFill>
                    <a:srgbClr val="1D1DD3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12700">
                <a:solidFill>
                  <a:srgbClr val="1D1DD3"/>
                </a:solidFill>
                <a:prstDash val="solid"/>
              </a:ln>
              <a:solidFill>
                <a:srgbClr val="0099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981840-DEE6-4460-BF4E-503922DB6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88" y="914398"/>
            <a:ext cx="3587966" cy="33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101770"/>
            <a:ext cx="12636708" cy="67562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87913" y="389749"/>
            <a:ext cx="5362020" cy="1854829"/>
            <a:chOff x="3047086" y="502711"/>
            <a:chExt cx="5362020" cy="18548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86" y="502711"/>
              <a:ext cx="5362020" cy="185482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53624" y="855031"/>
              <a:ext cx="317426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561" y="4387386"/>
            <a:ext cx="8795525" cy="22832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698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BDD96A-5DA0-4E69-9987-611633CFA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FAD900-B6E2-456A-B4C1-848CB4217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" y="1091919"/>
            <a:ext cx="4246463" cy="5488763"/>
          </a:xfrm>
          <a:prstGeom prst="rect">
            <a:avLst/>
          </a:prstGeom>
          <a:ln>
            <a:solidFill>
              <a:srgbClr val="1D1DD3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7425BA-9B35-4D97-A4B7-153B18FF3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26" y="1091918"/>
            <a:ext cx="4246463" cy="5488763"/>
          </a:xfrm>
          <a:prstGeom prst="rect">
            <a:avLst/>
          </a:prstGeom>
          <a:ln>
            <a:solidFill>
              <a:srgbClr val="1D1DD3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2E2F26-B016-4007-A4B9-253B53ECB688}"/>
              </a:ext>
            </a:extLst>
          </p:cNvPr>
          <p:cNvSpPr txBox="1"/>
          <p:nvPr/>
        </p:nvSpPr>
        <p:spPr>
          <a:xfrm>
            <a:off x="3589105" y="427319"/>
            <a:ext cx="4003497" cy="646331"/>
          </a:xfrm>
          <a:prstGeom prst="rect">
            <a:avLst/>
          </a:prstGeom>
          <a:noFill/>
          <a:ln>
            <a:solidFill>
              <a:srgbClr val="D6009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A35FE7-2A35-4830-BBB6-A5633394ED27}"/>
              </a:ext>
            </a:extLst>
          </p:cNvPr>
          <p:cNvSpPr txBox="1"/>
          <p:nvPr/>
        </p:nvSpPr>
        <p:spPr>
          <a:xfrm>
            <a:off x="9146251" y="1392425"/>
            <a:ext cx="2837886" cy="2862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</a:t>
            </a:r>
            <a:r>
              <a:rPr lang="en-US" sz="3600" b="1" dirty="0" err="1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 </a:t>
            </a:r>
            <a:r>
              <a:rPr lang="bn-BD" sz="3600" b="1" dirty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পরবর্তী মূল্যায়নের জন্য প্রস্তুত হও।</a:t>
            </a:r>
            <a:endParaRPr lang="en-US" sz="3600" b="1" dirty="0">
              <a:solidFill>
                <a:srgbClr val="1D1D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337C288-4736-422A-AF56-4BFD797F7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77861C-7F65-436A-BB57-48107799DEF5}"/>
              </a:ext>
            </a:extLst>
          </p:cNvPr>
          <p:cNvSpPr txBox="1"/>
          <p:nvPr/>
        </p:nvSpPr>
        <p:spPr>
          <a:xfrm>
            <a:off x="4736387" y="729465"/>
            <a:ext cx="2137024" cy="1015663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1BBEEB-BA0A-4592-BDAB-3A183F038A8A}"/>
              </a:ext>
            </a:extLst>
          </p:cNvPr>
          <p:cNvSpPr txBox="1"/>
          <p:nvPr/>
        </p:nvSpPr>
        <p:spPr>
          <a:xfrm>
            <a:off x="1882669" y="2801247"/>
            <a:ext cx="6691705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B1B18834-19EF-440C-B52C-9D20B84E5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13" y="892705"/>
            <a:ext cx="2962275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1BBEEB-BA0A-4592-BDAB-3A183F038A8A}"/>
              </a:ext>
            </a:extLst>
          </p:cNvPr>
          <p:cNvSpPr txBox="1"/>
          <p:nvPr/>
        </p:nvSpPr>
        <p:spPr>
          <a:xfrm>
            <a:off x="1900159" y="4152856"/>
            <a:ext cx="8126859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70" y="2757204"/>
            <a:ext cx="4106343" cy="85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11" y="4092150"/>
            <a:ext cx="2755297" cy="7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7FB41EE-AD81-4D35-8563-216806488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7518BD-F559-4301-AFFE-2101C3E8651D}"/>
              </a:ext>
            </a:extLst>
          </p:cNvPr>
          <p:cNvSpPr txBox="1"/>
          <p:nvPr/>
        </p:nvSpPr>
        <p:spPr>
          <a:xfrm>
            <a:off x="1263721" y="1222625"/>
            <a:ext cx="2260315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9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endParaRPr lang="en-US" sz="9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AB4FC1-5376-4CE7-9B58-F07C827EF6D9}"/>
              </a:ext>
            </a:extLst>
          </p:cNvPr>
          <p:cNvSpPr txBox="1"/>
          <p:nvPr/>
        </p:nvSpPr>
        <p:spPr>
          <a:xfrm>
            <a:off x="3893905" y="1089062"/>
            <a:ext cx="3585681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9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22C674-CE6A-47A4-A716-776D26474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619375"/>
            <a:ext cx="4305300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F19F8A-E154-4976-BE92-1BD5B01B7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4" y="2952384"/>
            <a:ext cx="430530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623A16-9126-497C-8F04-34290AE8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8" y="3429000"/>
            <a:ext cx="4305300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D12402-5CAA-4D18-967A-4E8E9FCA8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84" y="3429000"/>
            <a:ext cx="4305300" cy="1619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DA69C0-C9D8-457B-B018-A5CFACC59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32" y="287856"/>
            <a:ext cx="4305300" cy="1619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B5320A-EC42-43C7-B84B-EB1D71637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16" y="2580029"/>
            <a:ext cx="4305300" cy="1619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F08D11-4782-467C-8B8C-6F6BA5FFC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5064604"/>
            <a:ext cx="4305300" cy="161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B0757C0-2F4D-4FA2-9DF4-4AECDC5AF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70" y="1853667"/>
            <a:ext cx="4305300" cy="1619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EF91E9-AF94-4699-A34B-AF7FD4D0A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78" y="815056"/>
            <a:ext cx="4305300" cy="1619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E95318-FE71-4543-898F-55C8C47FD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3" y="1243967"/>
            <a:ext cx="4305300" cy="1619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7A9BA9A-52A5-4269-BA14-27E439775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7" y="5946"/>
            <a:ext cx="4305300" cy="1619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D99C8D-2E42-48C0-84E6-E97E7B947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2" y="5327917"/>
            <a:ext cx="4305300" cy="1619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335B9C9-00E7-46ED-991F-60BE1C7E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5406880"/>
            <a:ext cx="4305300" cy="1619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D2C3F70-2DDE-4569-8596-D64BEA9EC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79" y="168130"/>
            <a:ext cx="4305300" cy="1619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262A4D9-AC2C-427E-8E89-170978544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09" y="2278153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3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E0E58F3-C275-439C-B4CB-218CBDEDD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100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770303-8CAD-44B7-852B-50571396665A}"/>
              </a:ext>
            </a:extLst>
          </p:cNvPr>
          <p:cNvSpPr txBox="1"/>
          <p:nvPr/>
        </p:nvSpPr>
        <p:spPr>
          <a:xfrm>
            <a:off x="4152274" y="1364563"/>
            <a:ext cx="4137285" cy="1107996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946AE6-FF09-4CD4-844C-4F7C4D5E6FE7}"/>
              </a:ext>
            </a:extLst>
          </p:cNvPr>
          <p:cNvSpPr txBox="1"/>
          <p:nvPr/>
        </p:nvSpPr>
        <p:spPr>
          <a:xfrm>
            <a:off x="3892193" y="3484281"/>
            <a:ext cx="4811132" cy="3139321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66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6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6600" b="1" dirty="0">
              <a:solidFill>
                <a:srgbClr val="1D1D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0544EBF2-2E79-45FF-AA32-42C16CD6D4CD}"/>
              </a:ext>
            </a:extLst>
          </p:cNvPr>
          <p:cNvSpPr/>
          <p:nvPr/>
        </p:nvSpPr>
        <p:spPr>
          <a:xfrm>
            <a:off x="5815173" y="2476206"/>
            <a:ext cx="914400" cy="92333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13AFA6-CBD1-4E2D-9CB8-EDAD892E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59" y="978179"/>
            <a:ext cx="2106396" cy="445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lus 6"/>
          <p:cNvSpPr/>
          <p:nvPr/>
        </p:nvSpPr>
        <p:spPr>
          <a:xfrm>
            <a:off x="8858176" y="1364563"/>
            <a:ext cx="2188564" cy="2098622"/>
          </a:xfrm>
          <a:prstGeom prst="mathPlus">
            <a:avLst/>
          </a:prstGeom>
          <a:solidFill>
            <a:srgbClr val="CC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8963107" y="4137285"/>
            <a:ext cx="2083633" cy="1291171"/>
          </a:xfrm>
          <a:prstGeom prst="mathMinus">
            <a:avLst/>
          </a:prstGeom>
          <a:solidFill>
            <a:srgbClr val="008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43897" y="2900516"/>
            <a:ext cx="10314037" cy="3382297"/>
          </a:xfrm>
          <a:prstGeom prst="round2DiagRect">
            <a:avLst>
              <a:gd name="adj1" fmla="val 16667"/>
              <a:gd name="adj2" fmla="val 170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সমহরবিশিষ্ট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020291" y="240147"/>
            <a:ext cx="4664363" cy="2216726"/>
            <a:chOff x="3020291" y="240147"/>
            <a:chExt cx="4664363" cy="2216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" t="8181"/>
            <a:stretch/>
          </p:blipFill>
          <p:spPr>
            <a:xfrm>
              <a:off x="3020291" y="240147"/>
              <a:ext cx="4664363" cy="2216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449309" y="498979"/>
              <a:ext cx="23423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8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877960" y="227671"/>
            <a:ext cx="7492180" cy="680284"/>
          </a:xfrm>
          <a:prstGeom prst="flowChartTerminator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গতকাল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807" y="1194624"/>
                <a:ext cx="11946193" cy="576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যথাঃ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২)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যথাঃ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২)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৩)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bn-IN" sz="2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ভগ্নাংশঃ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হরের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num>
                          <m:den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box>
                    <m:r>
                      <a:rPr lang="bn-I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ইত্যাদি</m:t>
                    </m:r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 ভগ্নাংশঃ</a:t>
                </a:r>
                <a:r>
                  <a:rPr lang="bn-IN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ভগ্নাংশের হরের চেয়ে লব বড় তা অপ্রকৃত ভগ্নাংশ। যেমনঃ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num>
                          <m:den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</m:num>
                          <m:den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ইত্যাদি।</a:t>
                </a:r>
              </a:p>
              <a:p>
                <a:r>
                  <a:rPr lang="bn-IN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ভগ্নাংশঃ</a:t>
                </a:r>
                <a:r>
                  <a:rPr lang="bn-IN" sz="28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 সংখ্যার সাথে প্রকৃত ভগ্নাংশ যুক্ত থাকলে তা মিশ্র ভগ্নাংশ। যেমনঃ ২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I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ইত্যাদি।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মিশ্র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ভগ্নাংশের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অংশকে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সমস্ত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পড়া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b="1" dirty="0"/>
              </a:p>
              <a:p>
                <a:endPara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7" y="1194624"/>
                <a:ext cx="11946193" cy="5762796"/>
              </a:xfrm>
              <a:prstGeom prst="rect">
                <a:avLst/>
              </a:prstGeom>
              <a:blipFill rotWithShape="0">
                <a:blip r:embed="rId2"/>
                <a:stretch>
                  <a:fillRect l="-1020" t="-1058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77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481218" y="78657"/>
            <a:ext cx="8636176" cy="1081549"/>
          </a:xfrm>
          <a:prstGeom prst="cloudCallou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4000" dirty="0" err="1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4000" dirty="0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ছবি দেখি ও চিন্তা করি</a:t>
            </a:r>
            <a:endParaRPr lang="en-US" sz="4000" dirty="0">
              <a:solidFill>
                <a:srgbClr val="F785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" y="2053863"/>
            <a:ext cx="2681040" cy="2690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45" y="2053862"/>
            <a:ext cx="2681040" cy="2690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87335" y="5113753"/>
                <a:ext cx="1892356" cy="1048107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kumimoji="0" lang="bn-BD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kumimoji="0" lang="bn-BD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অংশ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35" y="5113753"/>
                <a:ext cx="1892356" cy="1048107"/>
              </a:xfrm>
              <a:prstGeom prst="rect">
                <a:avLst/>
              </a:prstGeom>
              <a:blipFill rotWithShape="0">
                <a:blip r:embed="rId3"/>
                <a:stretch>
                  <a:fillRect r="-6563" b="-17127"/>
                </a:stretch>
              </a:blipFill>
              <a:ln w="5715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8948" y="5052449"/>
                <a:ext cx="1892356" cy="1048107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kumimoji="0" lang="bn-BD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kumimoji="0" lang="bn-BD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অংশ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48" y="5052449"/>
                <a:ext cx="1892356" cy="1048107"/>
              </a:xfrm>
              <a:prstGeom prst="rect">
                <a:avLst/>
              </a:prstGeom>
              <a:blipFill rotWithShape="0">
                <a:blip r:embed="rId4"/>
                <a:stretch>
                  <a:fillRect r="-6583" b="-17127"/>
                </a:stretch>
              </a:blipFill>
              <a:ln w="5715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61" y="1960489"/>
            <a:ext cx="2829375" cy="2690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2702" y="5113753"/>
            <a:ext cx="1892356" cy="830997"/>
          </a:xfrm>
          <a:prstGeom prst="rect">
            <a:avLst/>
          </a:prstGeom>
          <a:solidFill>
            <a:srgbClr val="FFFF00"/>
          </a:soli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১অংশ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8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2697" y="134911"/>
            <a:ext cx="6864263" cy="2929685"/>
            <a:chOff x="1878903" y="521008"/>
            <a:chExt cx="6864263" cy="2274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903" y="521008"/>
              <a:ext cx="6864263" cy="227449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69918" y="1114816"/>
              <a:ext cx="3670126" cy="3883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5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60" y="3320484"/>
            <a:ext cx="3102694" cy="310269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4636" y="3064596"/>
            <a:ext cx="6925456" cy="3456509"/>
            <a:chOff x="978662" y="3064596"/>
            <a:chExt cx="5676971" cy="34565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62" y="3064596"/>
              <a:ext cx="5676971" cy="345650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91356" y="4971535"/>
              <a:ext cx="47763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ভগ্নাংশের</a:t>
              </a:r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বিয়োগ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5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489" y="1720610"/>
            <a:ext cx="10150766" cy="4093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 বিয়োগ সম্পর্কিত সমস্যা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সমহর বিশিষ্ট একাধিক ভগ্নাংশের যোগ করা হলে যোগফলের লব ভগ্নাংশগুলির লবের যোগফলের সমান হবে আর তাদের হর একই থাকবে। 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সমহর বিশিষ্ট দুইটি ভগ্নাংশের বিয়োগ ফলের লব ভগ্নাংশ দুইটির লবের বিয়োগ ফলের সমান হবে আর তাদের হর একই থাকবে।</a:t>
            </a:r>
          </a:p>
        </p:txBody>
      </p:sp>
    </p:spTree>
    <p:extLst>
      <p:ext uri="{BB962C8B-B14F-4D97-AF65-F5344CB8AC3E}">
        <p14:creationId xmlns:p14="http://schemas.microsoft.com/office/powerpoint/2010/main" val="199819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818752" y="221741"/>
            <a:ext cx="4236039" cy="2004903"/>
            <a:chOff x="2818752" y="221741"/>
            <a:chExt cx="4236039" cy="2004903"/>
          </a:xfrm>
        </p:grpSpPr>
        <p:sp>
          <p:nvSpPr>
            <p:cNvPr id="6" name="TextBox 5"/>
            <p:cNvSpPr txBox="1"/>
            <p:nvPr/>
          </p:nvSpPr>
          <p:spPr>
            <a:xfrm>
              <a:off x="5672243" y="1118648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4317" y="1060283"/>
              <a:ext cx="5250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345289" y="221741"/>
              <a:ext cx="2781259" cy="1120350"/>
              <a:chOff x="3369379" y="254757"/>
              <a:chExt cx="2781259" cy="112035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641482" y="267111"/>
                <a:ext cx="5091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369379" y="254757"/>
                <a:ext cx="50989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</p:grpSp>
        <p:sp>
          <p:nvSpPr>
            <p:cNvPr id="7" name="Minus 6"/>
            <p:cNvSpPr/>
            <p:nvPr/>
          </p:nvSpPr>
          <p:spPr>
            <a:xfrm>
              <a:off x="5115134" y="928107"/>
              <a:ext cx="1939657" cy="512023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Minus 8"/>
            <p:cNvSpPr/>
            <p:nvPr/>
          </p:nvSpPr>
          <p:spPr>
            <a:xfrm>
              <a:off x="2818752" y="894113"/>
              <a:ext cx="1751778" cy="58099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0" name="Cross 9"/>
            <p:cNvSpPr/>
            <p:nvPr/>
          </p:nvSpPr>
          <p:spPr>
            <a:xfrm>
              <a:off x="4638150" y="886541"/>
              <a:ext cx="531023" cy="555683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79169" y="1783661"/>
            <a:ext cx="4395368" cy="1911565"/>
            <a:chOff x="2479169" y="1783661"/>
            <a:chExt cx="4395368" cy="1911565"/>
          </a:xfrm>
        </p:grpSpPr>
        <p:sp>
          <p:nvSpPr>
            <p:cNvPr id="11" name="TextBox 10"/>
            <p:cNvSpPr txBox="1"/>
            <p:nvPr/>
          </p:nvSpPr>
          <p:spPr>
            <a:xfrm>
              <a:off x="4563882" y="2587230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3771" y="1794497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1628" y="1783661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14" name="Minus 13"/>
            <p:cNvSpPr/>
            <p:nvPr/>
          </p:nvSpPr>
          <p:spPr>
            <a:xfrm>
              <a:off x="2704709" y="2476837"/>
              <a:ext cx="416982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5" name="Cross 14"/>
            <p:cNvSpPr/>
            <p:nvPr/>
          </p:nvSpPr>
          <p:spPr>
            <a:xfrm>
              <a:off x="4588545" y="1991482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qual 15"/>
            <p:cNvSpPr/>
            <p:nvPr/>
          </p:nvSpPr>
          <p:spPr>
            <a:xfrm>
              <a:off x="2479169" y="2369027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79166" y="3339030"/>
            <a:ext cx="2235139" cy="1880197"/>
            <a:chOff x="2479166" y="3339030"/>
            <a:chExt cx="2235139" cy="1880197"/>
          </a:xfrm>
        </p:grpSpPr>
        <p:sp>
          <p:nvSpPr>
            <p:cNvPr id="17" name="TextBox 16"/>
            <p:cNvSpPr txBox="1"/>
            <p:nvPr/>
          </p:nvSpPr>
          <p:spPr>
            <a:xfrm>
              <a:off x="3635622" y="4111231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1657" y="3339030"/>
              <a:ext cx="10735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3099738" y="4011433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2479166" y="3893028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36925" y="4842241"/>
            <a:ext cx="2499847" cy="1832548"/>
            <a:chOff x="2436925" y="4842241"/>
            <a:chExt cx="2499847" cy="1832548"/>
          </a:xfrm>
        </p:grpSpPr>
        <p:sp>
          <p:nvSpPr>
            <p:cNvPr id="26" name="TextBox 25"/>
            <p:cNvSpPr txBox="1"/>
            <p:nvPr/>
          </p:nvSpPr>
          <p:spPr>
            <a:xfrm>
              <a:off x="3532599" y="4842241"/>
              <a:ext cx="10735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436925" y="5182063"/>
              <a:ext cx="2499847" cy="1492726"/>
              <a:chOff x="2436925" y="5182063"/>
              <a:chExt cx="2499847" cy="1492726"/>
            </a:xfrm>
          </p:grpSpPr>
          <p:sp>
            <p:nvSpPr>
              <p:cNvPr id="23" name="Equal 22"/>
              <p:cNvSpPr/>
              <p:nvPr/>
            </p:nvSpPr>
            <p:spPr>
              <a:xfrm>
                <a:off x="2436925" y="5333906"/>
                <a:ext cx="665029" cy="720445"/>
              </a:xfrm>
              <a:prstGeom prst="mathEqual">
                <a:avLst>
                  <a:gd name="adj1" fmla="val 8616"/>
                  <a:gd name="adj2" fmla="val 171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76469" y="5182063"/>
                <a:ext cx="6956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sp>
            <p:nvSpPr>
              <p:cNvPr id="25" name="Minus 24"/>
              <p:cNvSpPr/>
              <p:nvPr/>
            </p:nvSpPr>
            <p:spPr>
              <a:xfrm>
                <a:off x="3322205" y="5487278"/>
                <a:ext cx="1614567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88165" y="5566793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644865" y="4384888"/>
            <a:ext cx="3591879" cy="1862999"/>
            <a:chOff x="5644865" y="4384888"/>
            <a:chExt cx="3591879" cy="1862999"/>
          </a:xfrm>
        </p:grpSpPr>
        <p:sp>
          <p:nvSpPr>
            <p:cNvPr id="22" name="TextBox 21"/>
            <p:cNvSpPr txBox="1"/>
            <p:nvPr/>
          </p:nvSpPr>
          <p:spPr>
            <a:xfrm>
              <a:off x="5644865" y="4765605"/>
              <a:ext cx="19897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274329" y="4726669"/>
              <a:ext cx="1962415" cy="1521218"/>
              <a:chOff x="2974357" y="5153571"/>
              <a:chExt cx="1962415" cy="152121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974357" y="5153571"/>
                <a:ext cx="6956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sp>
            <p:nvSpPr>
              <p:cNvPr id="42" name="Minus 41"/>
              <p:cNvSpPr/>
              <p:nvPr/>
            </p:nvSpPr>
            <p:spPr>
              <a:xfrm>
                <a:off x="3322205" y="5487278"/>
                <a:ext cx="1614567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51674" y="5566793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988172" y="4384888"/>
              <a:ext cx="10735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89130" y="247782"/>
            <a:ext cx="13869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919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956</TotalTime>
  <Words>546</Words>
  <Application>Microsoft Office PowerPoint</Application>
  <PresentationFormat>Widescreen</PresentationFormat>
  <Paragraphs>225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Cambria Math</vt:lpstr>
      <vt:lpstr>Corbel</vt:lpstr>
      <vt:lpstr>NikoshBAN</vt:lpstr>
      <vt:lpstr>Times New Roman</vt:lpstr>
      <vt:lpstr>Vrinda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ANUP</cp:lastModifiedBy>
  <cp:revision>135</cp:revision>
  <dcterms:created xsi:type="dcterms:W3CDTF">2019-11-20T10:56:52Z</dcterms:created>
  <dcterms:modified xsi:type="dcterms:W3CDTF">2020-07-20T12:16:00Z</dcterms:modified>
</cp:coreProperties>
</file>