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6" r:id="rId2"/>
    <p:sldId id="258" r:id="rId3"/>
    <p:sldId id="257" r:id="rId4"/>
    <p:sldId id="261" r:id="rId5"/>
    <p:sldId id="262" r:id="rId6"/>
    <p:sldId id="263" r:id="rId7"/>
    <p:sldId id="265" r:id="rId8"/>
    <p:sldId id="264" r:id="rId9"/>
    <p:sldId id="266" r:id="rId10"/>
    <p:sldId id="267" r:id="rId11"/>
    <p:sldId id="268" r:id="rId12"/>
    <p:sldId id="269" r:id="rId13"/>
    <p:sldId id="270" r:id="rId14"/>
    <p:sldId id="271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C96D654F-E54B-42E1-970F-75A0CC06C092}">
          <p14:sldIdLst>
            <p14:sldId id="256"/>
            <p14:sldId id="258"/>
            <p14:sldId id="257"/>
            <p14:sldId id="261"/>
            <p14:sldId id="262"/>
            <p14:sldId id="263"/>
            <p14:sldId id="265"/>
            <p14:sldId id="264"/>
          </p14:sldIdLst>
        </p14:section>
        <p14:section name="Untitled Section" id="{CBEA8734-2F5F-4388-870F-D20F8C03AF5B}">
          <p14:sldIdLst>
            <p14:sldId id="266"/>
            <p14:sldId id="267"/>
            <p14:sldId id="268"/>
            <p14:sldId id="269"/>
            <p14:sldId id="270"/>
            <p14:sldId id="271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FF"/>
    <a:srgbClr val="FF3399"/>
    <a:srgbClr val="31E335"/>
    <a:srgbClr val="66FF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7" d="100"/>
          <a:sy n="77" d="100"/>
        </p:scale>
        <p:origin x="-1176" y="-21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7BA3CF2-4A9D-4CC9-A506-C982DEFF20C5}" type="datetimeFigureOut">
              <a:rPr lang="en-US" smtClean="0"/>
              <a:t>23-Jul-2020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9F7F9C7-58C3-4354-8134-2FBED51A0C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71420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57CFBD-6A85-410F-B819-FA5119C11917}" type="datetimeFigureOut">
              <a:rPr lang="en-US" smtClean="0"/>
              <a:t>23-Jul-2020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777632-F066-4E19-A958-61C32F6085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73757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57CFBD-6A85-410F-B819-FA5119C11917}" type="datetimeFigureOut">
              <a:rPr lang="en-US" smtClean="0"/>
              <a:t>23-Jul-2020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777632-F066-4E19-A958-61C32F6085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29052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57CFBD-6A85-410F-B819-FA5119C11917}" type="datetimeFigureOut">
              <a:rPr lang="en-US" smtClean="0"/>
              <a:t>23-Jul-2020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777632-F066-4E19-A958-61C32F6085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73169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57CFBD-6A85-410F-B819-FA5119C11917}" type="datetimeFigureOut">
              <a:rPr lang="en-US" smtClean="0"/>
              <a:t>23-Jul-2020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777632-F066-4E19-A958-61C32F6085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22738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57CFBD-6A85-410F-B819-FA5119C11917}" type="datetimeFigureOut">
              <a:rPr lang="en-US" smtClean="0"/>
              <a:t>23-Jul-2020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777632-F066-4E19-A958-61C32F6085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17243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57CFBD-6A85-410F-B819-FA5119C11917}" type="datetimeFigureOut">
              <a:rPr lang="en-US" smtClean="0"/>
              <a:t>23-Jul-2020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777632-F066-4E19-A958-61C32F6085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56132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57CFBD-6A85-410F-B819-FA5119C11917}" type="datetimeFigureOut">
              <a:rPr lang="en-US" smtClean="0"/>
              <a:t>23-Jul-2020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777632-F066-4E19-A958-61C32F6085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04620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57CFBD-6A85-410F-B819-FA5119C11917}" type="datetimeFigureOut">
              <a:rPr lang="en-US" smtClean="0"/>
              <a:t>23-Jul-2020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777632-F066-4E19-A958-61C32F6085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67492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57CFBD-6A85-410F-B819-FA5119C11917}" type="datetimeFigureOut">
              <a:rPr lang="en-US" smtClean="0"/>
              <a:t>23-Jul-2020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777632-F066-4E19-A958-61C32F6085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57632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57CFBD-6A85-410F-B819-FA5119C11917}" type="datetimeFigureOut">
              <a:rPr lang="en-US" smtClean="0"/>
              <a:t>23-Jul-2020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777632-F066-4E19-A958-61C32F6085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69111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57CFBD-6A85-410F-B819-FA5119C11917}" type="datetimeFigureOut">
              <a:rPr lang="en-US" smtClean="0"/>
              <a:t>23-Jul-2020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777632-F066-4E19-A958-61C32F6085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94260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57CFBD-6A85-410F-B819-FA5119C11917}" type="datetimeFigureOut">
              <a:rPr lang="en-US" smtClean="0"/>
              <a:t>23-Jul-2020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777632-F066-4E19-A958-61C32F6085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86990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jpg"/><Relationship Id="rId4" Type="http://schemas.openxmlformats.org/officeDocument/2006/relationships/image" Target="../media/image1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jpg"/><Relationship Id="rId5" Type="http://schemas.openxmlformats.org/officeDocument/2006/relationships/image" Target="../media/image14.gif"/><Relationship Id="rId4" Type="http://schemas.openxmlformats.org/officeDocument/2006/relationships/image" Target="../media/image1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jpeg"/><Relationship Id="rId4" Type="http://schemas.openxmlformats.org/officeDocument/2006/relationships/image" Target="../media/image11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g"/><Relationship Id="rId4" Type="http://schemas.openxmlformats.org/officeDocument/2006/relationships/image" Target="../media/image4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gif"/><Relationship Id="rId4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201589" y="462887"/>
            <a:ext cx="8686800" cy="6246978"/>
            <a:chOff x="233150" y="391236"/>
            <a:chExt cx="8686800" cy="6246978"/>
          </a:xfrm>
        </p:grpSpPr>
        <p:sp>
          <p:nvSpPr>
            <p:cNvPr id="4" name="Rectangle 3"/>
            <p:cNvSpPr/>
            <p:nvPr/>
          </p:nvSpPr>
          <p:spPr>
            <a:xfrm>
              <a:off x="245660" y="391236"/>
              <a:ext cx="231442" cy="6136943"/>
            </a:xfrm>
            <a:prstGeom prst="rect">
              <a:avLst/>
            </a:prstGeom>
            <a:blipFill dpi="0"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4"/>
            <p:cNvSpPr/>
            <p:nvPr/>
          </p:nvSpPr>
          <p:spPr>
            <a:xfrm>
              <a:off x="233150" y="391236"/>
              <a:ext cx="8686800" cy="294564"/>
            </a:xfrm>
            <a:prstGeom prst="rect">
              <a:avLst/>
            </a:prstGeom>
            <a:blipFill dpi="0"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/>
            <p:cNvSpPr/>
            <p:nvPr/>
          </p:nvSpPr>
          <p:spPr>
            <a:xfrm>
              <a:off x="8722910" y="391236"/>
              <a:ext cx="190500" cy="6151728"/>
            </a:xfrm>
            <a:prstGeom prst="rect">
              <a:avLst/>
            </a:prstGeom>
            <a:blipFill dpi="0"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/>
            <p:cNvSpPr/>
            <p:nvPr/>
          </p:nvSpPr>
          <p:spPr>
            <a:xfrm>
              <a:off x="233150" y="6447714"/>
              <a:ext cx="8686800" cy="190500"/>
            </a:xfrm>
            <a:prstGeom prst="rect">
              <a:avLst/>
            </a:prstGeom>
            <a:blipFill dpi="0"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9" name="Picture 2" descr="C:\Users\ANWARUL\Desktop\e90d5325c33659708d9f2283730be32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541" y="1066799"/>
            <a:ext cx="8245807" cy="54525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45541" y="757451"/>
            <a:ext cx="8245808" cy="2693635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pPr algn="ctr"/>
            <a:r>
              <a:rPr lang="en-US" sz="40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স্বাগতম</a:t>
            </a:r>
            <a:endParaRPr lang="en-US" sz="4000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3699125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201589" y="462887"/>
            <a:ext cx="8686800" cy="6246978"/>
            <a:chOff x="233150" y="391236"/>
            <a:chExt cx="8686800" cy="6246978"/>
          </a:xfrm>
        </p:grpSpPr>
        <p:sp>
          <p:nvSpPr>
            <p:cNvPr id="3" name="Rectangle 2"/>
            <p:cNvSpPr/>
            <p:nvPr/>
          </p:nvSpPr>
          <p:spPr>
            <a:xfrm>
              <a:off x="245660" y="391236"/>
              <a:ext cx="231442" cy="6136943"/>
            </a:xfrm>
            <a:prstGeom prst="rect">
              <a:avLst/>
            </a:prstGeom>
            <a:blipFill dpi="0"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Rectangle 3"/>
            <p:cNvSpPr/>
            <p:nvPr/>
          </p:nvSpPr>
          <p:spPr>
            <a:xfrm>
              <a:off x="233150" y="391236"/>
              <a:ext cx="8686800" cy="294564"/>
            </a:xfrm>
            <a:prstGeom prst="rect">
              <a:avLst/>
            </a:prstGeom>
            <a:blipFill dpi="0"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4"/>
            <p:cNvSpPr/>
            <p:nvPr/>
          </p:nvSpPr>
          <p:spPr>
            <a:xfrm>
              <a:off x="8722910" y="391236"/>
              <a:ext cx="190500" cy="6151728"/>
            </a:xfrm>
            <a:prstGeom prst="rect">
              <a:avLst/>
            </a:prstGeom>
            <a:blipFill dpi="0"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/>
            <p:cNvSpPr/>
            <p:nvPr/>
          </p:nvSpPr>
          <p:spPr>
            <a:xfrm>
              <a:off x="233150" y="6447714"/>
              <a:ext cx="8686800" cy="190500"/>
            </a:xfrm>
            <a:prstGeom prst="rect">
              <a:avLst/>
            </a:prstGeom>
            <a:blipFill dpi="0"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329820" y="710363"/>
            <a:ext cx="8361529" cy="707886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pPr algn="ctr"/>
            <a:r>
              <a:rPr lang="bn-IN" sz="4000" b="1" dirty="0" smtClean="0">
                <a:solidFill>
                  <a:srgbClr val="FFFF00"/>
                </a:solidFill>
              </a:rPr>
              <a:t>পাঠ</a:t>
            </a:r>
            <a:r>
              <a:rPr lang="en-US" sz="4000" b="1" dirty="0" smtClean="0">
                <a:solidFill>
                  <a:srgbClr val="FFFF00"/>
                </a:solidFill>
              </a:rPr>
              <a:t>বিশ্লেষণ</a:t>
            </a:r>
            <a:endParaRPr lang="en-US" sz="4000" b="1" dirty="0">
              <a:solidFill>
                <a:srgbClr val="FFFF0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45542" y="1997839"/>
            <a:ext cx="4099448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dirty="0">
                <a:solidFill>
                  <a:schemeClr val="tx2"/>
                </a:solidFill>
              </a:rPr>
              <a:t>&lt;!DOCTYPE html&gt;</a:t>
            </a:r>
          </a:p>
          <a:p>
            <a:pPr algn="ctr"/>
            <a:r>
              <a:rPr lang="en-US" sz="1400" dirty="0">
                <a:solidFill>
                  <a:schemeClr val="tx2"/>
                </a:solidFill>
              </a:rPr>
              <a:t>&lt;html&gt;</a:t>
            </a:r>
          </a:p>
          <a:p>
            <a:pPr algn="ctr"/>
            <a:r>
              <a:rPr lang="en-US" sz="1400" dirty="0">
                <a:solidFill>
                  <a:schemeClr val="tx2"/>
                </a:solidFill>
              </a:rPr>
              <a:t>&lt;body&gt;</a:t>
            </a:r>
          </a:p>
          <a:p>
            <a:pPr algn="ctr"/>
            <a:r>
              <a:rPr lang="en-US" sz="1400" dirty="0">
                <a:solidFill>
                  <a:schemeClr val="tx2"/>
                </a:solidFill>
              </a:rPr>
              <a:t>&lt;b&gt;Bangladesh&lt;/b&gt;</a:t>
            </a:r>
          </a:p>
          <a:p>
            <a:pPr algn="ctr"/>
            <a:r>
              <a:rPr lang="en-US" sz="1400" dirty="0">
                <a:solidFill>
                  <a:schemeClr val="tx2"/>
                </a:solidFill>
              </a:rPr>
              <a:t>&lt;i&gt;Bangladesh&lt;/i</a:t>
            </a:r>
            <a:r>
              <a:rPr lang="en-US" sz="1400" dirty="0" smtClean="0">
                <a:solidFill>
                  <a:schemeClr val="tx2"/>
                </a:solidFill>
              </a:rPr>
              <a:t>&gt;</a:t>
            </a:r>
          </a:p>
          <a:p>
            <a:pPr algn="ctr"/>
            <a:r>
              <a:rPr lang="en-US" sz="1400" dirty="0" smtClean="0">
                <a:solidFill>
                  <a:schemeClr val="tx2"/>
                </a:solidFill>
              </a:rPr>
              <a:t>&lt;</a:t>
            </a:r>
            <a:r>
              <a:rPr lang="en-US" sz="1400" dirty="0">
                <a:solidFill>
                  <a:schemeClr val="tx2"/>
                </a:solidFill>
              </a:rPr>
              <a:t>del&gt;Bangladesh&lt;/del&gt;</a:t>
            </a:r>
          </a:p>
          <a:p>
            <a:pPr algn="ctr"/>
            <a:r>
              <a:rPr lang="en-US" sz="1400" dirty="0">
                <a:solidFill>
                  <a:schemeClr val="tx2"/>
                </a:solidFill>
              </a:rPr>
              <a:t>H&lt;sub&gt;2&lt;/sub&gt;O</a:t>
            </a:r>
          </a:p>
          <a:p>
            <a:pPr algn="ctr"/>
            <a:r>
              <a:rPr lang="en-US" sz="1400" dirty="0">
                <a:solidFill>
                  <a:schemeClr val="tx2"/>
                </a:solidFill>
              </a:rPr>
              <a:t>&lt;a hre=http://www.google.com&gt;Google&lt;/a&gt;</a:t>
            </a:r>
          </a:p>
          <a:p>
            <a:pPr algn="ctr"/>
            <a:r>
              <a:rPr lang="en-US" sz="1400" dirty="0">
                <a:solidFill>
                  <a:schemeClr val="tx2"/>
                </a:solidFill>
              </a:rPr>
              <a:t>&lt;/body&gt;</a:t>
            </a:r>
          </a:p>
          <a:p>
            <a:pPr algn="ctr"/>
            <a:r>
              <a:rPr lang="en-US" sz="1400" dirty="0">
                <a:solidFill>
                  <a:schemeClr val="tx2"/>
                </a:solidFill>
              </a:rPr>
              <a:t>&lt;/html&gt;</a:t>
            </a:r>
          </a:p>
        </p:txBody>
      </p:sp>
      <p:grpSp>
        <p:nvGrpSpPr>
          <p:cNvPr id="22" name="Group 21"/>
          <p:cNvGrpSpPr/>
          <p:nvPr/>
        </p:nvGrpSpPr>
        <p:grpSpPr>
          <a:xfrm>
            <a:off x="329820" y="1418250"/>
            <a:ext cx="4335093" cy="3213304"/>
            <a:chOff x="497470" y="1495063"/>
            <a:chExt cx="4167443" cy="3229337"/>
          </a:xfrm>
          <a:solidFill>
            <a:srgbClr val="7030A0"/>
          </a:solidFill>
        </p:grpSpPr>
        <p:sp>
          <p:nvSpPr>
            <p:cNvPr id="18" name="Rectangle 17"/>
            <p:cNvSpPr/>
            <p:nvPr/>
          </p:nvSpPr>
          <p:spPr>
            <a:xfrm>
              <a:off x="4298697" y="1749623"/>
              <a:ext cx="366216" cy="27432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18"/>
            <p:cNvSpPr/>
            <p:nvPr/>
          </p:nvSpPr>
          <p:spPr>
            <a:xfrm>
              <a:off x="497470" y="1657109"/>
              <a:ext cx="366216" cy="27432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19"/>
            <p:cNvSpPr/>
            <p:nvPr/>
          </p:nvSpPr>
          <p:spPr>
            <a:xfrm>
              <a:off x="497470" y="4400309"/>
              <a:ext cx="4167443" cy="324091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20"/>
            <p:cNvSpPr/>
            <p:nvPr/>
          </p:nvSpPr>
          <p:spPr>
            <a:xfrm>
              <a:off x="497470" y="1495063"/>
              <a:ext cx="4167443" cy="324091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4819917" y="1418249"/>
            <a:ext cx="3871431" cy="3213305"/>
            <a:chOff x="497470" y="1495063"/>
            <a:chExt cx="4167443" cy="3229337"/>
          </a:xfrm>
          <a:solidFill>
            <a:srgbClr val="7030A0"/>
          </a:solidFill>
        </p:grpSpPr>
        <p:sp>
          <p:nvSpPr>
            <p:cNvPr id="24" name="Rectangle 23"/>
            <p:cNvSpPr/>
            <p:nvPr/>
          </p:nvSpPr>
          <p:spPr>
            <a:xfrm>
              <a:off x="4298697" y="1749623"/>
              <a:ext cx="366216" cy="27432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ectangle 24"/>
            <p:cNvSpPr/>
            <p:nvPr/>
          </p:nvSpPr>
          <p:spPr>
            <a:xfrm>
              <a:off x="497470" y="1657109"/>
              <a:ext cx="366216" cy="27432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ectangle 25"/>
            <p:cNvSpPr/>
            <p:nvPr/>
          </p:nvSpPr>
          <p:spPr>
            <a:xfrm>
              <a:off x="497470" y="4400309"/>
              <a:ext cx="4167443" cy="324091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Rectangle 26"/>
            <p:cNvSpPr/>
            <p:nvPr/>
          </p:nvSpPr>
          <p:spPr>
            <a:xfrm>
              <a:off x="497470" y="1495063"/>
              <a:ext cx="4167443" cy="324091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9" name="TextBox 28"/>
          <p:cNvSpPr txBox="1"/>
          <p:nvPr/>
        </p:nvSpPr>
        <p:spPr>
          <a:xfrm>
            <a:off x="5257800" y="1740732"/>
            <a:ext cx="2971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200" b="1" dirty="0" smtClean="0">
                <a:solidFill>
                  <a:srgbClr val="FF0000"/>
                </a:solidFill>
              </a:rPr>
              <a:t>ফলাফল</a:t>
            </a:r>
            <a:r>
              <a:rPr lang="bn-IN" dirty="0" smtClean="0"/>
              <a:t> </a:t>
            </a:r>
            <a:endParaRPr lang="en-US" dirty="0"/>
          </a:p>
        </p:txBody>
      </p:sp>
      <p:sp>
        <p:nvSpPr>
          <p:cNvPr id="31" name="Rectangle 1"/>
          <p:cNvSpPr>
            <a:spLocks noChangeArrowheads="1"/>
          </p:cNvSpPr>
          <p:nvPr/>
        </p:nvSpPr>
        <p:spPr bwMode="auto">
          <a:xfrm>
            <a:off x="5257800" y="2351753"/>
            <a:ext cx="2827345" cy="16927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Bangladesh</a:t>
            </a: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 </a:t>
            </a:r>
            <a:endParaRPr kumimoji="0" lang="bn-IN" altLang="en-US" sz="2000" b="0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0" i="1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Bangladesh</a:t>
            </a: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 </a:t>
            </a:r>
            <a:endParaRPr kumimoji="0" lang="bn-IN" altLang="en-US" sz="2000" b="0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  <a:p>
            <a:pPr lvl="0" algn="ctr"/>
            <a:r>
              <a:rPr lang="en-US" sz="2000" strike="sngStrike" dirty="0"/>
              <a:t>Bangladesh</a:t>
            </a:r>
            <a:endParaRPr kumimoji="0" lang="en-US" altLang="en-US" sz="2000" b="0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 H</a:t>
            </a:r>
            <a:r>
              <a:rPr kumimoji="0" lang="en-US" altLang="en-US" sz="2000" b="0" i="0" u="none" strike="noStrike" cap="none" normalizeH="0" baseline="-30000" dirty="0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2</a:t>
            </a: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O</a:t>
            </a:r>
            <a:endParaRPr kumimoji="0" lang="bn-IN" altLang="en-US" sz="2000" b="0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 Google</a:t>
            </a: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effectLst/>
              </a:rPr>
              <a:t> </a:t>
            </a:r>
          </a:p>
        </p:txBody>
      </p:sp>
      <p:pic>
        <p:nvPicPr>
          <p:cNvPr id="32" name="Picture 3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820" y="4676810"/>
            <a:ext cx="8361529" cy="18425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77479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  <p:bldP spid="29" grpId="0"/>
      <p:bldP spid="3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221815" y="76200"/>
            <a:ext cx="8686800" cy="6246978"/>
            <a:chOff x="233150" y="391236"/>
            <a:chExt cx="8686800" cy="6246978"/>
          </a:xfrm>
        </p:grpSpPr>
        <p:sp>
          <p:nvSpPr>
            <p:cNvPr id="3" name="Rectangle 2"/>
            <p:cNvSpPr/>
            <p:nvPr/>
          </p:nvSpPr>
          <p:spPr>
            <a:xfrm>
              <a:off x="245660" y="391236"/>
              <a:ext cx="231442" cy="6136943"/>
            </a:xfrm>
            <a:prstGeom prst="rect">
              <a:avLst/>
            </a:prstGeom>
            <a:blipFill dpi="0"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Rectangle 3"/>
            <p:cNvSpPr/>
            <p:nvPr/>
          </p:nvSpPr>
          <p:spPr>
            <a:xfrm>
              <a:off x="233150" y="391236"/>
              <a:ext cx="8686800" cy="294564"/>
            </a:xfrm>
            <a:prstGeom prst="rect">
              <a:avLst/>
            </a:prstGeom>
            <a:blipFill dpi="0"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4"/>
            <p:cNvSpPr/>
            <p:nvPr/>
          </p:nvSpPr>
          <p:spPr>
            <a:xfrm>
              <a:off x="8722910" y="391236"/>
              <a:ext cx="190500" cy="6151728"/>
            </a:xfrm>
            <a:prstGeom prst="rect">
              <a:avLst/>
            </a:prstGeom>
            <a:blipFill dpi="0"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/>
            <p:cNvSpPr/>
            <p:nvPr/>
          </p:nvSpPr>
          <p:spPr>
            <a:xfrm>
              <a:off x="233150" y="6447714"/>
              <a:ext cx="8686800" cy="190500"/>
            </a:xfrm>
            <a:prstGeom prst="rect">
              <a:avLst/>
            </a:prstGeom>
            <a:blipFill dpi="0"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026" name="Picture 2" descr="Homeadmin2018 08 29t07 - Computer With Girl Png, Transparent Png ...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3144671"/>
            <a:ext cx="3429000" cy="29880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442312" y="2946561"/>
            <a:ext cx="3352800" cy="3077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&lt;!DOCTYPE html syntax&gt;</a:t>
            </a:r>
          </a:p>
          <a:p>
            <a:pPr algn="ctr"/>
            <a:r>
              <a:rPr lang="en-US" sz="1400" dirty="0" smtClean="0"/>
              <a:t>&lt;html&gt;</a:t>
            </a:r>
          </a:p>
          <a:p>
            <a:pPr algn="ctr"/>
            <a:r>
              <a:rPr lang="en-US" sz="1400" dirty="0" smtClean="0"/>
              <a:t>&lt;head&gt;</a:t>
            </a:r>
          </a:p>
          <a:p>
            <a:pPr algn="ctr"/>
            <a:r>
              <a:rPr lang="en-US" sz="1400" dirty="0" smtClean="0"/>
              <a:t>&lt;title&gt;</a:t>
            </a:r>
          </a:p>
          <a:p>
            <a:pPr algn="ctr"/>
            <a:r>
              <a:rPr lang="en-US" sz="1400" dirty="0" smtClean="0"/>
              <a:t>&lt;body&gt;</a:t>
            </a:r>
          </a:p>
          <a:p>
            <a:pPr algn="ctr"/>
            <a:r>
              <a:rPr lang="en-US" sz="1400" dirty="0" smtClean="0">
                <a:sym typeface="Wingdings" panose="05000000000000000000" pitchFamily="2" charset="2"/>
              </a:rPr>
              <a:t>&lt; -----  </a:t>
            </a:r>
            <a:r>
              <a:rPr lang="en-US" sz="1400" dirty="0" smtClean="0"/>
              <a:t>&gt;&lt;/-------&gt;</a:t>
            </a:r>
            <a:endParaRPr lang="en-US" sz="1400" dirty="0"/>
          </a:p>
          <a:p>
            <a:pPr algn="ctr"/>
            <a:r>
              <a:rPr lang="en-US" sz="1400" dirty="0">
                <a:sym typeface="Wingdings" panose="05000000000000000000" pitchFamily="2" charset="2"/>
              </a:rPr>
              <a:t>&lt; -----  </a:t>
            </a:r>
            <a:r>
              <a:rPr lang="en-US" sz="1400" dirty="0"/>
              <a:t>&gt;&lt;/-------&gt;</a:t>
            </a:r>
          </a:p>
          <a:p>
            <a:pPr algn="ctr"/>
            <a:r>
              <a:rPr lang="en-US" sz="1400" dirty="0">
                <a:sym typeface="Wingdings" panose="05000000000000000000" pitchFamily="2" charset="2"/>
              </a:rPr>
              <a:t>&lt; -----  </a:t>
            </a:r>
            <a:r>
              <a:rPr lang="en-US" sz="1400" dirty="0"/>
              <a:t>&gt;&lt;/-------&gt;</a:t>
            </a:r>
          </a:p>
          <a:p>
            <a:pPr algn="ctr"/>
            <a:r>
              <a:rPr lang="en-US" sz="1400" dirty="0">
                <a:sym typeface="Wingdings" panose="05000000000000000000" pitchFamily="2" charset="2"/>
              </a:rPr>
              <a:t>&lt; -----  </a:t>
            </a:r>
            <a:r>
              <a:rPr lang="en-US" sz="1400" dirty="0"/>
              <a:t>&gt;&lt;/-------&gt;</a:t>
            </a:r>
          </a:p>
          <a:p>
            <a:pPr algn="ctr"/>
            <a:r>
              <a:rPr lang="en-US" sz="1400" dirty="0">
                <a:sym typeface="Wingdings" panose="05000000000000000000" pitchFamily="2" charset="2"/>
              </a:rPr>
              <a:t>&lt; -----  </a:t>
            </a:r>
            <a:r>
              <a:rPr lang="en-US" sz="1400" dirty="0"/>
              <a:t>&gt;&lt;/-------&gt;</a:t>
            </a:r>
          </a:p>
          <a:p>
            <a:pPr algn="ctr"/>
            <a:r>
              <a:rPr lang="en-US" sz="1400" dirty="0" smtClean="0"/>
              <a:t>&lt;/body&gt;</a:t>
            </a:r>
          </a:p>
          <a:p>
            <a:pPr algn="ctr"/>
            <a:r>
              <a:rPr lang="en-US" sz="1400" dirty="0" smtClean="0"/>
              <a:t>&lt;/title&gt;</a:t>
            </a:r>
          </a:p>
          <a:p>
            <a:pPr algn="ctr"/>
            <a:r>
              <a:rPr lang="en-US" sz="1400" dirty="0" smtClean="0"/>
              <a:t>&lt;/head&gt;</a:t>
            </a:r>
            <a:endParaRPr lang="en-US" sz="1400" dirty="0"/>
          </a:p>
          <a:p>
            <a:pPr algn="ctr"/>
            <a:r>
              <a:rPr lang="en-US" sz="1200" dirty="0" smtClean="0"/>
              <a:t>&lt;/html&gt;</a:t>
            </a:r>
            <a:endParaRPr lang="en-US" sz="1200" dirty="0"/>
          </a:p>
        </p:txBody>
      </p:sp>
      <p:sp>
        <p:nvSpPr>
          <p:cNvPr id="14" name="TextBox 13"/>
          <p:cNvSpPr txBox="1"/>
          <p:nvPr/>
        </p:nvSpPr>
        <p:spPr>
          <a:xfrm>
            <a:off x="465768" y="370764"/>
            <a:ext cx="8245808" cy="707886"/>
          </a:xfrm>
          <a:prstGeom prst="rect">
            <a:avLst/>
          </a:prstGeom>
          <a:blipFill dpi="0"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 wrap="square" rtlCol="0">
            <a:spAutoFit/>
          </a:bodyPr>
          <a:lstStyle/>
          <a:p>
            <a:pPr algn="ctr"/>
            <a:r>
              <a:rPr lang="bn-IN" sz="40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একক</a:t>
            </a:r>
            <a:r>
              <a:rPr lang="bn-IN" dirty="0" smtClean="0"/>
              <a:t> </a:t>
            </a:r>
            <a:r>
              <a:rPr lang="bn-IN" sz="40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কাজ</a:t>
            </a:r>
            <a:r>
              <a:rPr lang="bn-IN" dirty="0" smtClean="0"/>
              <a:t> </a:t>
            </a:r>
            <a:endParaRPr lang="en-US" dirty="0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312" y="1078650"/>
            <a:ext cx="8245806" cy="1767390"/>
          </a:xfrm>
          <a:prstGeom prst="rect">
            <a:avLst/>
          </a:prstGeom>
        </p:spPr>
      </p:pic>
      <p:grpSp>
        <p:nvGrpSpPr>
          <p:cNvPr id="21" name="Group 20"/>
          <p:cNvGrpSpPr/>
          <p:nvPr/>
        </p:nvGrpSpPr>
        <p:grpSpPr>
          <a:xfrm>
            <a:off x="6934200" y="3585156"/>
            <a:ext cx="1589407" cy="2439171"/>
            <a:chOff x="7387010" y="3585156"/>
            <a:chExt cx="1376004" cy="2439171"/>
          </a:xfrm>
        </p:grpSpPr>
        <p:sp>
          <p:nvSpPr>
            <p:cNvPr id="10" name="TextBox 9"/>
            <p:cNvSpPr txBox="1"/>
            <p:nvPr/>
          </p:nvSpPr>
          <p:spPr>
            <a:xfrm>
              <a:off x="7407221" y="3585156"/>
              <a:ext cx="1336185" cy="307777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sz="1400" dirty="0" smtClean="0"/>
                <a:t>Google</a:t>
              </a:r>
              <a:endParaRPr lang="en-US" sz="1400" dirty="0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7410078" y="4082316"/>
              <a:ext cx="1336185" cy="307777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altLang="en-US" sz="1400" i="1" dirty="0">
                  <a:latin typeface="Times New Roman" pitchFamily="18" charset="0"/>
                  <a:cs typeface="Times New Roman" pitchFamily="18" charset="0"/>
                </a:rPr>
                <a:t>Bangladesh</a:t>
              </a:r>
              <a:endParaRPr lang="en-US" sz="1400" dirty="0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7426829" y="4516884"/>
              <a:ext cx="1336185" cy="307777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sz="1400" strike="sngStrike" dirty="0"/>
                <a:t>Bangladesh</a:t>
              </a:r>
              <a:endParaRPr lang="en-US" sz="1400" dirty="0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7414901" y="5105400"/>
              <a:ext cx="1254890" cy="307777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lvl="0"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1400" dirty="0">
                  <a:latin typeface="Times New Roman" pitchFamily="18" charset="0"/>
                  <a:cs typeface="Times New Roman" pitchFamily="18" charset="0"/>
                </a:rPr>
                <a:t>H</a:t>
              </a:r>
              <a:r>
                <a:rPr lang="en-US" altLang="en-US" sz="1400" baseline="-30000" dirty="0">
                  <a:latin typeface="Times New Roman" pitchFamily="18" charset="0"/>
                  <a:cs typeface="Times New Roman" pitchFamily="18" charset="0"/>
                </a:rPr>
                <a:t>2</a:t>
              </a:r>
              <a:r>
                <a:rPr lang="en-US" altLang="en-US" sz="1400" dirty="0">
                  <a:latin typeface="Times New Roman" pitchFamily="18" charset="0"/>
                  <a:cs typeface="Times New Roman" pitchFamily="18" charset="0"/>
                </a:rPr>
                <a:t>O</a:t>
              </a:r>
              <a:endParaRPr lang="bn-IN" altLang="en-US" sz="14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7387010" y="5762717"/>
              <a:ext cx="1313108" cy="261610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sz="1100" dirty="0" smtClean="0"/>
                <a:t>small</a:t>
              </a:r>
              <a:endParaRPr lang="en-US" sz="1100" dirty="0"/>
            </a:p>
          </p:txBody>
        </p:sp>
      </p:grpSp>
    </p:spTree>
    <p:extLst>
      <p:ext uri="{BB962C8B-B14F-4D97-AF65-F5344CB8AC3E}">
        <p14:creationId xmlns:p14="http://schemas.microsoft.com/office/powerpoint/2010/main" val="17906691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243952" y="228600"/>
            <a:ext cx="8686800" cy="6246978"/>
            <a:chOff x="233150" y="391236"/>
            <a:chExt cx="8686800" cy="6246978"/>
          </a:xfrm>
        </p:grpSpPr>
        <p:sp>
          <p:nvSpPr>
            <p:cNvPr id="3" name="Rectangle 2"/>
            <p:cNvSpPr/>
            <p:nvPr/>
          </p:nvSpPr>
          <p:spPr>
            <a:xfrm>
              <a:off x="245660" y="391236"/>
              <a:ext cx="231442" cy="6136943"/>
            </a:xfrm>
            <a:prstGeom prst="rect">
              <a:avLst/>
            </a:prstGeom>
            <a:blipFill dpi="0"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Rectangle 3"/>
            <p:cNvSpPr/>
            <p:nvPr/>
          </p:nvSpPr>
          <p:spPr>
            <a:xfrm>
              <a:off x="233150" y="391236"/>
              <a:ext cx="8686800" cy="294564"/>
            </a:xfrm>
            <a:prstGeom prst="rect">
              <a:avLst/>
            </a:prstGeom>
            <a:blipFill dpi="0"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4"/>
            <p:cNvSpPr/>
            <p:nvPr/>
          </p:nvSpPr>
          <p:spPr>
            <a:xfrm>
              <a:off x="8722910" y="391236"/>
              <a:ext cx="190500" cy="6151728"/>
            </a:xfrm>
            <a:prstGeom prst="rect">
              <a:avLst/>
            </a:prstGeom>
            <a:blipFill dpi="0"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/>
            <p:cNvSpPr/>
            <p:nvPr/>
          </p:nvSpPr>
          <p:spPr>
            <a:xfrm>
              <a:off x="233150" y="6447714"/>
              <a:ext cx="8686800" cy="190500"/>
            </a:xfrm>
            <a:prstGeom prst="rect">
              <a:avLst/>
            </a:prstGeom>
            <a:blipFill dpi="0"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487904" y="577334"/>
            <a:ext cx="82458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487904" y="762000"/>
            <a:ext cx="8245808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87904" y="504424"/>
            <a:ext cx="8245808" cy="707886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পাঠ মুল্যায়ন</a:t>
            </a:r>
            <a:endParaRPr lang="en-US" sz="4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1" name="Down Arrow Callout 10"/>
          <p:cNvSpPr/>
          <p:nvPr/>
        </p:nvSpPr>
        <p:spPr>
          <a:xfrm>
            <a:off x="3505200" y="1225960"/>
            <a:ext cx="2590800" cy="538698"/>
          </a:xfrm>
          <a:prstGeom prst="downArrowCallou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/>
              <a:t> নির্বাচনি প্রশ্ন: </a:t>
            </a:r>
          </a:p>
        </p:txBody>
      </p:sp>
      <p:grpSp>
        <p:nvGrpSpPr>
          <p:cNvPr id="13" name="Group 12"/>
          <p:cNvGrpSpPr/>
          <p:nvPr/>
        </p:nvGrpSpPr>
        <p:grpSpPr>
          <a:xfrm>
            <a:off x="572697" y="2362200"/>
            <a:ext cx="7956088" cy="307777"/>
            <a:chOff x="572697" y="2362200"/>
            <a:chExt cx="7956088" cy="307777"/>
          </a:xfrm>
        </p:grpSpPr>
        <p:sp>
          <p:nvSpPr>
            <p:cNvPr id="19" name="TextBox 18"/>
            <p:cNvSpPr txBox="1"/>
            <p:nvPr/>
          </p:nvSpPr>
          <p:spPr>
            <a:xfrm>
              <a:off x="572697" y="2362200"/>
              <a:ext cx="3465903" cy="307777"/>
            </a:xfrm>
            <a:prstGeom prst="rect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r>
                <a:rPr lang="en-US" sz="1400" dirty="0" smtClean="0"/>
                <a:t>২. ওয়েব  পেজের মধ্যে লিংক করার ট্যাগ কোনটি?</a:t>
              </a:r>
              <a:endParaRPr lang="en-US" sz="1400" dirty="0"/>
            </a:p>
          </p:txBody>
        </p:sp>
        <p:grpSp>
          <p:nvGrpSpPr>
            <p:cNvPr id="43" name="Group 42"/>
            <p:cNvGrpSpPr/>
            <p:nvPr/>
          </p:nvGrpSpPr>
          <p:grpSpPr>
            <a:xfrm>
              <a:off x="4225038" y="2377960"/>
              <a:ext cx="4303747" cy="276255"/>
              <a:chOff x="640304" y="3609945"/>
              <a:chExt cx="4880222" cy="276255"/>
            </a:xfrm>
          </p:grpSpPr>
          <p:sp>
            <p:nvSpPr>
              <p:cNvPr id="22" name="TextBox 21"/>
              <p:cNvSpPr txBox="1"/>
              <p:nvPr/>
            </p:nvSpPr>
            <p:spPr>
              <a:xfrm>
                <a:off x="640304" y="3609945"/>
                <a:ext cx="929752" cy="276255"/>
              </a:xfrm>
              <a:prstGeom prst="rect">
                <a:avLst/>
              </a:prstGeom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r>
                  <a:rPr lang="bn-IN" sz="1400" dirty="0" smtClean="0"/>
                  <a:t>ক</a:t>
                </a:r>
                <a:r>
                  <a:rPr lang="en-US" sz="1400" dirty="0" smtClean="0"/>
                  <a:t>.</a:t>
                </a:r>
                <a:r>
                  <a:rPr lang="bn-IN" sz="1400" dirty="0" smtClean="0"/>
                  <a:t> </a:t>
                </a:r>
                <a:r>
                  <a:rPr lang="en-US" sz="1400" dirty="0" smtClean="0"/>
                  <a:t>&lt;a&gt;</a:t>
                </a:r>
                <a:endParaRPr lang="en-US" sz="1400" dirty="0"/>
              </a:p>
            </p:txBody>
          </p:sp>
          <p:sp>
            <p:nvSpPr>
              <p:cNvPr id="23" name="TextBox 22"/>
              <p:cNvSpPr txBox="1"/>
              <p:nvPr/>
            </p:nvSpPr>
            <p:spPr>
              <a:xfrm>
                <a:off x="1918287" y="3609945"/>
                <a:ext cx="929752" cy="276255"/>
              </a:xfrm>
              <a:prstGeom prst="rect">
                <a:avLst/>
              </a:prstGeom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dirty="0" smtClean="0"/>
                  <a:t>খ.&lt;i&gt;</a:t>
                </a:r>
                <a:endParaRPr lang="en-US" sz="1400" dirty="0"/>
              </a:p>
            </p:txBody>
          </p:sp>
          <p:sp>
            <p:nvSpPr>
              <p:cNvPr id="24" name="TextBox 23"/>
              <p:cNvSpPr txBox="1"/>
              <p:nvPr/>
            </p:nvSpPr>
            <p:spPr>
              <a:xfrm>
                <a:off x="3040323" y="3609945"/>
                <a:ext cx="1150677" cy="276255"/>
              </a:xfrm>
              <a:prstGeom prst="rect">
                <a:avLst/>
              </a:prstGeom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dirty="0" smtClean="0"/>
                  <a:t>গ.&lt;href&gt;</a:t>
                </a:r>
                <a:endParaRPr lang="en-US" sz="1400" dirty="0"/>
              </a:p>
            </p:txBody>
          </p:sp>
          <p:sp>
            <p:nvSpPr>
              <p:cNvPr id="25" name="TextBox 24"/>
              <p:cNvSpPr txBox="1"/>
              <p:nvPr/>
            </p:nvSpPr>
            <p:spPr>
              <a:xfrm>
                <a:off x="4416334" y="3609945"/>
                <a:ext cx="1104192" cy="276255"/>
              </a:xfrm>
              <a:prstGeom prst="rect">
                <a:avLst/>
              </a:prstGeom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dirty="0" smtClean="0"/>
                  <a:t>ঘ.&lt;li&gt;</a:t>
                </a:r>
                <a:endParaRPr lang="en-US" sz="1400" dirty="0"/>
              </a:p>
            </p:txBody>
          </p:sp>
        </p:grpSp>
      </p:grpSp>
      <p:grpSp>
        <p:nvGrpSpPr>
          <p:cNvPr id="14" name="Group 13"/>
          <p:cNvGrpSpPr/>
          <p:nvPr/>
        </p:nvGrpSpPr>
        <p:grpSpPr>
          <a:xfrm>
            <a:off x="578559" y="3069089"/>
            <a:ext cx="5463944" cy="1020944"/>
            <a:chOff x="578559" y="3069089"/>
            <a:chExt cx="5463944" cy="1020944"/>
          </a:xfrm>
        </p:grpSpPr>
        <p:sp>
          <p:nvSpPr>
            <p:cNvPr id="26" name="TextBox 25"/>
            <p:cNvSpPr txBox="1"/>
            <p:nvPr/>
          </p:nvSpPr>
          <p:spPr>
            <a:xfrm>
              <a:off x="578559" y="3069089"/>
              <a:ext cx="4984041" cy="307777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r>
                <a:rPr lang="en-US" sz="1400" dirty="0" smtClean="0"/>
                <a:t>৩. HTML </a:t>
              </a:r>
              <a:r>
                <a:rPr lang="bn-IN" sz="1400" dirty="0" smtClean="0"/>
                <a:t>কোড &lt;</a:t>
              </a:r>
              <a:r>
                <a:rPr lang="en-US" sz="1400" dirty="0" smtClean="0"/>
                <a:t>p</a:t>
              </a:r>
              <a:r>
                <a:rPr lang="bn-IN" sz="1400" dirty="0" smtClean="0"/>
                <a:t>&gt;</a:t>
              </a:r>
              <a:r>
                <a:rPr lang="en-US" sz="1400" dirty="0" smtClean="0"/>
                <a:t>H&lt;sup&gt;2&lt;/sup&gt;o&lt;/p&gt;</a:t>
              </a:r>
              <a:r>
                <a:rPr lang="bn-IN" sz="1400" dirty="0" smtClean="0"/>
                <a:t>এর ফলাফল কোনটি? </a:t>
              </a:r>
              <a:endParaRPr lang="en-US" sz="1400" dirty="0"/>
            </a:p>
          </p:txBody>
        </p:sp>
        <p:grpSp>
          <p:nvGrpSpPr>
            <p:cNvPr id="44" name="Group 43"/>
            <p:cNvGrpSpPr/>
            <p:nvPr/>
          </p:nvGrpSpPr>
          <p:grpSpPr>
            <a:xfrm>
              <a:off x="784703" y="3709034"/>
              <a:ext cx="5257800" cy="380999"/>
              <a:chOff x="856469" y="5004708"/>
              <a:chExt cx="6593658" cy="253091"/>
            </a:xfrm>
          </p:grpSpPr>
          <p:sp>
            <p:nvSpPr>
              <p:cNvPr id="27" name="TextBox 26"/>
              <p:cNvSpPr txBox="1"/>
              <p:nvPr/>
            </p:nvSpPr>
            <p:spPr>
              <a:xfrm>
                <a:off x="856469" y="5022424"/>
                <a:ext cx="1365765" cy="235375"/>
              </a:xfrm>
              <a:prstGeom prst="rect">
                <a:avLst/>
              </a:prstGeom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r>
                  <a:rPr lang="bn-IN" sz="1400" dirty="0" smtClean="0"/>
                  <a:t>ক</a:t>
                </a:r>
                <a:r>
                  <a:rPr lang="en-US" sz="1400" dirty="0" smtClean="0"/>
                  <a:t>.</a:t>
                </a:r>
                <a:r>
                  <a:rPr lang="bn-IN" sz="1400" dirty="0" smtClean="0"/>
                  <a:t> </a:t>
                </a:r>
                <a:r>
                  <a:rPr lang="en-US" sz="1400" dirty="0" smtClean="0"/>
                  <a:t>&lt;H2O&gt;</a:t>
                </a:r>
                <a:endParaRPr lang="en-US" sz="1400" dirty="0"/>
              </a:p>
            </p:txBody>
          </p:sp>
          <p:sp>
            <p:nvSpPr>
              <p:cNvPr id="28" name="TextBox 27"/>
              <p:cNvSpPr txBox="1"/>
              <p:nvPr/>
            </p:nvSpPr>
            <p:spPr>
              <a:xfrm>
                <a:off x="2552700" y="5004708"/>
                <a:ext cx="1485900" cy="235375"/>
              </a:xfrm>
              <a:prstGeom prst="rect">
                <a:avLst/>
              </a:prstGeom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lvl="0" algn="ctr"/>
                <a:r>
                  <a:rPr lang="en-US" sz="1400" dirty="0" smtClean="0"/>
                  <a:t>খ. &lt;</a:t>
                </a:r>
                <a:r>
                  <a:rPr lang="en-US" altLang="en-US" sz="1400" dirty="0" smtClean="0">
                    <a:latin typeface="Times New Roman" pitchFamily="18" charset="0"/>
                    <a:cs typeface="Times New Roman" pitchFamily="18" charset="0"/>
                  </a:rPr>
                  <a:t>H</a:t>
                </a:r>
                <a:r>
                  <a:rPr lang="en-US" altLang="en-US" sz="1400" baseline="-30000" dirty="0" smtClean="0">
                    <a:latin typeface="Times New Roman" pitchFamily="18" charset="0"/>
                    <a:cs typeface="Times New Roman" pitchFamily="18" charset="0"/>
                  </a:rPr>
                  <a:t>2</a:t>
                </a:r>
                <a:r>
                  <a:rPr lang="en-US" altLang="en-US" sz="1400" dirty="0" smtClean="0">
                    <a:latin typeface="Times New Roman" pitchFamily="18" charset="0"/>
                    <a:cs typeface="Times New Roman" pitchFamily="18" charset="0"/>
                  </a:rPr>
                  <a:t>O</a:t>
                </a:r>
                <a:r>
                  <a:rPr lang="en-US" sz="1400" dirty="0" smtClean="0"/>
                  <a:t>&gt;</a:t>
                </a:r>
                <a:endParaRPr lang="en-US" sz="1400" dirty="0"/>
              </a:p>
            </p:txBody>
          </p:sp>
          <p:sp>
            <p:nvSpPr>
              <p:cNvPr id="29" name="TextBox 28"/>
              <p:cNvSpPr txBox="1"/>
              <p:nvPr/>
            </p:nvSpPr>
            <p:spPr>
              <a:xfrm>
                <a:off x="4206784" y="5004708"/>
                <a:ext cx="1508216" cy="235375"/>
              </a:xfrm>
              <a:prstGeom prst="rect">
                <a:avLst/>
              </a:prstGeom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dirty="0" smtClean="0"/>
                  <a:t>গ. &lt;Ho</a:t>
                </a:r>
                <a:r>
                  <a:rPr lang="en-US" sz="1400" baseline="30000" dirty="0" smtClean="0"/>
                  <a:t>2</a:t>
                </a:r>
                <a:r>
                  <a:rPr lang="en-US" sz="1400" dirty="0" smtClean="0"/>
                  <a:t>&gt;</a:t>
                </a:r>
                <a:endParaRPr lang="en-US" sz="1400" dirty="0"/>
              </a:p>
            </p:txBody>
          </p:sp>
          <p:sp>
            <p:nvSpPr>
              <p:cNvPr id="32" name="TextBox 31"/>
              <p:cNvSpPr txBox="1"/>
              <p:nvPr/>
            </p:nvSpPr>
            <p:spPr>
              <a:xfrm>
                <a:off x="6006737" y="5006844"/>
                <a:ext cx="1443390" cy="235375"/>
              </a:xfrm>
              <a:prstGeom prst="rect">
                <a:avLst/>
              </a:prstGeom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dirty="0" smtClean="0"/>
                  <a:t>ঘ .</a:t>
                </a:r>
                <a:r>
                  <a:rPr lang="bn-IN" sz="1400" dirty="0" smtClean="0"/>
                  <a:t> </a:t>
                </a:r>
                <a:r>
                  <a:rPr lang="en-US" sz="1400" dirty="0" smtClean="0"/>
                  <a:t>&lt;H</a:t>
                </a:r>
                <a:r>
                  <a:rPr lang="en-US" sz="1400" baseline="30000" dirty="0" smtClean="0"/>
                  <a:t>2</a:t>
                </a:r>
                <a:r>
                  <a:rPr lang="en-US" sz="1400" dirty="0"/>
                  <a:t>o</a:t>
                </a:r>
                <a:r>
                  <a:rPr lang="en-US" sz="1400" dirty="0" smtClean="0"/>
                  <a:t> &gt;</a:t>
                </a:r>
                <a:endParaRPr lang="en-US" sz="1400" dirty="0"/>
              </a:p>
            </p:txBody>
          </p:sp>
        </p:grpSp>
      </p:grpSp>
      <p:grpSp>
        <p:nvGrpSpPr>
          <p:cNvPr id="10" name="Group 9"/>
          <p:cNvGrpSpPr/>
          <p:nvPr/>
        </p:nvGrpSpPr>
        <p:grpSpPr>
          <a:xfrm>
            <a:off x="640304" y="1741795"/>
            <a:ext cx="7436449" cy="268620"/>
            <a:chOff x="640304" y="1741795"/>
            <a:chExt cx="7436449" cy="268620"/>
          </a:xfrm>
        </p:grpSpPr>
        <p:sp>
          <p:nvSpPr>
            <p:cNvPr id="12" name="TextBox 11"/>
            <p:cNvSpPr txBox="1"/>
            <p:nvPr/>
          </p:nvSpPr>
          <p:spPr>
            <a:xfrm>
              <a:off x="640304" y="1751011"/>
              <a:ext cx="2773299" cy="259404"/>
            </a:xfrm>
            <a:prstGeom prst="rect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r>
                <a:rPr lang="en-US" sz="1400" dirty="0" smtClean="0"/>
                <a:t>১.HTML Tag </a:t>
              </a:r>
              <a:r>
                <a:rPr lang="bn-IN" sz="1400" dirty="0" smtClean="0"/>
                <a:t>এর </a:t>
              </a:r>
              <a:r>
                <a:rPr lang="en-US" sz="1400" dirty="0" smtClean="0"/>
                <a:t>চিহ্ণ কোনটি?</a:t>
              </a:r>
              <a:endParaRPr lang="en-US" sz="1400" dirty="0"/>
            </a:p>
          </p:txBody>
        </p:sp>
        <p:grpSp>
          <p:nvGrpSpPr>
            <p:cNvPr id="38" name="Group 37"/>
            <p:cNvGrpSpPr/>
            <p:nvPr/>
          </p:nvGrpSpPr>
          <p:grpSpPr>
            <a:xfrm>
              <a:off x="3819304" y="1741795"/>
              <a:ext cx="4257449" cy="259405"/>
              <a:chOff x="856469" y="2438399"/>
              <a:chExt cx="4398065" cy="307778"/>
            </a:xfrm>
          </p:grpSpPr>
          <p:sp>
            <p:nvSpPr>
              <p:cNvPr id="39" name="TextBox 38"/>
              <p:cNvSpPr txBox="1"/>
              <p:nvPr/>
            </p:nvSpPr>
            <p:spPr>
              <a:xfrm>
                <a:off x="2057400" y="2438399"/>
                <a:ext cx="990600" cy="307777"/>
              </a:xfrm>
              <a:prstGeom prst="rect">
                <a:avLst/>
              </a:prstGeom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dirty="0" smtClean="0"/>
                  <a:t>খ.()</a:t>
                </a:r>
                <a:endParaRPr lang="en-US" sz="1400" dirty="0"/>
              </a:p>
            </p:txBody>
          </p:sp>
          <p:sp>
            <p:nvSpPr>
              <p:cNvPr id="40" name="TextBox 39"/>
              <p:cNvSpPr txBox="1"/>
              <p:nvPr/>
            </p:nvSpPr>
            <p:spPr>
              <a:xfrm>
                <a:off x="3352801" y="2438399"/>
                <a:ext cx="838200" cy="307777"/>
              </a:xfrm>
              <a:prstGeom prst="rect">
                <a:avLst/>
              </a:prstGeom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dirty="0" smtClean="0"/>
                  <a:t>গ.&lt;&gt;</a:t>
                </a:r>
                <a:endParaRPr lang="en-US" sz="1400" dirty="0"/>
              </a:p>
            </p:txBody>
          </p:sp>
          <p:sp>
            <p:nvSpPr>
              <p:cNvPr id="41" name="TextBox 40"/>
              <p:cNvSpPr txBox="1"/>
              <p:nvPr/>
            </p:nvSpPr>
            <p:spPr>
              <a:xfrm>
                <a:off x="4416334" y="2438400"/>
                <a:ext cx="838200" cy="307777"/>
              </a:xfrm>
              <a:prstGeom prst="rect">
                <a:avLst/>
              </a:prstGeom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dirty="0" smtClean="0"/>
                  <a:t>ঘ.[]</a:t>
                </a:r>
                <a:endParaRPr lang="en-US" sz="1400" dirty="0"/>
              </a:p>
            </p:txBody>
          </p:sp>
          <p:sp>
            <p:nvSpPr>
              <p:cNvPr id="42" name="TextBox 41"/>
              <p:cNvSpPr txBox="1"/>
              <p:nvPr/>
            </p:nvSpPr>
            <p:spPr>
              <a:xfrm>
                <a:off x="856469" y="2438399"/>
                <a:ext cx="929752" cy="307777"/>
              </a:xfrm>
              <a:prstGeom prst="rect">
                <a:avLst/>
              </a:prstGeom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r>
                  <a:rPr lang="bn-IN" sz="1400" dirty="0" smtClean="0"/>
                  <a:t>ক</a:t>
                </a:r>
                <a:r>
                  <a:rPr lang="en-US" sz="1400" dirty="0" smtClean="0"/>
                  <a:t>.</a:t>
                </a:r>
                <a:r>
                  <a:rPr lang="bn-IN" sz="1400" dirty="0" smtClean="0"/>
                  <a:t> {}</a:t>
                </a:r>
                <a:endParaRPr lang="en-US" sz="1400" dirty="0"/>
              </a:p>
            </p:txBody>
          </p:sp>
        </p:grpSp>
      </p:grpSp>
      <p:grpSp>
        <p:nvGrpSpPr>
          <p:cNvPr id="15" name="Group 14"/>
          <p:cNvGrpSpPr/>
          <p:nvPr/>
        </p:nvGrpSpPr>
        <p:grpSpPr>
          <a:xfrm>
            <a:off x="640305" y="4457336"/>
            <a:ext cx="7935204" cy="377018"/>
            <a:chOff x="640305" y="4457336"/>
            <a:chExt cx="7935204" cy="377018"/>
          </a:xfrm>
        </p:grpSpPr>
        <p:sp>
          <p:nvSpPr>
            <p:cNvPr id="45" name="TextBox 44"/>
            <p:cNvSpPr txBox="1"/>
            <p:nvPr/>
          </p:nvSpPr>
          <p:spPr>
            <a:xfrm>
              <a:off x="640305" y="4495800"/>
              <a:ext cx="2331496" cy="338554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r>
                <a:rPr lang="en-US" sz="1600" dirty="0" smtClean="0"/>
                <a:t>৪।  হেডিং ট্যাগ কয়টি? </a:t>
              </a:r>
              <a:endParaRPr lang="en-US" sz="1600" dirty="0"/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3161137" y="4457336"/>
              <a:ext cx="1219200" cy="307777"/>
            </a:xfrm>
            <a:prstGeom prst="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sz="1400" dirty="0" smtClean="0"/>
                <a:t>ক.2</a:t>
              </a:r>
              <a:endParaRPr lang="en-US" sz="1400" dirty="0"/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4511444" y="4473637"/>
              <a:ext cx="1219200" cy="307777"/>
            </a:xfrm>
            <a:prstGeom prst="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sz="1400" dirty="0" smtClean="0"/>
                <a:t>খ.4</a:t>
              </a:r>
              <a:endParaRPr lang="en-US" sz="1400" dirty="0"/>
            </a:p>
          </p:txBody>
        </p:sp>
        <p:sp>
          <p:nvSpPr>
            <p:cNvPr id="48" name="TextBox 47"/>
            <p:cNvSpPr txBox="1"/>
            <p:nvPr/>
          </p:nvSpPr>
          <p:spPr>
            <a:xfrm>
              <a:off x="5940767" y="4457336"/>
              <a:ext cx="1219200" cy="307777"/>
            </a:xfrm>
            <a:prstGeom prst="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sz="1400" dirty="0" smtClean="0"/>
                <a:t>গ.6</a:t>
              </a:r>
              <a:endParaRPr lang="en-US" sz="1400" dirty="0"/>
            </a:p>
          </p:txBody>
        </p:sp>
        <p:sp>
          <p:nvSpPr>
            <p:cNvPr id="49" name="TextBox 48"/>
            <p:cNvSpPr txBox="1"/>
            <p:nvPr/>
          </p:nvSpPr>
          <p:spPr>
            <a:xfrm>
              <a:off x="7356309" y="4457336"/>
              <a:ext cx="1219200" cy="307777"/>
            </a:xfrm>
            <a:prstGeom prst="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sz="1400" dirty="0" smtClean="0"/>
                <a:t>ঘ.8</a:t>
              </a:r>
              <a:endParaRPr lang="en-US" sz="1400" dirty="0"/>
            </a:p>
          </p:txBody>
        </p:sp>
      </p:grpSp>
    </p:spTree>
    <p:extLst>
      <p:ext uri="{BB962C8B-B14F-4D97-AF65-F5344CB8AC3E}">
        <p14:creationId xmlns:p14="http://schemas.microsoft.com/office/powerpoint/2010/main" val="38456074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201589" y="462887"/>
            <a:ext cx="8686800" cy="6246978"/>
            <a:chOff x="233150" y="391236"/>
            <a:chExt cx="8686800" cy="6246978"/>
          </a:xfrm>
        </p:grpSpPr>
        <p:sp>
          <p:nvSpPr>
            <p:cNvPr id="3" name="Rectangle 2"/>
            <p:cNvSpPr/>
            <p:nvPr/>
          </p:nvSpPr>
          <p:spPr>
            <a:xfrm>
              <a:off x="245660" y="391236"/>
              <a:ext cx="231442" cy="6136943"/>
            </a:xfrm>
            <a:prstGeom prst="rect">
              <a:avLst/>
            </a:prstGeom>
            <a:blipFill dpi="0"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Rectangle 3"/>
            <p:cNvSpPr/>
            <p:nvPr/>
          </p:nvSpPr>
          <p:spPr>
            <a:xfrm>
              <a:off x="233150" y="391236"/>
              <a:ext cx="8686800" cy="294564"/>
            </a:xfrm>
            <a:prstGeom prst="rect">
              <a:avLst/>
            </a:prstGeom>
            <a:blipFill dpi="0"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4"/>
            <p:cNvSpPr/>
            <p:nvPr/>
          </p:nvSpPr>
          <p:spPr>
            <a:xfrm>
              <a:off x="8722910" y="391236"/>
              <a:ext cx="190500" cy="6151728"/>
            </a:xfrm>
            <a:prstGeom prst="rect">
              <a:avLst/>
            </a:prstGeom>
            <a:blipFill dpi="0"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/>
            <p:cNvSpPr/>
            <p:nvPr/>
          </p:nvSpPr>
          <p:spPr>
            <a:xfrm>
              <a:off x="233150" y="6447714"/>
              <a:ext cx="8686800" cy="190500"/>
            </a:xfrm>
            <a:prstGeom prst="rect">
              <a:avLst/>
            </a:prstGeom>
            <a:blipFill dpi="0"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445541" y="757451"/>
            <a:ext cx="8245808" cy="707886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 </a:t>
            </a:r>
            <a:r>
              <a:rPr lang="en-US" sz="40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66FF33"/>
                </a:solidFill>
              </a:rPr>
              <a:t>বাড়ির কাজ </a:t>
            </a:r>
            <a:endParaRPr lang="en-US" sz="4000" dirty="0">
              <a:solidFill>
                <a:srgbClr val="66FF33"/>
              </a:solidFill>
            </a:endParaRPr>
          </a:p>
        </p:txBody>
      </p:sp>
      <p:grpSp>
        <p:nvGrpSpPr>
          <p:cNvPr id="16" name="Group 15"/>
          <p:cNvGrpSpPr/>
          <p:nvPr/>
        </p:nvGrpSpPr>
        <p:grpSpPr>
          <a:xfrm>
            <a:off x="2438400" y="3857368"/>
            <a:ext cx="4601347" cy="974124"/>
            <a:chOff x="2438400" y="3857368"/>
            <a:chExt cx="4601347" cy="974124"/>
          </a:xfrm>
        </p:grpSpPr>
        <p:sp>
          <p:nvSpPr>
            <p:cNvPr id="13" name="Up Arrow 12"/>
            <p:cNvSpPr/>
            <p:nvPr/>
          </p:nvSpPr>
          <p:spPr>
            <a:xfrm>
              <a:off x="2438400" y="3886200"/>
              <a:ext cx="715147" cy="945292"/>
            </a:xfrm>
            <a:prstGeom prst="upArrow">
              <a:avLst>
                <a:gd name="adj1" fmla="val 50000"/>
                <a:gd name="adj2" fmla="val 51998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" name="Up Arrow 13"/>
            <p:cNvSpPr/>
            <p:nvPr/>
          </p:nvSpPr>
          <p:spPr>
            <a:xfrm>
              <a:off x="6324600" y="3886200"/>
              <a:ext cx="715147" cy="945292"/>
            </a:xfrm>
            <a:prstGeom prst="upArrow">
              <a:avLst>
                <a:gd name="adj1" fmla="val 50000"/>
                <a:gd name="adj2" fmla="val 51998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" name="Up Arrow 14"/>
            <p:cNvSpPr/>
            <p:nvPr/>
          </p:nvSpPr>
          <p:spPr>
            <a:xfrm>
              <a:off x="4187415" y="3857368"/>
              <a:ext cx="715147" cy="945292"/>
            </a:xfrm>
            <a:prstGeom prst="upArrow">
              <a:avLst>
                <a:gd name="adj1" fmla="val 50000"/>
                <a:gd name="adj2" fmla="val 51998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445541" y="1828800"/>
            <a:ext cx="8245808" cy="4154507"/>
            <a:chOff x="445541" y="1828800"/>
            <a:chExt cx="8245808" cy="4154507"/>
          </a:xfrm>
        </p:grpSpPr>
        <p:sp>
          <p:nvSpPr>
            <p:cNvPr id="9" name="TextBox 8"/>
            <p:cNvSpPr txBox="1"/>
            <p:nvPr/>
          </p:nvSpPr>
          <p:spPr>
            <a:xfrm>
              <a:off x="445541" y="1828800"/>
              <a:ext cx="3135859" cy="369332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b="1" dirty="0" smtClean="0"/>
                <a:t>Write correct Answer:</a:t>
              </a:r>
              <a:endParaRPr lang="en-US" b="1" dirty="0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2286000" y="3149482"/>
              <a:ext cx="5257800" cy="707886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sz="4000" dirty="0" smtClean="0"/>
                <a:t>&lt;b&gt; </a:t>
              </a:r>
              <a:r>
                <a:rPr lang="en-US" sz="4000" dirty="0" smtClean="0">
                  <a:effectLst>
                    <a:glow rad="139700">
                      <a:schemeClr val="accent2">
                        <a:satMod val="175000"/>
                        <a:alpha val="40000"/>
                      </a:schemeClr>
                    </a:glow>
                  </a:effectLst>
                </a:rPr>
                <a:t>Html SYNTAX </a:t>
              </a:r>
              <a:r>
                <a:rPr lang="en-US" sz="4000" dirty="0" smtClean="0"/>
                <a:t>&lt;/b&gt;</a:t>
              </a:r>
              <a:r>
                <a:rPr lang="bn-IN" sz="4000" dirty="0" smtClean="0"/>
                <a:t> </a:t>
              </a:r>
              <a:endParaRPr lang="en-US" sz="4000" dirty="0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2628900" y="4526692"/>
              <a:ext cx="4191000" cy="3048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800272" y="5029200"/>
              <a:ext cx="7891077" cy="954107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sz="2800" b="1" cap="all" dirty="0" smtClean="0">
                  <a:ln w="9000" cmpd="sng">
                    <a:solidFill>
                      <a:schemeClr val="accent4">
                        <a:shade val="50000"/>
                        <a:satMod val="12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4">
                          <a:shade val="20000"/>
                          <a:satMod val="245000"/>
                        </a:schemeClr>
                      </a:gs>
                      <a:gs pos="43000">
                        <a:schemeClr val="accent4">
                          <a:satMod val="255000"/>
                        </a:schemeClr>
                      </a:gs>
                      <a:gs pos="48000">
                        <a:schemeClr val="accent4">
                          <a:shade val="85000"/>
                          <a:satMod val="255000"/>
                        </a:schemeClr>
                      </a:gs>
                      <a:gs pos="100000">
                        <a:schemeClr val="accent4">
                          <a:shade val="20000"/>
                          <a:satMod val="245000"/>
                        </a:schemeClr>
                      </a:gs>
                    </a:gsLst>
                    <a:lin ang="5400000"/>
                  </a:gradFill>
                  <a:effectLst>
                    <a:reflection blurRad="12700" stA="28000" endPos="45000" dist="1000" dir="5400000" sy="-100000" algn="bl" rotWithShape="0"/>
                  </a:effectLst>
                </a:rPr>
                <a:t>তীর চিহ্নীত ট্যাগ গুলির  একক নাম কি? টেক্সট নাম কি?  ও সামষ্টিক নাম কি ? আলাদা করে লিখ ।</a:t>
              </a:r>
              <a:endParaRPr lang="en-US" sz="2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2286000" y="2815161"/>
              <a:ext cx="5257799" cy="369332"/>
            </a:xfrm>
            <a:prstGeom prst="rect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bn-IN" dirty="0" smtClean="0"/>
                <a:t>&lt;</a:t>
              </a:r>
              <a:r>
                <a:rPr lang="en-US" dirty="0" smtClean="0"/>
                <a:t>u</a:t>
              </a:r>
              <a:r>
                <a:rPr lang="bn-IN" dirty="0" smtClean="0"/>
                <a:t>&gt;বাংলাদেশ</a:t>
              </a:r>
              <a:r>
                <a:rPr lang="en-US" dirty="0" smtClean="0"/>
                <a:t> </a:t>
              </a:r>
              <a:r>
                <a:rPr lang="bn-IN" dirty="0" smtClean="0"/>
                <a:t>&lt;</a:t>
              </a:r>
              <a:r>
                <a:rPr lang="en-US" dirty="0" smtClean="0"/>
                <a:t>/u</a:t>
              </a:r>
              <a:r>
                <a:rPr lang="bn-IN" dirty="0" smtClean="0"/>
                <a:t>&gt;</a:t>
              </a:r>
              <a:endParaRPr lang="en-US" dirty="0"/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2286000" y="2280676"/>
              <a:ext cx="5257799" cy="461665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bn-IN" sz="2400" dirty="0" smtClean="0"/>
                <a:t>&lt;</a:t>
              </a:r>
              <a:r>
                <a:rPr lang="en-US" sz="2400" dirty="0" smtClean="0"/>
                <a:t>i</a:t>
              </a:r>
              <a:r>
                <a:rPr lang="bn-IN" sz="2400" dirty="0" smtClean="0"/>
                <a:t>&gt;</a:t>
              </a:r>
              <a:r>
                <a:rPr lang="ar-SA" sz="2400" dirty="0" smtClean="0"/>
                <a:t>بنغلاديش</a:t>
              </a:r>
              <a:r>
                <a:rPr lang="bn-IN" sz="2400" dirty="0" smtClean="0"/>
                <a:t>&lt;</a:t>
              </a:r>
              <a:r>
                <a:rPr lang="en-US" sz="2400" dirty="0" smtClean="0"/>
                <a:t>/i</a:t>
              </a:r>
              <a:r>
                <a:rPr lang="bn-IN" sz="2400" dirty="0" smtClean="0"/>
                <a:t>&gt;</a:t>
              </a:r>
              <a:endParaRPr lang="en-US" sz="2400" dirty="0"/>
            </a:p>
          </p:txBody>
        </p:sp>
        <p:pic>
          <p:nvPicPr>
            <p:cNvPr id="1026" name="Picture 2" descr="Using the Library | State Library of NSW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8315" y="2280676"/>
              <a:ext cx="1711485" cy="167949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8966326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201589" y="462887"/>
            <a:ext cx="8686800" cy="6246978"/>
            <a:chOff x="233150" y="391236"/>
            <a:chExt cx="8686800" cy="6246978"/>
          </a:xfrm>
        </p:grpSpPr>
        <p:sp>
          <p:nvSpPr>
            <p:cNvPr id="3" name="Rectangle 2"/>
            <p:cNvSpPr/>
            <p:nvPr/>
          </p:nvSpPr>
          <p:spPr>
            <a:xfrm>
              <a:off x="245660" y="391236"/>
              <a:ext cx="231442" cy="6136943"/>
            </a:xfrm>
            <a:prstGeom prst="rect">
              <a:avLst/>
            </a:prstGeom>
            <a:blipFill dpi="0"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Rectangle 3"/>
            <p:cNvSpPr/>
            <p:nvPr/>
          </p:nvSpPr>
          <p:spPr>
            <a:xfrm>
              <a:off x="233150" y="391236"/>
              <a:ext cx="8686800" cy="294564"/>
            </a:xfrm>
            <a:prstGeom prst="rect">
              <a:avLst/>
            </a:prstGeom>
            <a:blipFill dpi="0"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4"/>
            <p:cNvSpPr/>
            <p:nvPr/>
          </p:nvSpPr>
          <p:spPr>
            <a:xfrm>
              <a:off x="8722910" y="391236"/>
              <a:ext cx="190500" cy="6151728"/>
            </a:xfrm>
            <a:prstGeom prst="rect">
              <a:avLst/>
            </a:prstGeom>
            <a:blipFill dpi="0"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/>
            <p:cNvSpPr/>
            <p:nvPr/>
          </p:nvSpPr>
          <p:spPr>
            <a:xfrm>
              <a:off x="233150" y="6447714"/>
              <a:ext cx="8686800" cy="190500"/>
            </a:xfrm>
            <a:prstGeom prst="rect">
              <a:avLst/>
            </a:prstGeom>
            <a:blipFill dpi="0"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541" y="762000"/>
            <a:ext cx="8165059" cy="5643349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688922" y="1547799"/>
            <a:ext cx="1535659" cy="1015663"/>
          </a:xfrm>
          <a:prstGeom prst="rect">
            <a:avLst/>
          </a:prstGeom>
          <a:solidFill>
            <a:srgbClr val="FF0000"/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6000" dirty="0" smtClean="0"/>
              <a:t>ধ</a:t>
            </a:r>
            <a:endParaRPr lang="en-US" sz="6000" dirty="0"/>
          </a:p>
        </p:txBody>
      </p:sp>
      <p:sp>
        <p:nvSpPr>
          <p:cNvPr id="12" name="TextBox 11"/>
          <p:cNvSpPr txBox="1"/>
          <p:nvPr/>
        </p:nvSpPr>
        <p:spPr>
          <a:xfrm>
            <a:off x="2224581" y="2563462"/>
            <a:ext cx="1535659" cy="1015663"/>
          </a:xfrm>
          <a:prstGeom prst="rect">
            <a:avLst/>
          </a:prstGeom>
          <a:solidFill>
            <a:srgbClr val="66FF33"/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6000" dirty="0" smtClean="0"/>
              <a:t>ন্য</a:t>
            </a:r>
            <a:endParaRPr lang="en-US" sz="6000" dirty="0"/>
          </a:p>
        </p:txBody>
      </p:sp>
      <p:sp>
        <p:nvSpPr>
          <p:cNvPr id="13" name="TextBox 12"/>
          <p:cNvSpPr txBox="1"/>
          <p:nvPr/>
        </p:nvSpPr>
        <p:spPr>
          <a:xfrm>
            <a:off x="3760240" y="3531358"/>
            <a:ext cx="1535659" cy="1015663"/>
          </a:xfrm>
          <a:prstGeom prst="rect">
            <a:avLst/>
          </a:prstGeom>
          <a:solidFill>
            <a:srgbClr val="FF3399"/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6000" dirty="0" smtClean="0"/>
              <a:t>বা</a:t>
            </a:r>
            <a:endParaRPr lang="en-US" sz="6000" dirty="0"/>
          </a:p>
        </p:txBody>
      </p:sp>
      <p:sp>
        <p:nvSpPr>
          <p:cNvPr id="14" name="TextBox 13"/>
          <p:cNvSpPr txBox="1"/>
          <p:nvPr/>
        </p:nvSpPr>
        <p:spPr>
          <a:xfrm>
            <a:off x="5295899" y="4495800"/>
            <a:ext cx="1535659" cy="1015663"/>
          </a:xfrm>
          <a:prstGeom prst="rect">
            <a:avLst/>
          </a:prstGeom>
          <a:solidFill>
            <a:srgbClr val="7030A0"/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6000" dirty="0" smtClean="0"/>
              <a:t>দ</a:t>
            </a:r>
            <a:endParaRPr lang="en-US" sz="6000" dirty="0"/>
          </a:p>
        </p:txBody>
      </p:sp>
    </p:spTree>
    <p:extLst>
      <p:ext uri="{BB962C8B-B14F-4D97-AF65-F5344CB8AC3E}">
        <p14:creationId xmlns:p14="http://schemas.microsoft.com/office/powerpoint/2010/main" val="283757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7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5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6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34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35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201589" y="462887"/>
            <a:ext cx="8686800" cy="6246978"/>
            <a:chOff x="233150" y="391236"/>
            <a:chExt cx="8686800" cy="6246978"/>
          </a:xfrm>
        </p:grpSpPr>
        <p:sp>
          <p:nvSpPr>
            <p:cNvPr id="3" name="Rectangle 2"/>
            <p:cNvSpPr/>
            <p:nvPr/>
          </p:nvSpPr>
          <p:spPr>
            <a:xfrm>
              <a:off x="245660" y="391236"/>
              <a:ext cx="231442" cy="6136943"/>
            </a:xfrm>
            <a:prstGeom prst="rect">
              <a:avLst/>
            </a:prstGeom>
            <a:blipFill dpi="0"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Rectangle 3"/>
            <p:cNvSpPr/>
            <p:nvPr/>
          </p:nvSpPr>
          <p:spPr>
            <a:xfrm>
              <a:off x="233150" y="391236"/>
              <a:ext cx="8686800" cy="294564"/>
            </a:xfrm>
            <a:prstGeom prst="rect">
              <a:avLst/>
            </a:prstGeom>
            <a:blipFill dpi="0"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4"/>
            <p:cNvSpPr/>
            <p:nvPr/>
          </p:nvSpPr>
          <p:spPr>
            <a:xfrm>
              <a:off x="8722910" y="391236"/>
              <a:ext cx="190500" cy="6151728"/>
            </a:xfrm>
            <a:prstGeom prst="rect">
              <a:avLst/>
            </a:prstGeom>
            <a:blipFill dpi="0"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/>
            <p:cNvSpPr/>
            <p:nvPr/>
          </p:nvSpPr>
          <p:spPr>
            <a:xfrm>
              <a:off x="233150" y="6447714"/>
              <a:ext cx="8686800" cy="190500"/>
            </a:xfrm>
            <a:prstGeom prst="rect">
              <a:avLst/>
            </a:prstGeom>
            <a:blipFill dpi="0"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445541" y="699217"/>
            <a:ext cx="8278790" cy="646331"/>
          </a:xfrm>
          <a:prstGeom prst="rect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 wrap="square" rtlCol="0">
            <a:spAutoFit/>
            <a:scene3d>
              <a:camera prst="perspectiveRelaxedModerately"/>
              <a:lightRig rig="threePt" dir="t"/>
            </a:scene3d>
          </a:bodyPr>
          <a:lstStyle/>
          <a:p>
            <a:pPr algn="ctr"/>
            <a:r>
              <a:rPr lang="en-US" sz="3600" b="1" dirty="0" smtClean="0">
                <a:solidFill>
                  <a:srgbClr val="FF0000"/>
                </a:solidFill>
              </a:rPr>
              <a:t>শিক্ষক পরিচিতি </a:t>
            </a:r>
            <a:endParaRPr lang="en-US" sz="3600" b="1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048000" y="2286000"/>
            <a:ext cx="5486400" cy="28315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000" dirty="0" smtClean="0"/>
              <a:t>মোহাম্মদ আনোয়ারুল </a:t>
            </a:r>
            <a:r>
              <a:rPr lang="bn-IN" sz="2000" dirty="0" smtClean="0"/>
              <a:t>ই</a:t>
            </a:r>
            <a:r>
              <a:rPr lang="en-US" sz="2000" dirty="0" smtClean="0"/>
              <a:t>সলাম</a:t>
            </a:r>
          </a:p>
          <a:p>
            <a:pPr algn="just"/>
            <a:r>
              <a:rPr lang="en-US" sz="2000" dirty="0" smtClean="0"/>
              <a:t>সহকারী অধ্যাপক</a:t>
            </a:r>
          </a:p>
          <a:p>
            <a:pPr algn="just"/>
            <a:r>
              <a:rPr lang="en-US" sz="2000" dirty="0" smtClean="0"/>
              <a:t>বালিয়াডাঙ্গা দারুস সুন্নাত ফাজিল মাদরাসা </a:t>
            </a:r>
          </a:p>
          <a:p>
            <a:pPr algn="just"/>
            <a:r>
              <a:rPr lang="en-US" sz="2000" dirty="0" smtClean="0"/>
              <a:t>ডাকঘর- বালিয়াডাঙ্গা </a:t>
            </a:r>
          </a:p>
          <a:p>
            <a:pPr algn="just"/>
            <a:r>
              <a:rPr lang="en-US" sz="2000" dirty="0" smtClean="0"/>
              <a:t>উপজেল- চাঁপা</a:t>
            </a:r>
            <a:r>
              <a:rPr lang="bn-IN" sz="2000" dirty="0" smtClean="0"/>
              <a:t>ই</a:t>
            </a:r>
            <a:r>
              <a:rPr lang="en-US" sz="2000" dirty="0" smtClean="0"/>
              <a:t>নবাবগঞ্জ সদর </a:t>
            </a:r>
          </a:p>
          <a:p>
            <a:pPr algn="just"/>
            <a:r>
              <a:rPr lang="en-US" sz="2000" dirty="0" smtClean="0"/>
              <a:t>জেলা- </a:t>
            </a:r>
            <a:r>
              <a:rPr lang="en-US" sz="2000" dirty="0"/>
              <a:t>চাঁপা</a:t>
            </a:r>
            <a:r>
              <a:rPr lang="bn-IN" sz="2000" dirty="0"/>
              <a:t>ই</a:t>
            </a:r>
            <a:r>
              <a:rPr lang="en-US" sz="2000" dirty="0"/>
              <a:t>নবাবগঞ্জ </a:t>
            </a:r>
            <a:endParaRPr lang="en-US" sz="2000" dirty="0" smtClean="0"/>
          </a:p>
          <a:p>
            <a:pPr algn="just"/>
            <a:r>
              <a:rPr lang="en-US" sz="2000" dirty="0" smtClean="0"/>
              <a:t>মোবা</a:t>
            </a:r>
            <a:r>
              <a:rPr lang="bn-IN" sz="2000" dirty="0" smtClean="0"/>
              <a:t>ই</a:t>
            </a:r>
            <a:r>
              <a:rPr lang="en-US" sz="2000" dirty="0" smtClean="0"/>
              <a:t>ল নং-01726434634</a:t>
            </a:r>
          </a:p>
          <a:p>
            <a:pPr algn="just"/>
            <a:r>
              <a:rPr lang="en-US" sz="2000" dirty="0" smtClean="0"/>
              <a:t>Gmail-mdanwarulislam8@ gmail.com</a:t>
            </a:r>
          </a:p>
          <a:p>
            <a:pPr algn="ctr"/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343" y="2311021"/>
            <a:ext cx="2095500" cy="20955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30514900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201589" y="462887"/>
            <a:ext cx="8686800" cy="6246978"/>
            <a:chOff x="233150" y="391236"/>
            <a:chExt cx="8686800" cy="6246978"/>
          </a:xfrm>
        </p:grpSpPr>
        <p:sp>
          <p:nvSpPr>
            <p:cNvPr id="3" name="Rectangle 2"/>
            <p:cNvSpPr/>
            <p:nvPr/>
          </p:nvSpPr>
          <p:spPr>
            <a:xfrm>
              <a:off x="245660" y="391236"/>
              <a:ext cx="231442" cy="6136943"/>
            </a:xfrm>
            <a:prstGeom prst="rect">
              <a:avLst/>
            </a:prstGeom>
            <a:blipFill dpi="0"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Rectangle 3"/>
            <p:cNvSpPr/>
            <p:nvPr/>
          </p:nvSpPr>
          <p:spPr>
            <a:xfrm>
              <a:off x="233150" y="391236"/>
              <a:ext cx="8686800" cy="294564"/>
            </a:xfrm>
            <a:prstGeom prst="rect">
              <a:avLst/>
            </a:prstGeom>
            <a:blipFill dpi="0"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4"/>
            <p:cNvSpPr/>
            <p:nvPr/>
          </p:nvSpPr>
          <p:spPr>
            <a:xfrm>
              <a:off x="8722910" y="391236"/>
              <a:ext cx="190500" cy="6151728"/>
            </a:xfrm>
            <a:prstGeom prst="rect">
              <a:avLst/>
            </a:prstGeom>
            <a:blipFill dpi="0"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/>
            <p:cNvSpPr/>
            <p:nvPr/>
          </p:nvSpPr>
          <p:spPr>
            <a:xfrm>
              <a:off x="233150" y="6447714"/>
              <a:ext cx="8686800" cy="190500"/>
            </a:xfrm>
            <a:prstGeom prst="rect">
              <a:avLst/>
            </a:prstGeom>
            <a:blipFill dpi="0"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363939" y="757451"/>
            <a:ext cx="8327410" cy="707886"/>
          </a:xfrm>
          <a:prstGeom prst="rect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rgbClr val="66FF33"/>
                </a:solidFill>
              </a:rPr>
              <a:t>পাঠ পরিচিতি </a:t>
            </a:r>
            <a:endParaRPr lang="en-US" sz="4000" b="1" dirty="0">
              <a:solidFill>
                <a:srgbClr val="66FF33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40791" y="1609635"/>
            <a:ext cx="8245808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ত থ্য ও যোগাযোগ প্রযুক্তি</a:t>
            </a:r>
          </a:p>
          <a:p>
            <a:pPr algn="ctr"/>
            <a:r>
              <a:rPr lang="en-US" sz="2400" dirty="0"/>
              <a:t> </a:t>
            </a:r>
            <a:r>
              <a:rPr lang="en-US" sz="2400" dirty="0" smtClean="0"/>
              <a:t>একাদশ  ও দ্বাদশ শ্রেণি</a:t>
            </a:r>
          </a:p>
          <a:p>
            <a:pPr algn="ctr"/>
            <a:r>
              <a:rPr lang="en-US" sz="2400" dirty="0" smtClean="0"/>
              <a:t>অধ্যায় ৪ (চার) HTML</a:t>
            </a:r>
          </a:p>
          <a:p>
            <a:pPr algn="ctr"/>
            <a:r>
              <a:rPr lang="en-US" sz="2400" dirty="0" smtClean="0"/>
              <a:t>পৃষ্ঠা নং ৩৪৫</a:t>
            </a:r>
          </a:p>
          <a:p>
            <a:pPr algn="ctr"/>
            <a:r>
              <a:rPr lang="en-US" sz="2400" b="1" dirty="0" smtClean="0">
                <a:solidFill>
                  <a:srgbClr val="FF0000"/>
                </a:solidFill>
              </a:rPr>
              <a:t>HTML Syntax (বাক্যগঠন)</a:t>
            </a:r>
          </a:p>
          <a:p>
            <a:pPr algn="ctr"/>
            <a:r>
              <a:rPr lang="en-US" sz="2400" dirty="0" smtClean="0"/>
              <a:t>পিরিয়ড -৪র্থ </a:t>
            </a:r>
          </a:p>
          <a:p>
            <a:pPr algn="ctr"/>
            <a:r>
              <a:rPr lang="en-US" sz="2400" dirty="0" smtClean="0"/>
              <a:t>সময়-৪৫ মিনিট</a:t>
            </a:r>
          </a:p>
          <a:p>
            <a:pPr algn="ctr"/>
            <a:r>
              <a:rPr lang="en-US" sz="2400" dirty="0"/>
              <a:t> </a:t>
            </a:r>
            <a:r>
              <a:rPr lang="en-US" sz="2400" dirty="0" smtClean="0"/>
              <a:t>তারিখ- 23/07/2020খ্রি: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15042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195049" y="388857"/>
            <a:ext cx="8686800" cy="6246978"/>
            <a:chOff x="233150" y="391236"/>
            <a:chExt cx="8686800" cy="6246978"/>
          </a:xfrm>
        </p:grpSpPr>
        <p:sp>
          <p:nvSpPr>
            <p:cNvPr id="3" name="Rectangle 2"/>
            <p:cNvSpPr/>
            <p:nvPr/>
          </p:nvSpPr>
          <p:spPr>
            <a:xfrm>
              <a:off x="245660" y="391236"/>
              <a:ext cx="231442" cy="6136943"/>
            </a:xfrm>
            <a:prstGeom prst="rect">
              <a:avLst/>
            </a:prstGeom>
            <a:blipFill dpi="0"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Rectangle 3"/>
            <p:cNvSpPr/>
            <p:nvPr/>
          </p:nvSpPr>
          <p:spPr>
            <a:xfrm>
              <a:off x="233150" y="391236"/>
              <a:ext cx="8686800" cy="294564"/>
            </a:xfrm>
            <a:prstGeom prst="rect">
              <a:avLst/>
            </a:prstGeom>
            <a:blipFill dpi="0"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4"/>
            <p:cNvSpPr/>
            <p:nvPr/>
          </p:nvSpPr>
          <p:spPr>
            <a:xfrm>
              <a:off x="8722910" y="391236"/>
              <a:ext cx="190500" cy="6151728"/>
            </a:xfrm>
            <a:prstGeom prst="rect">
              <a:avLst/>
            </a:prstGeom>
            <a:blipFill dpi="0"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/>
            <p:cNvSpPr/>
            <p:nvPr/>
          </p:nvSpPr>
          <p:spPr>
            <a:xfrm>
              <a:off x="233150" y="6447714"/>
              <a:ext cx="8686800" cy="190500"/>
            </a:xfrm>
            <a:prstGeom prst="rect">
              <a:avLst/>
            </a:prstGeom>
            <a:blipFill dpi="0"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788158" y="1752600"/>
            <a:ext cx="7867502" cy="3178723"/>
            <a:chOff x="788158" y="1752600"/>
            <a:chExt cx="7867502" cy="3178723"/>
          </a:xfrm>
        </p:grpSpPr>
        <p:sp>
          <p:nvSpPr>
            <p:cNvPr id="8" name="TextBox 7"/>
            <p:cNvSpPr txBox="1"/>
            <p:nvPr/>
          </p:nvSpPr>
          <p:spPr>
            <a:xfrm>
              <a:off x="5105400" y="1752600"/>
              <a:ext cx="3452146" cy="707886"/>
            </a:xfrm>
            <a:prstGeom prst="rect">
              <a:avLst/>
            </a:prstGeom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sz="4000" dirty="0" smtClean="0"/>
                <a:t>BANGLADESH</a:t>
              </a:r>
              <a:endParaRPr lang="en-US" sz="4000" dirty="0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5206188" y="2790098"/>
              <a:ext cx="3449472" cy="261610"/>
            </a:xfrm>
            <a:prstGeom prst="rect">
              <a:avLst/>
            </a:prstGeom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sz="1100" dirty="0" smtClean="0"/>
                <a:t>bangladesh</a:t>
              </a:r>
              <a:endParaRPr lang="en-US" sz="1100" dirty="0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5226660" y="3378737"/>
              <a:ext cx="3429000" cy="369332"/>
            </a:xfrm>
            <a:prstGeom prst="rect">
              <a:avLst/>
            </a:prstGeom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b="1" dirty="0" smtClean="0"/>
                <a:t>বাংলাদেশ</a:t>
              </a:r>
              <a:endParaRPr lang="en-US" b="1" dirty="0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788158" y="2920903"/>
              <a:ext cx="3429000" cy="369332"/>
            </a:xfrm>
            <a:prstGeom prst="rect">
              <a:avLst/>
            </a:prstGeom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b="1" i="1" dirty="0" smtClean="0"/>
                <a:t>বাংলাদেশ</a:t>
              </a:r>
              <a:endParaRPr lang="en-US" b="1" i="1" dirty="0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5172429" y="4192659"/>
              <a:ext cx="3429000" cy="369332"/>
            </a:xfrm>
            <a:prstGeom prst="rect">
              <a:avLst/>
            </a:prstGeom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b="1" u="sng" dirty="0" smtClean="0"/>
                <a:t>বাংলাদেশ</a:t>
              </a:r>
              <a:endParaRPr lang="en-US" b="1" u="sng" dirty="0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880755" y="4561991"/>
              <a:ext cx="3429000" cy="369332"/>
            </a:xfrm>
            <a:prstGeom prst="rect">
              <a:avLst/>
            </a:prstGeom>
            <a:ln/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b="1" strike="sngStrike" dirty="0" smtClean="0"/>
                <a:t>বাংলাদেশ</a:t>
              </a:r>
              <a:endParaRPr lang="en-US" b="1" strike="sngStrike" dirty="0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826258" y="1921877"/>
              <a:ext cx="3352800" cy="369332"/>
            </a:xfrm>
            <a:prstGeom prst="rect">
              <a:avLst/>
            </a:prstGeom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H</a:t>
              </a:r>
              <a:r>
                <a:rPr lang="en-US" baseline="-25000" dirty="0" smtClean="0"/>
                <a:t>2</a:t>
              </a:r>
              <a:r>
                <a:rPr lang="en-US" dirty="0" smtClean="0"/>
                <a:t>O</a:t>
              </a:r>
              <a:endParaRPr lang="en-US" dirty="0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864358" y="3861474"/>
              <a:ext cx="3352800" cy="369332"/>
            </a:xfrm>
            <a:prstGeom prst="rect">
              <a:avLst/>
            </a:prstGeom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3ₓ10</a:t>
              </a:r>
              <a:endParaRPr lang="en-US" dirty="0"/>
            </a:p>
          </p:txBody>
        </p:sp>
      </p:grpSp>
      <p:sp>
        <p:nvSpPr>
          <p:cNvPr id="13" name="TextBox 12"/>
          <p:cNvSpPr txBox="1"/>
          <p:nvPr/>
        </p:nvSpPr>
        <p:spPr>
          <a:xfrm>
            <a:off x="445541" y="838200"/>
            <a:ext cx="8210119" cy="646331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dirty="0" smtClean="0"/>
              <a:t>লিখা গুলির দিকে লক্ষ্য কর: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14406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201589" y="462887"/>
            <a:ext cx="8686800" cy="6246978"/>
            <a:chOff x="233150" y="391236"/>
            <a:chExt cx="8686800" cy="6246978"/>
          </a:xfrm>
        </p:grpSpPr>
        <p:sp>
          <p:nvSpPr>
            <p:cNvPr id="3" name="Rectangle 2"/>
            <p:cNvSpPr/>
            <p:nvPr/>
          </p:nvSpPr>
          <p:spPr>
            <a:xfrm>
              <a:off x="245660" y="391236"/>
              <a:ext cx="231442" cy="6136943"/>
            </a:xfrm>
            <a:prstGeom prst="rect">
              <a:avLst/>
            </a:prstGeom>
            <a:blipFill dpi="0"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Rectangle 3"/>
            <p:cNvSpPr/>
            <p:nvPr/>
          </p:nvSpPr>
          <p:spPr>
            <a:xfrm>
              <a:off x="233150" y="391236"/>
              <a:ext cx="8686800" cy="294564"/>
            </a:xfrm>
            <a:prstGeom prst="rect">
              <a:avLst/>
            </a:prstGeom>
            <a:blipFill dpi="0"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4"/>
            <p:cNvSpPr/>
            <p:nvPr/>
          </p:nvSpPr>
          <p:spPr>
            <a:xfrm>
              <a:off x="8722910" y="391236"/>
              <a:ext cx="190500" cy="6151728"/>
            </a:xfrm>
            <a:prstGeom prst="rect">
              <a:avLst/>
            </a:prstGeom>
            <a:blipFill dpi="0"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/>
            <p:cNvSpPr/>
            <p:nvPr/>
          </p:nvSpPr>
          <p:spPr>
            <a:xfrm>
              <a:off x="233150" y="6447714"/>
              <a:ext cx="8686800" cy="190500"/>
            </a:xfrm>
            <a:prstGeom prst="rect">
              <a:avLst/>
            </a:prstGeom>
            <a:blipFill dpi="0"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445541" y="693741"/>
            <a:ext cx="8245808" cy="707886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rgbClr val="FF0000"/>
                </a:solidFill>
              </a:rPr>
              <a:t>HTML </a:t>
            </a:r>
            <a:r>
              <a:rPr lang="bn-IN" sz="4000" b="1" dirty="0" smtClean="0">
                <a:solidFill>
                  <a:srgbClr val="FF0000"/>
                </a:solidFill>
              </a:rPr>
              <a:t>কি?</a:t>
            </a:r>
            <a:endParaRPr lang="en-US" sz="4000" b="1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219200" y="1981200"/>
            <a:ext cx="64770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dirty="0"/>
              <a:t>HTML </a:t>
            </a:r>
            <a:r>
              <a:rPr lang="as-IN" sz="2400" dirty="0"/>
              <a:t>মুলত এটি ওয়েবপেজ তৈরির জন্য ব্যবহৃত মার্কআপ ল্যাংগুয়েজ (</a:t>
            </a:r>
            <a:r>
              <a:rPr lang="en-US" sz="2400" dirty="0"/>
              <a:t>Hyper Text Markup Language)। </a:t>
            </a:r>
            <a:r>
              <a:rPr lang="as-IN" sz="2400" dirty="0"/>
              <a:t>এইচ টি এম এল দ্বারা তৈরি ফাইলসমুহ সাধারণত ওয়েবপেজ নামে পরিচিত। একটা ওয়েব পেজের মূল গঠন তৈরি হয় </a:t>
            </a:r>
            <a:r>
              <a:rPr lang="en-US" sz="2400" dirty="0"/>
              <a:t>HTML </a:t>
            </a:r>
            <a:r>
              <a:rPr lang="as-IN" sz="2400" dirty="0"/>
              <a:t>দিয়ে। </a:t>
            </a:r>
            <a:r>
              <a:rPr lang="en-US" sz="2400" dirty="0"/>
              <a:t>Html </a:t>
            </a:r>
            <a:r>
              <a:rPr lang="as-IN" sz="2400" dirty="0"/>
              <a:t>কে মার্কআপ ল্যাংগুয়েজ বলা হয় যা কতকগুলো মার্কআপ ট্যাগের সমষ্টি ।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8642570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201589" y="462887"/>
            <a:ext cx="8686800" cy="6246978"/>
            <a:chOff x="233150" y="391236"/>
            <a:chExt cx="8686800" cy="6246978"/>
          </a:xfrm>
        </p:grpSpPr>
        <p:sp>
          <p:nvSpPr>
            <p:cNvPr id="3" name="Rectangle 2"/>
            <p:cNvSpPr/>
            <p:nvPr/>
          </p:nvSpPr>
          <p:spPr>
            <a:xfrm>
              <a:off x="245660" y="391236"/>
              <a:ext cx="231442" cy="6136943"/>
            </a:xfrm>
            <a:prstGeom prst="rect">
              <a:avLst/>
            </a:prstGeom>
            <a:blipFill dpi="0"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Rectangle 3"/>
            <p:cNvSpPr/>
            <p:nvPr/>
          </p:nvSpPr>
          <p:spPr>
            <a:xfrm>
              <a:off x="233150" y="391236"/>
              <a:ext cx="8686800" cy="294564"/>
            </a:xfrm>
            <a:prstGeom prst="rect">
              <a:avLst/>
            </a:prstGeom>
            <a:blipFill dpi="0"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4"/>
            <p:cNvSpPr/>
            <p:nvPr/>
          </p:nvSpPr>
          <p:spPr>
            <a:xfrm>
              <a:off x="8722910" y="391236"/>
              <a:ext cx="190500" cy="6151728"/>
            </a:xfrm>
            <a:prstGeom prst="rect">
              <a:avLst/>
            </a:prstGeom>
            <a:blipFill dpi="0"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/>
            <p:cNvSpPr/>
            <p:nvPr/>
          </p:nvSpPr>
          <p:spPr>
            <a:xfrm>
              <a:off x="233150" y="6447714"/>
              <a:ext cx="8686800" cy="190500"/>
            </a:xfrm>
            <a:prstGeom prst="rect">
              <a:avLst/>
            </a:prstGeom>
            <a:blipFill dpi="0"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445541" y="757451"/>
            <a:ext cx="8245807" cy="707886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rgbClr val="7030A0"/>
                </a:solidFill>
              </a:rPr>
              <a:t>Syntax </a:t>
            </a:r>
            <a:r>
              <a:rPr lang="bn-IN" sz="4000" dirty="0" smtClean="0">
                <a:solidFill>
                  <a:srgbClr val="7030A0"/>
                </a:solidFill>
              </a:rPr>
              <a:t>কি?</a:t>
            </a:r>
            <a:endParaRPr lang="en-US" sz="4000" dirty="0">
              <a:solidFill>
                <a:srgbClr val="7030A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286000" y="1720840"/>
            <a:ext cx="4572000" cy="3416320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en-US" dirty="0"/>
              <a:t>HTML </a:t>
            </a:r>
            <a:r>
              <a:rPr lang="as-IN" dirty="0"/>
              <a:t>হলো একটি </a:t>
            </a:r>
            <a:r>
              <a:rPr lang="en-US" dirty="0"/>
              <a:t>Mark Up Language </a:t>
            </a:r>
            <a:r>
              <a:rPr lang="as-IN" dirty="0"/>
              <a:t>যা দিয়ে আপনি </a:t>
            </a:r>
            <a:r>
              <a:rPr lang="en-US" dirty="0"/>
              <a:t>Web Page </a:t>
            </a:r>
            <a:r>
              <a:rPr lang="as-IN" dirty="0"/>
              <a:t>লিখতে পারবেন।</a:t>
            </a:r>
          </a:p>
          <a:p>
            <a:pPr algn="just"/>
            <a:r>
              <a:rPr lang="as-IN" dirty="0"/>
              <a:t>আর </a:t>
            </a:r>
            <a:r>
              <a:rPr lang="en-US" dirty="0"/>
              <a:t>Syntax </a:t>
            </a:r>
            <a:r>
              <a:rPr lang="as-IN" dirty="0"/>
              <a:t>হলো যেকোন </a:t>
            </a:r>
            <a:r>
              <a:rPr lang="en-US" dirty="0"/>
              <a:t>Language </a:t>
            </a:r>
            <a:r>
              <a:rPr lang="as-IN" dirty="0"/>
              <a:t>কিভাবে লিখতে হবে তার নিয়ম কানুন।</a:t>
            </a:r>
          </a:p>
          <a:p>
            <a:pPr algn="just"/>
            <a:r>
              <a:rPr lang="as-IN" dirty="0"/>
              <a:t>আপনি যদি কম্পিউটারের কোন </a:t>
            </a:r>
            <a:r>
              <a:rPr lang="en-US" dirty="0"/>
              <a:t>Language </a:t>
            </a:r>
            <a:r>
              <a:rPr lang="as-IN" dirty="0"/>
              <a:t>শিখেন, তাহলে আপনাকে অবশ্যই প্রথমে ঐ </a:t>
            </a:r>
            <a:r>
              <a:rPr lang="en-US" dirty="0"/>
              <a:t>Language </a:t>
            </a:r>
            <a:r>
              <a:rPr lang="as-IN" dirty="0"/>
              <a:t>কিভাবে লিখতে হয় মানে, তার </a:t>
            </a:r>
            <a:r>
              <a:rPr lang="en-US" dirty="0"/>
              <a:t>Tags, Operators, Comments, Data Types, Condition, If..Else…, Loop etc </a:t>
            </a:r>
            <a:r>
              <a:rPr lang="as-IN" dirty="0"/>
              <a:t>কিভাবে লিখে তা শিখতে হবে।</a:t>
            </a:r>
          </a:p>
          <a:p>
            <a:pPr algn="just"/>
            <a:r>
              <a:rPr lang="as-IN" dirty="0"/>
              <a:t>একই ভাবে </a:t>
            </a:r>
            <a:r>
              <a:rPr lang="en-US" dirty="0">
                <a:solidFill>
                  <a:srgbClr val="FF3399"/>
                </a:solidFill>
              </a:rPr>
              <a:t>HTML code </a:t>
            </a:r>
            <a:r>
              <a:rPr lang="as-IN" dirty="0">
                <a:solidFill>
                  <a:srgbClr val="FF3399"/>
                </a:solidFill>
              </a:rPr>
              <a:t>কিভাবে লিখতে হয় তার উপায়কেই সাধারণত </a:t>
            </a:r>
            <a:r>
              <a:rPr lang="en-US" b="1" dirty="0">
                <a:solidFill>
                  <a:srgbClr val="FF3399"/>
                </a:solidFill>
              </a:rPr>
              <a:t>HTML Syntax </a:t>
            </a:r>
            <a:r>
              <a:rPr lang="as-IN" dirty="0">
                <a:solidFill>
                  <a:srgbClr val="FF3399"/>
                </a:solidFill>
              </a:rPr>
              <a:t>বলে।</a:t>
            </a:r>
          </a:p>
        </p:txBody>
      </p:sp>
    </p:spTree>
    <p:extLst>
      <p:ext uri="{BB962C8B-B14F-4D97-AF65-F5344CB8AC3E}">
        <p14:creationId xmlns:p14="http://schemas.microsoft.com/office/powerpoint/2010/main" val="41080095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201589" y="462887"/>
            <a:ext cx="8686800" cy="6246978"/>
            <a:chOff x="233150" y="391236"/>
            <a:chExt cx="8686800" cy="6246978"/>
          </a:xfrm>
        </p:grpSpPr>
        <p:sp>
          <p:nvSpPr>
            <p:cNvPr id="3" name="Rectangle 2"/>
            <p:cNvSpPr/>
            <p:nvPr/>
          </p:nvSpPr>
          <p:spPr>
            <a:xfrm>
              <a:off x="245660" y="391236"/>
              <a:ext cx="231442" cy="6136943"/>
            </a:xfrm>
            <a:prstGeom prst="rect">
              <a:avLst/>
            </a:prstGeom>
            <a:blipFill dpi="0"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Rectangle 3"/>
            <p:cNvSpPr/>
            <p:nvPr/>
          </p:nvSpPr>
          <p:spPr>
            <a:xfrm>
              <a:off x="233150" y="391236"/>
              <a:ext cx="8686800" cy="294564"/>
            </a:xfrm>
            <a:prstGeom prst="rect">
              <a:avLst/>
            </a:prstGeom>
            <a:blipFill dpi="0"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4"/>
            <p:cNvSpPr/>
            <p:nvPr/>
          </p:nvSpPr>
          <p:spPr>
            <a:xfrm>
              <a:off x="8722910" y="391236"/>
              <a:ext cx="190500" cy="6151728"/>
            </a:xfrm>
            <a:prstGeom prst="rect">
              <a:avLst/>
            </a:prstGeom>
            <a:blipFill dpi="0"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/>
            <p:cNvSpPr/>
            <p:nvPr/>
          </p:nvSpPr>
          <p:spPr>
            <a:xfrm>
              <a:off x="233150" y="6447714"/>
              <a:ext cx="8686800" cy="190500"/>
            </a:xfrm>
            <a:prstGeom prst="rect">
              <a:avLst/>
            </a:prstGeom>
            <a:blipFill dpi="0"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445541" y="695235"/>
            <a:ext cx="8297979" cy="707886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rgbClr val="FF0000"/>
                </a:solidFill>
              </a:rPr>
              <a:t>শিখন ফল </a:t>
            </a:r>
            <a:endParaRPr lang="en-US" sz="4000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45541" y="1524000"/>
            <a:ext cx="808885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এ পাঠ শেষে শিক্ষার্থীরা  </a:t>
            </a:r>
            <a:r>
              <a:rPr lang="en-US" sz="2000" dirty="0" smtClean="0"/>
              <a:t>……..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000" dirty="0" smtClean="0"/>
              <a:t>১। ট্যাগ(Tag) কি? তা বলতে পারেব;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000" dirty="0" smtClean="0"/>
              <a:t>২। সিনটেক্স (syntax) কি ?তা বলতে পারবে;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000" dirty="0" smtClean="0"/>
              <a:t>৩। Html বিভিন্ন অংশ সম্পর্কে বলতে পারবে;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000" dirty="0" smtClean="0"/>
              <a:t>৪। Html  কি? তা ব্যাখ্যা করতে পারবে;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000" dirty="0" smtClean="0"/>
              <a:t>৫। Html </a:t>
            </a:r>
            <a:r>
              <a:rPr lang="bn-IN" sz="2000" dirty="0" smtClean="0"/>
              <a:t>এর</a:t>
            </a:r>
            <a:r>
              <a:rPr lang="en-US" sz="2000" dirty="0" smtClean="0"/>
              <a:t> সুবিধা ও অসুভিধা  বিশ্লেষন করতে পারবে । </a:t>
            </a:r>
            <a:endParaRPr lang="en-US" sz="2000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542" y="3462992"/>
            <a:ext cx="8245808" cy="32468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43750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201589" y="462887"/>
            <a:ext cx="8686800" cy="6246978"/>
            <a:chOff x="233150" y="391236"/>
            <a:chExt cx="8686800" cy="6246978"/>
          </a:xfrm>
        </p:grpSpPr>
        <p:sp>
          <p:nvSpPr>
            <p:cNvPr id="3" name="Rectangle 2"/>
            <p:cNvSpPr/>
            <p:nvPr/>
          </p:nvSpPr>
          <p:spPr>
            <a:xfrm>
              <a:off x="245660" y="391236"/>
              <a:ext cx="231442" cy="6136943"/>
            </a:xfrm>
            <a:prstGeom prst="rect">
              <a:avLst/>
            </a:prstGeom>
            <a:blipFill dpi="0"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Rectangle 3"/>
            <p:cNvSpPr/>
            <p:nvPr/>
          </p:nvSpPr>
          <p:spPr>
            <a:xfrm>
              <a:off x="233150" y="391236"/>
              <a:ext cx="8686800" cy="294564"/>
            </a:xfrm>
            <a:prstGeom prst="rect">
              <a:avLst/>
            </a:prstGeom>
            <a:blipFill dpi="0"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4"/>
            <p:cNvSpPr/>
            <p:nvPr/>
          </p:nvSpPr>
          <p:spPr>
            <a:xfrm>
              <a:off x="8722910" y="391236"/>
              <a:ext cx="190500" cy="6151728"/>
            </a:xfrm>
            <a:prstGeom prst="rect">
              <a:avLst/>
            </a:prstGeom>
            <a:blipFill dpi="0"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/>
            <p:cNvSpPr/>
            <p:nvPr/>
          </p:nvSpPr>
          <p:spPr>
            <a:xfrm>
              <a:off x="233150" y="6447714"/>
              <a:ext cx="8686800" cy="190500"/>
            </a:xfrm>
            <a:prstGeom prst="rect">
              <a:avLst/>
            </a:prstGeom>
            <a:blipFill dpi="0"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445541" y="745877"/>
            <a:ext cx="8245808" cy="707886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rgbClr val="66FF33"/>
                </a:solidFill>
              </a:rPr>
              <a:t>পাঠ উপস্থাপন</a:t>
            </a:r>
            <a:endParaRPr lang="en-US" sz="4000" b="1" dirty="0">
              <a:solidFill>
                <a:srgbClr val="66FF33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41921" y="1578114"/>
            <a:ext cx="8165059" cy="707886"/>
          </a:xfrm>
          <a:prstGeom prst="rect">
            <a:avLst/>
          </a:prstGeom>
          <a:solidFill>
            <a:schemeClr val="bg1"/>
          </a:solidFill>
          <a:ln w="5715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rgbClr val="FF3399"/>
                </a:solidFill>
              </a:rPr>
              <a:t>HTML SYNTAX </a:t>
            </a:r>
            <a:r>
              <a:rPr lang="bn-IN" sz="4000" dirty="0" smtClean="0">
                <a:solidFill>
                  <a:srgbClr val="FF3399"/>
                </a:solidFill>
              </a:rPr>
              <a:t>কি? </a:t>
            </a:r>
            <a:endParaRPr lang="en-US" sz="4000" dirty="0">
              <a:solidFill>
                <a:srgbClr val="FF3399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45541" y="3657600"/>
            <a:ext cx="8165059" cy="707886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rgbClr val="FF0000"/>
                </a:solidFill>
              </a:rPr>
              <a:t>&lt;b&gt; </a:t>
            </a:r>
            <a:r>
              <a:rPr lang="en-US" sz="4000" b="1" dirty="0" smtClean="0"/>
              <a:t>BANGLADESH </a:t>
            </a:r>
            <a:r>
              <a:rPr lang="en-US" sz="4000" b="1" dirty="0" smtClean="0">
                <a:solidFill>
                  <a:srgbClr val="FF0000"/>
                </a:solidFill>
              </a:rPr>
              <a:t>&lt;/b&gt;</a:t>
            </a:r>
            <a:endParaRPr lang="en-US" sz="4000" b="1" dirty="0">
              <a:solidFill>
                <a:srgbClr val="FF0000"/>
              </a:solidFill>
            </a:endParaRPr>
          </a:p>
        </p:txBody>
      </p:sp>
      <p:grpSp>
        <p:nvGrpSpPr>
          <p:cNvPr id="16" name="Group 15"/>
          <p:cNvGrpSpPr/>
          <p:nvPr/>
        </p:nvGrpSpPr>
        <p:grpSpPr>
          <a:xfrm>
            <a:off x="1897039" y="4244100"/>
            <a:ext cx="5295900" cy="1600200"/>
            <a:chOff x="1943100" y="4267200"/>
            <a:chExt cx="5295900" cy="1600200"/>
          </a:xfrm>
        </p:grpSpPr>
        <p:sp>
          <p:nvSpPr>
            <p:cNvPr id="11" name="Up Arrow 10"/>
            <p:cNvSpPr/>
            <p:nvPr/>
          </p:nvSpPr>
          <p:spPr>
            <a:xfrm>
              <a:off x="1943100" y="4267200"/>
              <a:ext cx="990600" cy="1273314"/>
            </a:xfrm>
            <a:prstGeom prst="up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100" dirty="0" smtClean="0"/>
                <a:t>Opening tag</a:t>
              </a:r>
              <a:endParaRPr lang="en-US" sz="1100" dirty="0"/>
            </a:p>
          </p:txBody>
        </p:sp>
        <p:sp>
          <p:nvSpPr>
            <p:cNvPr id="13" name="Up Arrow 12"/>
            <p:cNvSpPr/>
            <p:nvPr/>
          </p:nvSpPr>
          <p:spPr>
            <a:xfrm>
              <a:off x="6248400" y="4317308"/>
              <a:ext cx="990600" cy="1273314"/>
            </a:xfrm>
            <a:prstGeom prst="up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/>
                <a:t>Closing tag</a:t>
              </a:r>
              <a:endParaRPr lang="en-US" sz="1400" dirty="0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2168145" y="5562600"/>
              <a:ext cx="4842256" cy="3048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Up Arrow 14"/>
            <p:cNvSpPr/>
            <p:nvPr/>
          </p:nvSpPr>
          <p:spPr>
            <a:xfrm>
              <a:off x="4267199" y="4365486"/>
              <a:ext cx="884261" cy="1175028"/>
            </a:xfrm>
            <a:prstGeom prst="up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/>
                <a:t>syntax</a:t>
              </a:r>
              <a:endParaRPr lang="en-US" sz="1400" dirty="0"/>
            </a:p>
          </p:txBody>
        </p:sp>
      </p:grpSp>
      <p:sp>
        <p:nvSpPr>
          <p:cNvPr id="17" name="TextBox 16"/>
          <p:cNvSpPr txBox="1"/>
          <p:nvPr/>
        </p:nvSpPr>
        <p:spPr>
          <a:xfrm>
            <a:off x="344288" y="2652532"/>
            <a:ext cx="8266312" cy="400110"/>
          </a:xfrm>
          <a:prstGeom prst="rect">
            <a:avLst/>
          </a:prstGeom>
          <a:noFill/>
          <a:ln w="57150">
            <a:solidFill>
              <a:srgbClr val="00FFFF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/>
              <a:t>Tag (ট্যাগ সহ) লিখাকে সিনট্যাক্স(syntax)  বলে । &lt;b&gt;Bangladesh  &lt;/b&gt;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4667844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201589" y="462887"/>
            <a:ext cx="8686800" cy="6246978"/>
            <a:chOff x="233150" y="391236"/>
            <a:chExt cx="8686800" cy="6246978"/>
          </a:xfrm>
        </p:grpSpPr>
        <p:sp>
          <p:nvSpPr>
            <p:cNvPr id="3" name="Rectangle 2"/>
            <p:cNvSpPr/>
            <p:nvPr/>
          </p:nvSpPr>
          <p:spPr>
            <a:xfrm>
              <a:off x="245660" y="391236"/>
              <a:ext cx="231442" cy="6136943"/>
            </a:xfrm>
            <a:prstGeom prst="rect">
              <a:avLst/>
            </a:prstGeom>
            <a:blipFill dpi="0"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Rectangle 3"/>
            <p:cNvSpPr/>
            <p:nvPr/>
          </p:nvSpPr>
          <p:spPr>
            <a:xfrm>
              <a:off x="233150" y="391236"/>
              <a:ext cx="8686800" cy="294564"/>
            </a:xfrm>
            <a:prstGeom prst="rect">
              <a:avLst/>
            </a:prstGeom>
            <a:blipFill dpi="0"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4"/>
            <p:cNvSpPr/>
            <p:nvPr/>
          </p:nvSpPr>
          <p:spPr>
            <a:xfrm>
              <a:off x="8722910" y="391236"/>
              <a:ext cx="190500" cy="6151728"/>
            </a:xfrm>
            <a:prstGeom prst="rect">
              <a:avLst/>
            </a:prstGeom>
            <a:blipFill dpi="0"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/>
            <p:cNvSpPr/>
            <p:nvPr/>
          </p:nvSpPr>
          <p:spPr>
            <a:xfrm>
              <a:off x="233150" y="6447714"/>
              <a:ext cx="8686800" cy="190500"/>
            </a:xfrm>
            <a:prstGeom prst="rect">
              <a:avLst/>
            </a:prstGeom>
            <a:blipFill dpi="0"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329819" y="757451"/>
            <a:ext cx="8361529" cy="707886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পাঠবর্ণনা</a:t>
            </a:r>
            <a:endParaRPr lang="en-US" sz="4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graphicFrame>
        <p:nvGraphicFramePr>
          <p:cNvPr id="29" name="Table 2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13571432"/>
              </p:ext>
            </p:extLst>
          </p:nvPr>
        </p:nvGraphicFramePr>
        <p:xfrm>
          <a:off x="440718" y="1524001"/>
          <a:ext cx="8245806" cy="328610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45282"/>
                <a:gridCol w="4572000"/>
                <a:gridCol w="1828524"/>
              </a:tblGrid>
              <a:tr h="489979">
                <a:tc>
                  <a:txBody>
                    <a:bodyPr/>
                    <a:lstStyle/>
                    <a:p>
                      <a:pPr algn="ctr"/>
                      <a:r>
                        <a:rPr lang="bn-IN" b="1" dirty="0" smtClean="0">
                          <a:solidFill>
                            <a:srgbClr val="FF0000"/>
                          </a:solidFill>
                        </a:rPr>
                        <a:t>বর্ণনা</a:t>
                      </a:r>
                      <a:r>
                        <a:rPr lang="bn-IN" baseline="0" dirty="0" smtClean="0">
                          <a:solidFill>
                            <a:srgbClr val="FF0000"/>
                          </a:solidFill>
                        </a:rPr>
                        <a:t> 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b="1" dirty="0" smtClean="0">
                          <a:solidFill>
                            <a:srgbClr val="7030A0"/>
                          </a:solidFill>
                        </a:rPr>
                        <a:t>উদাহরণ</a:t>
                      </a:r>
                      <a:r>
                        <a:rPr lang="bn-IN" b="1" baseline="0" dirty="0" smtClean="0">
                          <a:solidFill>
                            <a:srgbClr val="7030A0"/>
                          </a:solidFill>
                        </a:rPr>
                        <a:t> সহ সিনট্যাক্স </a:t>
                      </a:r>
                      <a:endParaRPr lang="en-US" b="1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b="1" dirty="0" smtClean="0">
                          <a:solidFill>
                            <a:srgbClr val="FF0000"/>
                          </a:solidFill>
                        </a:rPr>
                        <a:t>ফলাফল</a:t>
                      </a:r>
                      <a:r>
                        <a:rPr lang="bn-IN" dirty="0" smtClean="0">
                          <a:solidFill>
                            <a:srgbClr val="FF0000"/>
                          </a:solidFill>
                        </a:rPr>
                        <a:t> 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50062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Bolded</a:t>
                      </a:r>
                      <a:r>
                        <a:rPr lang="en-US" baseline="0" dirty="0" smtClean="0">
                          <a:solidFill>
                            <a:srgbClr val="FF0000"/>
                          </a:solidFill>
                        </a:rPr>
                        <a:t> Text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7030A0"/>
                          </a:solidFill>
                        </a:rPr>
                        <a:t>&lt;b&gt; Bangladesh&lt;/b&gt;</a:t>
                      </a:r>
                      <a:endParaRPr lang="en-US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rgbClr val="FF0000"/>
                          </a:solidFill>
                        </a:rPr>
                        <a:t>Bangladesh </a:t>
                      </a:r>
                      <a:endParaRPr lang="en-US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573876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Italiczed Text</a:t>
                      </a:r>
                      <a:r>
                        <a:rPr lang="en-US" baseline="0" dirty="0" smtClean="0">
                          <a:solidFill>
                            <a:srgbClr val="FF0000"/>
                          </a:solidFill>
                        </a:rPr>
                        <a:t> 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7030A0"/>
                          </a:solidFill>
                        </a:rPr>
                        <a:t>&lt;i&gt; Bangladesh&lt;/i&gt;</a:t>
                      </a:r>
                      <a:endParaRPr lang="en-US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i="1" dirty="0" smtClean="0">
                          <a:solidFill>
                            <a:srgbClr val="FF0000"/>
                          </a:solidFill>
                        </a:rPr>
                        <a:t>Bangladesh </a:t>
                      </a:r>
                      <a:endParaRPr lang="en-US" i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573876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Deleted Text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7030A0"/>
                          </a:solidFill>
                        </a:rPr>
                        <a:t>&lt;del&gt;Bangladesh &lt;/del&gt;</a:t>
                      </a:r>
                      <a:endParaRPr lang="en-US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trike="sngStrike" dirty="0" smtClean="0">
                          <a:solidFill>
                            <a:srgbClr val="FF0000"/>
                          </a:solidFill>
                        </a:rPr>
                        <a:t>Bangladesh</a:t>
                      </a:r>
                      <a:endParaRPr lang="en-US" strike="sngStrike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573876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subscript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7030A0"/>
                          </a:solidFill>
                        </a:rPr>
                        <a:t>H&lt;sub&gt;2&lt;/sub&gt;o</a:t>
                      </a:r>
                      <a:endParaRPr lang="en-US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H</a:t>
                      </a:r>
                      <a:r>
                        <a:rPr lang="en-US" baseline="-25000" dirty="0" smtClean="0">
                          <a:solidFill>
                            <a:srgbClr val="FF0000"/>
                          </a:solidFill>
                        </a:rPr>
                        <a:t>2</a:t>
                      </a:r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O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573876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Hyperlink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7030A0"/>
                          </a:solidFill>
                        </a:rPr>
                        <a:t>&lt;a </a:t>
                      </a:r>
                      <a:r>
                        <a:rPr lang="en-US" u="none" dirty="0" smtClean="0">
                          <a:solidFill>
                            <a:srgbClr val="7030A0"/>
                          </a:solidFill>
                        </a:rPr>
                        <a:t>href=http://www.google.com&gt;Google</a:t>
                      </a:r>
                      <a:r>
                        <a:rPr lang="en-US" dirty="0" smtClean="0">
                          <a:solidFill>
                            <a:srgbClr val="7030A0"/>
                          </a:solidFill>
                        </a:rPr>
                        <a:t>&lt;/a&gt;</a:t>
                      </a:r>
                      <a:endParaRPr lang="en-US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Google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028" name="Picture 4" descr="মাল্টিমিডিয়া ক্লাস | 616202 | কালের ...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4678748"/>
            <a:ext cx="5791200" cy="1722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870114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1559</TotalTime>
  <Words>605</Words>
  <Application>Microsoft Office PowerPoint</Application>
  <PresentationFormat>On-screen Show (4:3)</PresentationFormat>
  <Paragraphs>137</Paragraphs>
  <Slides>14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ANWARUL</dc:creator>
  <cp:lastModifiedBy>ANWARUL</cp:lastModifiedBy>
  <cp:revision>105</cp:revision>
  <dcterms:created xsi:type="dcterms:W3CDTF">2020-07-18T09:06:15Z</dcterms:created>
  <dcterms:modified xsi:type="dcterms:W3CDTF">2020-07-23T15:41:12Z</dcterms:modified>
</cp:coreProperties>
</file>