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312" r:id="rId3"/>
    <p:sldId id="277" r:id="rId4"/>
    <p:sldId id="260" r:id="rId5"/>
    <p:sldId id="257" r:id="rId6"/>
    <p:sldId id="313" r:id="rId7"/>
    <p:sldId id="314" r:id="rId8"/>
    <p:sldId id="315" r:id="rId9"/>
    <p:sldId id="316" r:id="rId10"/>
    <p:sldId id="317" r:id="rId11"/>
    <p:sldId id="295" r:id="rId12"/>
    <p:sldId id="318" r:id="rId13"/>
    <p:sldId id="301" r:id="rId14"/>
    <p:sldId id="319" r:id="rId15"/>
    <p:sldId id="320" r:id="rId16"/>
    <p:sldId id="321" r:id="rId17"/>
    <p:sldId id="302" r:id="rId18"/>
    <p:sldId id="306" r:id="rId19"/>
    <p:sldId id="307" r:id="rId20"/>
    <p:sldId id="309" r:id="rId21"/>
    <p:sldId id="311" r:id="rId22"/>
  </p:sldIdLst>
  <p:sldSz cx="11430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54" y="-8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09728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1676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আসসালামু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আলাইকুম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bn-IN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ক্লা</a:t>
            </a:r>
            <a:r>
              <a:rPr lang="en-US" sz="6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0" y="3962400"/>
            <a:ext cx="3886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 </a:t>
            </a:r>
            <a:endParaRPr lang="en-US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2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30000" cy="7366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5046" tIns="42524" rIns="85046" bIns="42524" rtlCol="0" anchor="ctr"/>
          <a:lstStyle/>
          <a:p>
            <a:pPr algn="ctr"/>
            <a:r>
              <a:rPr lang="ar-SA" sz="4100" b="1" dirty="0" smtClean="0"/>
              <a:t>معانى المفردات</a:t>
            </a:r>
            <a:r>
              <a:rPr lang="en-US" sz="4100" b="1" dirty="0" smtClean="0"/>
              <a:t>/</a:t>
            </a:r>
            <a:r>
              <a:rPr lang="en-US" sz="4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46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ar-SA" sz="6200" dirty="0" smtClean="0"/>
              <a:t>يمبن</a:t>
            </a:r>
            <a:endParaRPr lang="en-US" sz="6200" dirty="0"/>
          </a:p>
        </p:txBody>
      </p:sp>
      <p:sp>
        <p:nvSpPr>
          <p:cNvPr id="8" name="Rectangle 7"/>
          <p:cNvSpPr/>
          <p:nvPr/>
        </p:nvSpPr>
        <p:spPr>
          <a:xfrm>
            <a:off x="5524500" y="762000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ডান</a:t>
            </a:r>
            <a:r>
              <a:rPr lang="en-US" sz="6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হাত</a:t>
            </a:r>
            <a:endParaRPr lang="en-US" sz="6200" dirty="0"/>
          </a:p>
        </p:txBody>
      </p:sp>
      <p:sp>
        <p:nvSpPr>
          <p:cNvPr id="9" name="Rectangle 8"/>
          <p:cNvSpPr/>
          <p:nvPr/>
        </p:nvSpPr>
        <p:spPr>
          <a:xfrm>
            <a:off x="0" y="1879599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ar-SA" sz="6200" dirty="0" smtClean="0"/>
              <a:t>اردت</a:t>
            </a:r>
            <a:endParaRPr lang="en-US" sz="6200" dirty="0"/>
          </a:p>
        </p:txBody>
      </p:sp>
      <p:sp>
        <p:nvSpPr>
          <p:cNvPr id="10" name="Rectangle 9"/>
          <p:cNvSpPr/>
          <p:nvPr/>
        </p:nvSpPr>
        <p:spPr>
          <a:xfrm>
            <a:off x="5524500" y="1879599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আমি</a:t>
            </a:r>
            <a:r>
              <a:rPr lang="en-US" sz="6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ইচ্ছা</a:t>
            </a:r>
            <a:r>
              <a:rPr lang="en-US" sz="6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করেছি</a:t>
            </a:r>
            <a:endParaRPr lang="en-US" sz="6200" dirty="0"/>
          </a:p>
        </p:txBody>
      </p:sp>
      <p:sp>
        <p:nvSpPr>
          <p:cNvPr id="11" name="Rectangle 10"/>
          <p:cNvSpPr/>
          <p:nvPr/>
        </p:nvSpPr>
        <p:spPr>
          <a:xfrm>
            <a:off x="0" y="2997200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ar-SA" sz="6200" dirty="0" smtClean="0"/>
              <a:t>يهدم</a:t>
            </a:r>
            <a:endParaRPr lang="en-US" sz="6200" dirty="0"/>
          </a:p>
        </p:txBody>
      </p:sp>
      <p:sp>
        <p:nvSpPr>
          <p:cNvPr id="12" name="Rectangle 11"/>
          <p:cNvSpPr/>
          <p:nvPr/>
        </p:nvSpPr>
        <p:spPr>
          <a:xfrm>
            <a:off x="5524500" y="2997200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ধ্বংস</a:t>
            </a:r>
            <a:r>
              <a:rPr lang="en-US" sz="6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6200" dirty="0"/>
          </a:p>
        </p:txBody>
      </p:sp>
      <p:sp>
        <p:nvSpPr>
          <p:cNvPr id="13" name="Rectangle 12"/>
          <p:cNvSpPr/>
          <p:nvPr/>
        </p:nvSpPr>
        <p:spPr>
          <a:xfrm>
            <a:off x="5524500" y="4114800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6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6200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54864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ar-SA" sz="6200" dirty="0" smtClean="0"/>
              <a:t>الهجرة</a:t>
            </a:r>
            <a:endParaRPr lang="en-US" sz="6200" dirty="0"/>
          </a:p>
        </p:txBody>
      </p:sp>
      <p:sp>
        <p:nvSpPr>
          <p:cNvPr id="15" name="Rectangle 14"/>
          <p:cNvSpPr/>
          <p:nvPr/>
        </p:nvSpPr>
        <p:spPr>
          <a:xfrm>
            <a:off x="0" y="5232399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ar-SA" sz="6200" dirty="0" smtClean="0"/>
              <a:t>قبل</a:t>
            </a:r>
            <a:endParaRPr lang="en-US" sz="6200" dirty="0"/>
          </a:p>
        </p:txBody>
      </p:sp>
      <p:sp>
        <p:nvSpPr>
          <p:cNvPr id="16" name="Rectangle 15"/>
          <p:cNvSpPr/>
          <p:nvPr/>
        </p:nvSpPr>
        <p:spPr>
          <a:xfrm>
            <a:off x="5524500" y="5232399"/>
            <a:ext cx="5905500" cy="14732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32" tIns="58516" rIns="117032" bIns="58516" rtlCol="0" anchor="ctr"/>
          <a:lstStyle/>
          <a:p>
            <a:pPr algn="ctr"/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sz="6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69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আগে</a:t>
            </a:r>
            <a:endParaRPr lang="en-US" sz="6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بيعة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পরিচয়ঃ</a:t>
            </a:r>
            <a:endParaRPr lang="en-US" sz="36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1143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بيعة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আভিধানিক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العهد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الخلف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শপথ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অঙ্গীকার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পরিভাষায়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আল্লামা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তীবি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200" b="1" dirty="0" smtClean="0">
                <a:latin typeface="Nikosh" pitchFamily="2" charset="0"/>
                <a:cs typeface="Nikosh" pitchFamily="2" charset="0"/>
              </a:rPr>
              <a:t>هى الوعد بيد الشيخ والقائد لافعال مخصوص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ৎ,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ওপর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নেতা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উস্তাদের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ধরে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প্রতিশ্রুতিবদ্ধ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হওয়াকে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বাইয়াত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কেউ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কেউ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البيعة هى الحلف على امتثال المعروفات وترك المنكرات</a:t>
            </a:r>
            <a:endParaRPr lang="en-US" sz="3200" b="1" dirty="0" smtClean="0">
              <a:latin typeface="Nikosh" pitchFamily="2" charset="0"/>
              <a:cs typeface="Nikosh" pitchFamily="2" charset="0"/>
            </a:endParaRPr>
          </a:p>
          <a:p>
            <a:r>
              <a:rPr lang="ar-SA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بيعة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32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</a:p>
          <a:p>
            <a:pPr marL="457200" indent="-45720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ইসলামী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রাষ্ট্রপ্রধানের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بيعة 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ফরজ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আবু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বকর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.)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সাহাবী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বাইয়াত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সংখ্যাগরিষ্ঠ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রাষ্ট্রে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দ্বীন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কায়েমের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চেষ্টারত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দলের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প্রধানের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শরীয়ত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সমর্থিত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200" b="1" dirty="0" smtClean="0">
                <a:latin typeface="Nikosh" pitchFamily="2" charset="0"/>
                <a:cs typeface="Nikosh" pitchFamily="2" charset="0"/>
              </a:rPr>
              <a:t>بيعة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ফরযে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কেফায়া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তাছাড়া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শরীয়তের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আদিষ্ট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আমল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নিষিদ্ধ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বিরত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থাকার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ব্যাপারে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হক্কানী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আলেমের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বাইয়াত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জায়েজ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আক্বীদা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আমলের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উন্নতি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هجرة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পরিচয়ঃ</a:t>
            </a:r>
            <a:endParaRPr lang="en-US" sz="36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1143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هجرة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আভিধানিক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الترك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পবিত্যাগ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قطع الصلة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সম্পর্কচ্ছেদ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পরিভাষায়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আল্লামা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বদরুদ্দীন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আইনি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.)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الهجرة مفارقة دار الكفر  الى دار الاسلام خوف الفتنة وطلب اقامة الدين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ৎ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হিজরত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বিবাদ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বিপর্যয়ের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ভয়ে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দ্বীন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প্রতিষ্ঠার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লক্ষ্যে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দারুল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কুফর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দারুল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ইসলামে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গমন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ইবনে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হাজার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আসকালানী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রহ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.)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2800" b="1" dirty="0" smtClean="0">
                <a:latin typeface="Nikosh" pitchFamily="2" charset="0"/>
                <a:cs typeface="Nikosh" pitchFamily="2" charset="0"/>
              </a:rPr>
              <a:t>هى الترك ما نهى الله عنه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ar-SA" sz="28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هجرة</a:t>
            </a:r>
            <a:r>
              <a:rPr lang="en-US" sz="28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28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</a:p>
          <a:p>
            <a:pPr marL="457200" indent="-457200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ফরজঃ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দেশের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মুসলমান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স্বীয়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পালনে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বাধাগ্রস্ত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ধর্মের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ওপর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চাপিয়ে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হয়,তখন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ভূমি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হিজরত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ফরজ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তাআলার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r-SA" sz="2800" b="1" dirty="0" smtClean="0"/>
              <a:t>إِنَّ الَّذِينَ تَوَفَّاهُمُ الْمَلَائِكَةُ ظَالِمِي أَنفُسِهِمْ قَالُوا فِيمَ كُنتُمْ ۖ قَالُوا كُنَّا مُسْتَضْعَفِينَ فِي الْأَرْضِ ۚ قَالُوا أَلَمْ تَكُنْ أَرْضُ اللَّهِ وَاسِعَةً فَتُهَاجِرُوا فِيهَا ۚ فَأُولَٰئِكَ مَأْوَاهُمْ جَهَنَّمُ ۖ وَسَاءَتْ مَصِيرًا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pPr marL="457200" indent="-457200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ফরজে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কেফায়াঃ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দ্বীন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গভীর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জ্ঞানার্জনে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হিজরত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ফরজে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কেফায়া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হাদীছে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এসেছে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</a:t>
            </a:r>
          </a:p>
          <a:p>
            <a:pPr marL="457200" indent="-457200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r-SA" sz="3200" dirty="0" smtClean="0"/>
              <a:t>لَا تَنْقَطِعُ الْهِجْرَةُ حَتَّى تَنْقَطِعَ التَّوْبَةُ وَلَا تَنْقَطِعُ التَّوْبَةُ حَتَّى تَطْلُعَ الشَّمْسُ مِنْ مَغْرِبِهَا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marL="457200" indent="-457200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মুস্তাহাবঃ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বায়তুল্লাহ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বাইতুল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মুকাদ্দাস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আলাইহি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রওজা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শরীফ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জেয়ারত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বিদ্যার্জনের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হিজরত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মুস্তাহাব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15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685800"/>
          <a:ext cx="10972800" cy="57603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21392"/>
                <a:gridCol w="2651408"/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447800"/>
            <a:ext cx="8305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واحد متكلم</a:t>
            </a:r>
            <a:endParaRPr lang="en-US" sz="54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209800"/>
            <a:ext cx="8305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ماضى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معروف</a:t>
            </a:r>
            <a:endParaRPr lang="en-US" sz="54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971800"/>
            <a:ext cx="8229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الاتيان</a:t>
            </a:r>
            <a:endParaRPr lang="en-US" sz="54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733800"/>
            <a:ext cx="8229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ضرب</a:t>
            </a:r>
            <a:endParaRPr lang="en-US" sz="54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419600"/>
            <a:ext cx="8153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Al Qalam Quran Majeed Web" pitchFamily="2" charset="-78"/>
                <a:cs typeface="Al Qalam Quran Majeed Web" pitchFamily="2" charset="-78"/>
              </a:rPr>
              <a:t>ء- _ت_ى</a:t>
            </a:r>
            <a:endParaRPr lang="en-US" sz="44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105400"/>
            <a:ext cx="8305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مركب</a:t>
            </a:r>
            <a:endParaRPr lang="en-US" sz="48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791200"/>
            <a:ext cx="8153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পুং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মহিলা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এসেছি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11430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أَتَيْتُ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15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685800"/>
          <a:ext cx="10972800" cy="57603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21392"/>
                <a:gridCol w="2651408"/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447800"/>
            <a:ext cx="8001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واحد متكلم</a:t>
            </a:r>
            <a:endParaRPr lang="en-US" sz="54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209800"/>
            <a:ext cx="8090899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مضارع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معروف</a:t>
            </a:r>
            <a:endParaRPr lang="en-US" sz="54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971800"/>
            <a:ext cx="8001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المبايعة</a:t>
            </a:r>
            <a:endParaRPr lang="en-US" sz="54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733800"/>
            <a:ext cx="8001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المفاعلة</a:t>
            </a:r>
            <a:endParaRPr lang="en-US" sz="54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419600"/>
            <a:ext cx="8001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Al Qalam Quran Majeed Web" pitchFamily="2" charset="-78"/>
                <a:cs typeface="Al Qalam Quran Majeed Web" pitchFamily="2" charset="-78"/>
              </a:rPr>
              <a:t>ب_ي_ع</a:t>
            </a:r>
            <a:endParaRPr lang="en-US" sz="44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105400"/>
            <a:ext cx="818079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اجواف يائى</a:t>
            </a:r>
            <a:endParaRPr lang="en-US" sz="48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791200"/>
            <a:ext cx="8180798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মহিলা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বাইয়াত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685800"/>
            <a:ext cx="11201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أُبَايِعَ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15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685800"/>
          <a:ext cx="10972800" cy="57603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21392"/>
                <a:gridCol w="2651408"/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1" y="1447800"/>
            <a:ext cx="820654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واحد متكلم</a:t>
            </a:r>
            <a:endParaRPr lang="en-US" sz="54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1" y="2209800"/>
            <a:ext cx="8298756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ماضى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معروف</a:t>
            </a:r>
            <a:endParaRPr lang="en-US" sz="54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2971800"/>
            <a:ext cx="8206548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القبض</a:t>
            </a:r>
            <a:endParaRPr lang="en-US" sz="54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1" y="3733800"/>
            <a:ext cx="820654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ضرب</a:t>
            </a:r>
            <a:endParaRPr lang="en-US" sz="54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1" y="4419600"/>
            <a:ext cx="820654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Al Qalam Quran Majeed Web" pitchFamily="2" charset="-78"/>
                <a:cs typeface="Al Qalam Quran Majeed Web" pitchFamily="2" charset="-78"/>
              </a:rPr>
              <a:t>ق_ب_ض</a:t>
            </a:r>
            <a:endParaRPr lang="en-US" sz="44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05400"/>
            <a:ext cx="839096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صحيح</a:t>
            </a:r>
            <a:endParaRPr lang="en-US" sz="48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90965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মহিলা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গুটিয়ে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নিলাম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11430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قَبَضْتُ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72" y="152400"/>
            <a:ext cx="1129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15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685800"/>
          <a:ext cx="11296328" cy="57603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566744"/>
                <a:gridCol w="2729584"/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1447800"/>
            <a:ext cx="844851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واحد متكلم</a:t>
            </a:r>
            <a:endParaRPr lang="en-US" sz="54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2209800"/>
            <a:ext cx="8543441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ماضى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معروف</a:t>
            </a:r>
            <a:endParaRPr lang="en-US" sz="54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971800"/>
            <a:ext cx="8448514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الارادة</a:t>
            </a:r>
            <a:endParaRPr lang="en-US" sz="54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733800"/>
            <a:ext cx="844851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افعال</a:t>
            </a:r>
            <a:endParaRPr lang="en-US" sz="54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419600"/>
            <a:ext cx="844851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ر_و_د</a:t>
            </a:r>
            <a:endParaRPr lang="en-US" sz="44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105400"/>
            <a:ext cx="863836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اجواف واوى</a:t>
            </a:r>
            <a:endParaRPr lang="en-US" sz="48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791200"/>
            <a:ext cx="8638368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মহিলা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)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ইচ্ছা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করেছি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9" y="685800"/>
            <a:ext cx="11201401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أَرَدْتُ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154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1" y="685800"/>
          <a:ext cx="11277600" cy="57603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552542"/>
                <a:gridCol w="2725058"/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65960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1" y="1447800"/>
            <a:ext cx="843450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واحد</a:t>
            </a:r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  </a:t>
            </a:r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مذكر حاضر</a:t>
            </a:r>
            <a:endParaRPr lang="en-US" sz="54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209800"/>
            <a:ext cx="852927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امر حاضر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 </a:t>
            </a:r>
            <a:r>
              <a:rPr lang="ar-SA" sz="54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معروف</a:t>
            </a:r>
            <a:endParaRPr lang="en-US" sz="54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1" y="2971800"/>
            <a:ext cx="8434508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Al Qalam Quran Majeed Web" pitchFamily="2" charset="-78"/>
                <a:cs typeface="Al Qalam Quran Majeed Web" pitchFamily="2" charset="-78"/>
              </a:rPr>
              <a:t>البسط</a:t>
            </a:r>
            <a:endParaRPr lang="en-US" sz="54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1" y="3733800"/>
            <a:ext cx="843450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نصر</a:t>
            </a:r>
            <a:endParaRPr lang="en-US" sz="54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1" y="4419600"/>
            <a:ext cx="843450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Al Qalam Quran Majeed Web" pitchFamily="2" charset="-78"/>
                <a:cs typeface="Al Qalam Quran Majeed Web" pitchFamily="2" charset="-78"/>
              </a:rPr>
              <a:t>ب-</a:t>
            </a:r>
            <a:r>
              <a:rPr lang="ar-SA" sz="4400" b="1" dirty="0" smtClean="0">
                <a:latin typeface="Al Qalam Quran Majeed Web" pitchFamily="2" charset="-78"/>
                <a:cs typeface="Al Qalam Quran Majeed Web" pitchFamily="2" charset="-78"/>
              </a:rPr>
              <a:t>-_</a:t>
            </a:r>
            <a:r>
              <a:rPr lang="ar-SA" sz="4400" b="1" dirty="0" smtClean="0">
                <a:latin typeface="Al Qalam Quran Majeed Web" pitchFamily="2" charset="-78"/>
                <a:cs typeface="Al Qalam Quran Majeed Web" pitchFamily="2" charset="-78"/>
              </a:rPr>
              <a:t>س_ط</a:t>
            </a:r>
            <a:endParaRPr lang="en-US" sz="44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5105400"/>
            <a:ext cx="862404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صحيح</a:t>
            </a:r>
            <a:endParaRPr lang="en-US" sz="48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5791200"/>
            <a:ext cx="862404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প্রসারিত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1" y="685800"/>
            <a:ext cx="1118283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ابْسُطْ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28800" y="381000"/>
            <a:ext cx="7819360" cy="743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11430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ما معنى البيعة لغة وشرعا؟ وما حكمها فى الحال؟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81840" y="381000"/>
            <a:ext cx="7819360" cy="743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11430000" cy="2362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ما معنى </a:t>
            </a:r>
            <a:r>
              <a:rPr lang="ar-SA" sz="7200" dirty="0" smtClean="0"/>
              <a:t>الهجرة </a:t>
            </a:r>
            <a:r>
              <a:rPr lang="ar-SA" sz="7200" dirty="0" smtClean="0"/>
              <a:t>لغة </a:t>
            </a:r>
            <a:r>
              <a:rPr lang="ar-SA" sz="7200" dirty="0" smtClean="0"/>
              <a:t>واصطلاحا؟ وما حكمها؟</a:t>
            </a:r>
            <a:endParaRPr lang="en-US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0"/>
            <a:ext cx="3962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295400"/>
            <a:ext cx="6572497" cy="3697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4191000" y="1143000"/>
            <a:ext cx="7239000" cy="5586145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জমির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হোসাইন</a:t>
            </a:r>
            <a:endParaRPr lang="bn-I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):</a:t>
            </a:r>
            <a:endParaRPr lang="bn-I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বুড়িশ্চর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জিয়াউল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উলূম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মাদরাসা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হাটহাজারী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I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মোবাইল </a:t>
            </a:r>
            <a:r>
              <a:rPr lang="bn-I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নং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r>
              <a:rPr lang="bn-I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০১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৮১২৩৭৪৩৪৯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53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81840" y="381000"/>
            <a:ext cx="7819360" cy="743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11430000" cy="556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002060"/>
                </a:solidFill>
                <a:latin typeface="Arabic Typesetting"/>
                <a:cs typeface="+mj-cs"/>
              </a:rPr>
              <a:t>حقق </a:t>
            </a:r>
            <a:r>
              <a:rPr lang="ar-SA" sz="6600" b="1" dirty="0" smtClean="0">
                <a:cs typeface="+mj-cs"/>
              </a:rPr>
              <a:t>أَتَيْتُ _ قُلْتُ _ابْسُطْ  _ ِأُبَايِعَ_بَسَطَ _ قَبَضْتُ قَالَ _أَرَدْتُ _ أَشْتَرِطَ _ قَالَ _ تَشْتَرِطُ _يُغْفَرَ _عَلِمْتَ _ يَهْدِمُ _ كَانَ _ </a:t>
            </a:r>
            <a:r>
              <a:rPr lang="ar-SA" sz="6600" b="1" dirty="0" smtClean="0">
                <a:cs typeface="+mj-cs"/>
              </a:rPr>
              <a:t>تَهْدِمُ </a:t>
            </a:r>
            <a:r>
              <a:rPr lang="ar-SA" sz="6600" b="1" dirty="0" smtClean="0">
                <a:cs typeface="+mj-cs"/>
              </a:rPr>
              <a:t>_ رَوَاى.</a:t>
            </a:r>
            <a:endParaRPr lang="en-US" sz="6600" b="1" dirty="0"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স্বাস্থ্য করোনা সতর্কতা ১ আজাদী ২০২০-০৪-১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736274"/>
            <a:ext cx="11506200" cy="4757970"/>
          </a:xfrm>
        </p:spPr>
      </p:pic>
      <p:sp>
        <p:nvSpPr>
          <p:cNvPr id="4" name="Oval 3"/>
          <p:cNvSpPr/>
          <p:nvPr/>
        </p:nvSpPr>
        <p:spPr>
          <a:xfrm>
            <a:off x="2057400" y="76200"/>
            <a:ext cx="72390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সমাপ্তি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143000"/>
            <a:ext cx="7315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হাফেজ</a:t>
            </a:r>
            <a:endParaRPr lang="en-US" sz="44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0"/>
            <a:ext cx="3962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886426"/>
            <a:ext cx="6400800" cy="4971574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endParaRPr lang="ar-SA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শরীফ</a:t>
            </a:r>
            <a:endParaRPr lang="bn-IN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কিতাবুল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ঈমান</a:t>
            </a:r>
            <a:endParaRPr lang="bn-IN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৩০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মিনিট </a:t>
            </a:r>
            <a:endParaRPr lang="b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২৩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জুলাই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২০২০খ্রি: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143000"/>
            <a:ext cx="4648200" cy="3581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</a:p>
          <a:p>
            <a:pPr lvl="1" algn="ctr"/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আলিম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বর্ষ</a:t>
            </a:r>
            <a:endParaRPr lang="bn-I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53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3883" y="76200"/>
            <a:ext cx="541421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11430000" cy="413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বাইয়াতের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endParaRPr lang="bn-IN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হিজরতের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ও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শব্দার্থ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endParaRPr 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211" y="1066800"/>
            <a:ext cx="754558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...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15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11430000" cy="549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28600"/>
            <a:ext cx="4876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আছে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10200"/>
            <a:ext cx="27432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বাইয়াত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199"/>
            <a:ext cx="11430000" cy="6019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8768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দে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5534561"/>
            <a:ext cx="27432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হিজরত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199"/>
            <a:ext cx="11430000" cy="6019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8768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এটা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762000"/>
            <a:ext cx="27432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হজ্জ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0"/>
            <a:ext cx="48768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নস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11430000" cy="594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50" b="1" dirty="0" smtClean="0"/>
              <a:t>عَنْ عَمْرِو بْنِ الْعَاصِ - رَضِيَ اللَّهُ عَنْهُ - أَنَّهُ قَالَ : أَتَيْتُ النَّبِيَّ - صَلَّى اللَّهُ عَلَيْهِ وَسَلَّمَ - فَقُلْتُ : ابْسُطْ يَمِينَكَ فَلِأُبَايِعَكَ ، فَبَسَطَ يَمِينَهُ ، فَقَبَضْتُ يَدِي ، فَقَالَ : " مَا لَكَ يَا عَمْرُو ؟ " قُلْتُ : أَرَدْتُ أَنْ أَشْتَرِطَ ، فَقَالَ : تَشْتَرِطُ مَاذَا ؟ قُلْتُ : أَنْ يُغْفَرَ لِي ، قَالَ : " أَمَا عَلِمْتَ يَا عَمْرُو أَنَّ الْإِسْلَامَ يَهْدِمُ مَا كَانَ قَبْلَهُ ، وَأَنَّ الْهِجْرَةَ تَهْدِمُ مَا كَانَ قَبْلَهَا ، وَأَنَّ الْحَجَّ يَهْدِمُ مَا كَانَ قَبْلَهُ ؟ " . رَوَاهُ مُسْلِمٌ </a:t>
            </a:r>
            <a:endParaRPr lang="en-US" sz="4850" b="1" dirty="0"/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8" y="1"/>
            <a:ext cx="114638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784</Words>
  <Application>Microsoft Office PowerPoint</Application>
  <PresentationFormat>Custom</PresentationFormat>
  <Paragraphs>145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User</cp:lastModifiedBy>
  <cp:revision>220</cp:revision>
  <dcterms:created xsi:type="dcterms:W3CDTF">2006-08-16T00:00:00Z</dcterms:created>
  <dcterms:modified xsi:type="dcterms:W3CDTF">2020-07-23T07:45:09Z</dcterms:modified>
</cp:coreProperties>
</file>