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403" r:id="rId2"/>
    <p:sldId id="338" r:id="rId3"/>
    <p:sldId id="350" r:id="rId4"/>
    <p:sldId id="331" r:id="rId5"/>
    <p:sldId id="395" r:id="rId6"/>
    <p:sldId id="418" r:id="rId7"/>
    <p:sldId id="420" r:id="rId8"/>
    <p:sldId id="421" r:id="rId9"/>
    <p:sldId id="399" r:id="rId10"/>
    <p:sldId id="410" r:id="rId11"/>
    <p:sldId id="409" r:id="rId12"/>
    <p:sldId id="408" r:id="rId13"/>
    <p:sldId id="412" r:id="rId14"/>
    <p:sldId id="411" r:id="rId15"/>
    <p:sldId id="415" r:id="rId16"/>
    <p:sldId id="416" r:id="rId17"/>
    <p:sldId id="419" r:id="rId18"/>
    <p:sldId id="314" r:id="rId19"/>
    <p:sldId id="290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008000"/>
    <a:srgbClr val="FF00FF"/>
    <a:srgbClr val="FF99FF"/>
    <a:srgbClr val="CCCC00"/>
    <a:srgbClr val="CC3300"/>
    <a:srgbClr val="FFFF99"/>
    <a:srgbClr val="FFCC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416" autoAdjust="0"/>
  </p:normalViewPr>
  <p:slideViewPr>
    <p:cSldViewPr snapToGrid="0">
      <p:cViewPr>
        <p:scale>
          <a:sx n="100" d="100"/>
          <a:sy n="100" d="100"/>
        </p:scale>
        <p:origin x="-5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 করবেন: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শিক্ষার্থীদের প্রশ্ন করবেন: চিত্রগুলোর সাথে তোমরা  পরিচিত কিনা? পারমাণবিক চুল্লিতে কী উৎপন্ন করা হয়?  এ চুল্লিতে কী ব্যবহৃত হয়? এ  শক্তিগুলো কী আজীবন ব্যবহার করা যাবে?  আজীবন ব্যবহার করা না গেলে কী করতে হবে?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দেখানোর পর  শিক্ষক প্রশ্ন করতে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এখানে কী  উৎপন্ন করা হয়েছে?  এ  শক্তি বারবার উৎপন্ন করা সম্ভব কিনা?  এর উপর আমরা নির্ভর করতে পারি কী না? ------------?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এ চিত্রগুলোর সাথে তোমরা  পরিচিত কিনা?  চিত্রে কী পাওয়া যাচ্ছে?   চিত্রের উপকরণ কী কাজে লাগে?   এ শক্তি আজীবন উৎপন্ন করা সম্ভব কিনা এবং আজীবন ব্যবহার করা যাবে কিনা?  তাহলে আমরা কী করতে পারি?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প্রথমে পাঠ্য বইয়ে আজকের পাঠটি নিরবে কিছুক্ষণ পড়তে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অনুপাতে একাধিক দল গঠন করে দলীয় কাজ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তিনি সহায়তা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7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শিক্ষার্থীকে প্রশ্ন করতে পারেন:    চিত্রের সাথে শক্তির  সংকটের সম্পর্ক কী?  শিক্ষক বোর্ডে শিক্ষার্থীর উত্তরের প্রতিফলন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4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      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 হয়?  ( উত্তর আসতে পারে- কাঠ, গ্যাস)। এ  শক্তিগুলো কী আজীবন ব্যবহার করা যাবে?  আজীবন ব্যবহার করা না গেলে কী করতে হবে?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ব্যবহৃত হয়?  ( উত্তর আসতে পারে- তেল, ডিজেল ইত্যাদি) এ  শক্তিগুলো কী আজীবন ব্যবহার করা যাবে?  আজীবন ব্যবহার করা না গেলে কী করতে হবে?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করবেন: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ব্যবহৃত হয়? ( উত্তর আসতে পারে- বিদ্যুৎ)    এ  শক্তিগুলো কী আজীবন ব্যবহার করা যাবে?  আজীবন ব্যবহার করা না গেলে কী করতে হবে?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পারেন: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ইট-ভাটায়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কোন কোন জ্বালানী ব্যবহৃত হয়?  ( উত্তর আসতে পারে- কাঠ, কায়লা) কয়লা শক্তি কী আজীবন ব্যবহার করা যাবে?  আজীবন ব্যবহার করা না গেলে কী করতে হবে?</a:t>
            </a:r>
            <a:endParaRPr lang="en-US" dirty="0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7/23/2020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508" y="387927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295524"/>
            <a:ext cx="4152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8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DOEL\Desktop\wew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4" y="1039091"/>
            <a:ext cx="3368675" cy="2444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3946119"/>
            <a:ext cx="4378037" cy="2466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C:\Users\DOEL\Desktop\Iimage\ertet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055544"/>
            <a:ext cx="3616036" cy="233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27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15929"/>
            <a:ext cx="2830286" cy="23252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Desktop\as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3423"/>
            <a:ext cx="2815771" cy="276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OEL\Desktop\sdsdf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69" y="3904343"/>
            <a:ext cx="3437618" cy="23513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DOEL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41" y="904112"/>
            <a:ext cx="3504474" cy="28115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66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 descr="C:\Users\DOEL\Desktop\fer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8" y="1190171"/>
            <a:ext cx="4033531" cy="3207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ectangle 21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8" name="Picture 20" descr="C:\Users\DOEL\Desktop\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2931885"/>
            <a:ext cx="3802743" cy="3178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54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0" y="1788976"/>
            <a:ext cx="7629525" cy="387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1690262" y="277089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171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5168" y="1233055"/>
            <a:ext cx="3586735" cy="4054653"/>
            <a:chOff x="4615168" y="1233055"/>
            <a:chExt cx="3586735" cy="4054653"/>
          </a:xfrm>
        </p:grpSpPr>
        <p:grpSp>
          <p:nvGrpSpPr>
            <p:cNvPr id="3" name="Group 2"/>
            <p:cNvGrpSpPr/>
            <p:nvPr/>
          </p:nvGrpSpPr>
          <p:grpSpPr>
            <a:xfrm>
              <a:off x="4615168" y="1233055"/>
              <a:ext cx="3586735" cy="3546763"/>
              <a:chOff x="4241083" y="1302327"/>
              <a:chExt cx="3184953" cy="3449781"/>
            </a:xfrm>
          </p:grpSpPr>
          <p:pic>
            <p:nvPicPr>
              <p:cNvPr id="37" name="Picture 19" descr="C:\Users\DOEL\Desktop\Model content=14\New folder (2)\ur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083" y="1302327"/>
                <a:ext cx="3184953" cy="3449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788578" y="1454099"/>
                <a:ext cx="4573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২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530548" y="4686494"/>
              <a:ext cx="1798515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ইউরেনিয়াম</a:t>
              </a:r>
              <a:endPara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636" y="1205346"/>
            <a:ext cx="3779031" cy="4026945"/>
            <a:chOff x="415636" y="1205346"/>
            <a:chExt cx="3779031" cy="4026945"/>
          </a:xfrm>
        </p:grpSpPr>
        <p:grpSp>
          <p:nvGrpSpPr>
            <p:cNvPr id="2" name="Group 1"/>
            <p:cNvGrpSpPr/>
            <p:nvPr/>
          </p:nvGrpSpPr>
          <p:grpSpPr>
            <a:xfrm>
              <a:off x="415636" y="1205346"/>
              <a:ext cx="3779031" cy="3560618"/>
              <a:chOff x="705990" y="1205346"/>
              <a:chExt cx="3488677" cy="3560618"/>
            </a:xfrm>
          </p:grpSpPr>
          <p:pic>
            <p:nvPicPr>
              <p:cNvPr id="36" name="Picture 8" descr="C:\Users\DOEL\Desktop\Model content=14\New folder\sfeww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990" y="1205346"/>
                <a:ext cx="3488677" cy="35606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491196" y="1357117"/>
                <a:ext cx="4573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১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166357" y="4631077"/>
              <a:ext cx="2324988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পারমাণবিক চুল্লি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8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1054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2" y="535408"/>
            <a:ext cx="52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ভিডিওটি পর্যবেক্ষণ কর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OEL\Desktop\Model content=14\New folder\s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7" y="929800"/>
            <a:ext cx="4125448" cy="319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DOEL\Desktop\Model content=14\New folder\wert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73" y="3366653"/>
            <a:ext cx="3797471" cy="276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00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768" y="2292651"/>
            <a:ext cx="8113781" cy="3785652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সবদিক বিবেচনায় বায়োগ্যাসই হতে পারে আমাদের জন্য লাভজনক শক্তির বিকল্প উৎস”- ব্যাখ্যা কর।</a:t>
            </a: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133" y="1038271"/>
            <a:ext cx="189807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797" y="124692"/>
            <a:ext cx="2687786" cy="769441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5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690" y="1489384"/>
            <a:ext cx="640772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শক্তির সংকট বলতে কী বুঝ?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19" y="2133595"/>
            <a:ext cx="7069153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আমরা বিকল্প শক্তি উৎসের সন্ধান করছি কেন?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19" y="2729339"/>
            <a:ext cx="77939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প্রশ্ন: গাছপালা অধিক ব্যবহারে কীভাবে প্রাকৃতিক ভারসাম্য নষ্ট হয়?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3066" y="3393295"/>
            <a:ext cx="7771870" cy="1312407"/>
            <a:chOff x="812174" y="3490277"/>
            <a:chExt cx="777187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7771870" cy="1298555"/>
              <a:chOff x="812174" y="3781232"/>
              <a:chExt cx="777187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5727196" cy="584775"/>
              </a:xfrm>
              <a:prstGeom prst="rect">
                <a:avLst/>
              </a:prstGeom>
              <a:solidFill>
                <a:srgbClr val="00CC99"/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কোনটি পচনশীল পদার্থ?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34797" y="4435820"/>
                <a:ext cx="7749247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পাথর              তেল           কয়লা           গোবর, খড়।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45720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400815" y="4156353"/>
              <a:ext cx="623454" cy="646331"/>
              <a:chOff x="847899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47899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56218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6091707" y="406547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25690" y="4838495"/>
            <a:ext cx="7902330" cy="1312407"/>
            <a:chOff x="839884" y="3490277"/>
            <a:chExt cx="7902330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7902330" cy="1298555"/>
              <a:chOff x="839884" y="3781232"/>
              <a:chExt cx="7902330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6751848" cy="584775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বাংলাদেশে বর্তমান জনসংখ্যা কত কোটি?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2" y="4435820"/>
                <a:ext cx="7716972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১০               ১২             ১৫                   ১৬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80930" y="4156353"/>
              <a:ext cx="623454" cy="646331"/>
              <a:chOff x="8659113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59113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4112332" y="5532538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60615" y="110838"/>
            <a:ext cx="1925782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7" grpId="0" animBg="1"/>
      <p:bldP spid="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305" y="1709740"/>
            <a:ext cx="7633856" cy="2308324"/>
          </a:xfrm>
          <a:prstGeom prst="rect">
            <a:avLst/>
          </a:prstGeom>
          <a:solidFill>
            <a:srgbClr val="FF00FF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“</a:t>
            </a:r>
            <a:r>
              <a:rPr lang="bn-BD" sz="6600" dirty="0" smtClean="0">
                <a:latin typeface="NikoshBAN" pitchFamily="2" charset="0"/>
                <a:cs typeface="NikoshBAN" pitchFamily="2" charset="0"/>
                <a:sym typeface="Wingdings"/>
              </a:rPr>
              <a:t>বায়োগ্যাস</a:t>
            </a:r>
            <a:r>
              <a:rPr lang="bn-IN" sz="6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  <a:sym typeface="Wingdings"/>
              </a:rPr>
              <a:t>প্রযুক্তি</a:t>
            </a:r>
            <a:r>
              <a:rPr lang="bn-BD" sz="7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  <a:sym typeface="Wingdings"/>
              </a:rPr>
              <a:t>ব্যবহারে </a:t>
            </a:r>
            <a:r>
              <a:rPr lang="bn-BD" sz="6600" dirty="0" smtClean="0">
                <a:latin typeface="NikoshBAN" pitchFamily="2" charset="0"/>
                <a:cs typeface="NikoshBAN" pitchFamily="2" charset="0"/>
                <a:sym typeface="Wingdings"/>
              </a:rPr>
              <a:t>সুবিধা</a:t>
            </a:r>
            <a:r>
              <a:rPr lang="bn-IN" sz="7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ব্যাপক</a:t>
            </a:r>
            <a:r>
              <a:rPr lang="bn-IN" sz="7200" dirty="0" smtClean="0">
                <a:latin typeface="NikoshBAN" pitchFamily="2" charset="0"/>
                <a:cs typeface="NikoshBAN" pitchFamily="2" charset="0"/>
                <a:sym typeface="Wingdings"/>
              </a:rPr>
              <a:t>”</a:t>
            </a:r>
            <a:r>
              <a:rPr lang="bn-BD" sz="7200" dirty="0" smtClean="0">
                <a:latin typeface="NikoshBAN" pitchFamily="2" charset="0"/>
                <a:cs typeface="NikoshBAN" pitchFamily="2" charset="0"/>
                <a:sym typeface="Wingdings"/>
              </a:rPr>
              <a:t>-ব্যাখ্যা </a:t>
            </a:r>
            <a:r>
              <a:rPr lang="bn-BD" sz="7200" dirty="0" smtClean="0">
                <a:latin typeface="NikoshBAN" pitchFamily="2" charset="0"/>
                <a:cs typeface="NikoshBAN" pitchFamily="2" charset="0"/>
                <a:sym typeface="Wingdings"/>
              </a:rPr>
              <a:t>কর।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1" y="152402"/>
            <a:ext cx="3886202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728" y="1379411"/>
            <a:ext cx="8113556" cy="3231654"/>
            <a:chOff x="395728" y="1379411"/>
            <a:chExt cx="8113556" cy="3231654"/>
          </a:xfrm>
        </p:grpSpPr>
        <p:sp>
          <p:nvSpPr>
            <p:cNvPr id="8" name="TextBox 7"/>
            <p:cNvSpPr txBox="1"/>
            <p:nvPr/>
          </p:nvSpPr>
          <p:spPr>
            <a:xfrm>
              <a:off x="395728" y="1379411"/>
              <a:ext cx="3941622" cy="3231654"/>
            </a:xfrm>
            <a:prstGeom prst="rect">
              <a:avLst/>
            </a:prstGeom>
            <a:noFill/>
            <a:ln w="130175" cmpd="thickThin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endParaRPr lang="bn-IN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আবুল হাশেম</a:t>
              </a: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মাটিরাঙ্গা সরকারি মডেল উচ্চ বিদ্যালয়</a:t>
              </a: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মাটিরাংগা,খাগড়াছড়ি।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0736" y="1550867"/>
              <a:ext cx="3948548" cy="2000548"/>
            </a:xfrm>
            <a:prstGeom prst="rect">
              <a:avLst/>
            </a:prstGeom>
            <a:noFill/>
            <a:ln w="130175" cmpd="thickThin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সপ্তম</a:t>
              </a:r>
              <a:endParaRPr lang="bn-BD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বিজ্ঞান </a:t>
              </a:r>
            </a:p>
            <a:p>
              <a:pPr algn="ctr">
                <a:defRPr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অধ্যায়: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সপ্তম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Pentagon 8"/>
          <p:cNvSpPr/>
          <p:nvPr/>
        </p:nvSpPr>
        <p:spPr>
          <a:xfrm>
            <a:off x="9309" y="25434"/>
            <a:ext cx="1911926" cy="8035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86" y="1693742"/>
            <a:ext cx="1328175" cy="11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499" y="1981200"/>
            <a:ext cx="6848475" cy="434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3026" y="5590633"/>
            <a:ext cx="8797636" cy="886691"/>
            <a:chOff x="-73698" y="5161013"/>
            <a:chExt cx="8835406" cy="1343892"/>
          </a:xfrm>
        </p:grpSpPr>
        <p:sp>
          <p:nvSpPr>
            <p:cNvPr id="31" name="Right Arrow 30"/>
            <p:cNvSpPr/>
            <p:nvPr/>
          </p:nvSpPr>
          <p:spPr>
            <a:xfrm>
              <a:off x="220218" y="5161013"/>
              <a:ext cx="8541490" cy="1343892"/>
            </a:xfrm>
            <a:prstGeom prst="rightArrow">
              <a:avLst>
                <a:gd name="adj1" fmla="val 80939"/>
                <a:gd name="adj2" fmla="val 577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73698" y="5340578"/>
              <a:ext cx="8667286" cy="107289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গৃহিণীদ্বয় কী মনের আনন্দে এমন করছেন?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7418" y="3843646"/>
            <a:ext cx="3725553" cy="1509082"/>
            <a:chOff x="817417" y="3574470"/>
            <a:chExt cx="3909512" cy="1509082"/>
          </a:xfrm>
        </p:grpSpPr>
        <p:sp>
          <p:nvSpPr>
            <p:cNvPr id="4" name="Up Arrow Callout 3"/>
            <p:cNvSpPr/>
            <p:nvPr/>
          </p:nvSpPr>
          <p:spPr>
            <a:xfrm>
              <a:off x="817417" y="3574470"/>
              <a:ext cx="3909512" cy="1454728"/>
            </a:xfrm>
            <a:prstGeom prst="upArrowCallo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4400" y="4006334"/>
              <a:ext cx="36853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গ্যাসের চুলা বন্ধ, অথচ কাঠের চুলায় রান্না হচ্ছে।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532" y="3842325"/>
            <a:ext cx="3929412" cy="1509082"/>
            <a:chOff x="817417" y="3574470"/>
            <a:chExt cx="3909512" cy="1509082"/>
          </a:xfrm>
        </p:grpSpPr>
        <p:sp>
          <p:nvSpPr>
            <p:cNvPr id="18" name="Up Arrow Callout 17"/>
            <p:cNvSpPr/>
            <p:nvPr/>
          </p:nvSpPr>
          <p:spPr>
            <a:xfrm>
              <a:off x="817417" y="3574470"/>
              <a:ext cx="3909512" cy="1454728"/>
            </a:xfrm>
            <a:prstGeom prst="upArrowCallo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4006334"/>
              <a:ext cx="36853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গ্যাসের চুলা বন্ধ, অথচ কেরোসিন চুলায় রান্না হচ্ছে।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58827" y="-2"/>
            <a:ext cx="3186547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u="sng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104" y="1328377"/>
            <a:ext cx="3714358" cy="2471736"/>
            <a:chOff x="787104" y="1092842"/>
            <a:chExt cx="3714358" cy="2471736"/>
          </a:xfrm>
        </p:grpSpPr>
        <p:pic>
          <p:nvPicPr>
            <p:cNvPr id="1026" name="Picture 2" descr="C:\Users\DOEL\Desktop\Model content=14\New folder (2)\jxccopj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04" y="1092842"/>
              <a:ext cx="3714358" cy="247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3340" y="1110732"/>
              <a:ext cx="4090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১</a:t>
              </a:r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8757" y="1328377"/>
            <a:ext cx="3761941" cy="2503401"/>
            <a:chOff x="4618757" y="1092842"/>
            <a:chExt cx="3761941" cy="2503401"/>
          </a:xfrm>
        </p:grpSpPr>
        <p:pic>
          <p:nvPicPr>
            <p:cNvPr id="2" name="Picture 3" descr="C:\Users\DOEL\Desktop\Model content=14\New folder (2)\dfsgdgd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757" y="1092842"/>
              <a:ext cx="3761941" cy="250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865111" y="1139761"/>
              <a:ext cx="4379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২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406" y="5591223"/>
            <a:ext cx="8797636" cy="886691"/>
            <a:chOff x="-73698" y="5161013"/>
            <a:chExt cx="8835406" cy="1343892"/>
          </a:xfrm>
        </p:grpSpPr>
        <p:sp>
          <p:nvSpPr>
            <p:cNvPr id="24" name="Right Arrow 23"/>
            <p:cNvSpPr/>
            <p:nvPr/>
          </p:nvSpPr>
          <p:spPr>
            <a:xfrm>
              <a:off x="220218" y="5161013"/>
              <a:ext cx="8541490" cy="1343892"/>
            </a:xfrm>
            <a:prstGeom prst="rightArrow">
              <a:avLst>
                <a:gd name="adj1" fmla="val 80939"/>
                <a:gd name="adj2" fmla="val 577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73698" y="5340578"/>
              <a:ext cx="8667286" cy="9795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 নং চিত্রের জ্বালানিটি কী আজীবন ব্যবহার করা যাবে?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32" y="526712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১১ ও ১২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6" y="371475"/>
            <a:ext cx="7952509" cy="414707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ব্যবহার ও সংকট এবং শক্তির বিকল্প উৎসের সন্ধানে</a:t>
            </a: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3353" y="1019670"/>
            <a:ext cx="457199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91115" y="1937983"/>
            <a:ext cx="8086775" cy="1245787"/>
            <a:chOff x="609599" y="2090388"/>
            <a:chExt cx="7938651" cy="124578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" name="Group 3"/>
            <p:cNvGrpSpPr/>
            <p:nvPr/>
          </p:nvGrpSpPr>
          <p:grpSpPr>
            <a:xfrm>
              <a:off x="1385449" y="2090388"/>
              <a:ext cx="7162801" cy="1245787"/>
              <a:chOff x="928258" y="1397665"/>
              <a:chExt cx="7764588" cy="1245787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397665"/>
                <a:ext cx="7764588" cy="1245787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750590"/>
                <a:ext cx="7420633" cy="64633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ব্যবহার ও সংকটের কারণ বলতে পারবে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609599" y="2285999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5268" y="2316075"/>
              <a:ext cx="417102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116" y="3338937"/>
            <a:ext cx="8101089" cy="1161634"/>
            <a:chOff x="609599" y="3491342"/>
            <a:chExt cx="7952505" cy="116163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385449" y="3491342"/>
              <a:ext cx="7176655" cy="1161634"/>
              <a:chOff x="928258" y="1440874"/>
              <a:chExt cx="7779606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3368" y="1678816"/>
                <a:ext cx="7576758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বিকল্প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উৎস কী তা ব্যাখ্যা করতে 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09599" y="3657599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5268" y="3673820"/>
              <a:ext cx="437940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117" y="4710538"/>
            <a:ext cx="8072462" cy="1285866"/>
            <a:chOff x="609599" y="4862943"/>
            <a:chExt cx="7980215" cy="1285866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6" name="Group 15"/>
            <p:cNvGrpSpPr/>
            <p:nvPr/>
          </p:nvGrpSpPr>
          <p:grpSpPr>
            <a:xfrm>
              <a:off x="1385450" y="4862943"/>
              <a:ext cx="7204364" cy="1285866"/>
              <a:chOff x="928259" y="1440874"/>
              <a:chExt cx="7809643" cy="1285866"/>
            </a:xfrm>
            <a:grpFill/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58300" y="1526411"/>
                <a:ext cx="7509274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সবচেয়ে বেশি সুবিধা ও লাভজনক শক্তি কী তা</a:t>
                </a:r>
              </a:p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ব্যাখ্যা করতে পারবে।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609599" y="5029200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5268" y="5045421"/>
              <a:ext cx="487634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Pentagon 21"/>
          <p:cNvSpPr/>
          <p:nvPr/>
        </p:nvSpPr>
        <p:spPr>
          <a:xfrm>
            <a:off x="2998040" y="216106"/>
            <a:ext cx="2484509" cy="803564"/>
          </a:xfrm>
          <a:prstGeom prst="homePlate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5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DOEL\Desktop\Model content=14\New folder (2)\hi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288505"/>
            <a:ext cx="3629894" cy="234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45673" y="228654"/>
            <a:ext cx="5860472" cy="865853"/>
            <a:chOff x="2644165" y="879818"/>
            <a:chExt cx="3938724" cy="865853"/>
          </a:xfrm>
        </p:grpSpPr>
        <p:sp>
          <p:nvSpPr>
            <p:cNvPr id="8" name="Up Arrow Callout 7"/>
            <p:cNvSpPr/>
            <p:nvPr/>
          </p:nvSpPr>
          <p:spPr>
            <a:xfrm flipV="1">
              <a:off x="2653477" y="919008"/>
              <a:ext cx="3929412" cy="826663"/>
            </a:xfrm>
            <a:prstGeom prst="up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4165" y="879818"/>
              <a:ext cx="3901479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চিত্রের সাথে শক্তির সংকটের সম্পর্ক কী?</a:t>
              </a:r>
              <a:endParaRPr lang="en-US" sz="3200" dirty="0"/>
            </a:p>
          </p:txBody>
        </p:sp>
      </p:grpSp>
      <p:pic>
        <p:nvPicPr>
          <p:cNvPr id="10" name="Picture 4" descr="C:\Users\DOEL\Desktop\s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5" y="1204508"/>
            <a:ext cx="3713019" cy="235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5" descr="C:\Users\DOEL\Desktop\Model content=14\New folder (2)\jhji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7" y="4017818"/>
            <a:ext cx="3635834" cy="238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OEL\Desktop\Iimage\ertet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4089689"/>
            <a:ext cx="3616036" cy="233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5638" y="471057"/>
            <a:ext cx="8227216" cy="1773379"/>
            <a:chOff x="415638" y="471057"/>
            <a:chExt cx="8227216" cy="1233049"/>
          </a:xfrm>
        </p:grpSpPr>
        <p:pic>
          <p:nvPicPr>
            <p:cNvPr id="2" name="Picture 10" descr="C:\Users\DOEL\Desktop\Model content=14\New folder (2)\hiu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8" y="526502"/>
              <a:ext cx="1825660" cy="1177604"/>
            </a:xfrm>
            <a:prstGeom prst="round2DiagRect">
              <a:avLst>
                <a:gd name="adj1" fmla="val 16667"/>
                <a:gd name="adj2" fmla="val 1882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DOEL\Desktop\sd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514" y="525635"/>
              <a:ext cx="1748000" cy="1109201"/>
            </a:xfrm>
            <a:prstGeom prst="round2DiagRect">
              <a:avLst>
                <a:gd name="adj1" fmla="val 16667"/>
                <a:gd name="adj2" fmla="val 17487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4" name="Picture 5" descr="C:\Users\DOEL\Desktop\Model content=14\New folder (2)\jhjik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54" y="471057"/>
              <a:ext cx="1754500" cy="1149927"/>
            </a:xfrm>
            <a:prstGeom prst="round2DiagRect">
              <a:avLst>
                <a:gd name="adj1" fmla="val 16667"/>
                <a:gd name="adj2" fmla="val 15663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DOEL\Desktop\Iimage\ertete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72" y="529074"/>
              <a:ext cx="1709618" cy="1105766"/>
            </a:xfrm>
            <a:prstGeom prst="round2DiagRect">
              <a:avLst>
                <a:gd name="adj1" fmla="val 16667"/>
                <a:gd name="adj2" fmla="val 12529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40335" y="2923505"/>
            <a:ext cx="798022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অধিক জনসংখ্যার জন্য শক্তি বেশি ব্যয় হয়। ফলে শক্তির সংকট দেখা দিচ্ছে।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333" y="4544450"/>
            <a:ext cx="798022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উন্নত জাতির মাথাপিছু শক্তির ব্যয় বেশি। তাই বর্ধিত হারে শক্তি ব্যয় হচ্ছে। কিন্তু শক্তির যোগান দেওয়া যাচ্ছে না। তাই শক্তির সংকট দেখা দিচ্ছে।</a:t>
            </a:r>
          </a:p>
        </p:txBody>
      </p:sp>
    </p:spTree>
    <p:extLst>
      <p:ext uri="{BB962C8B-B14F-4D97-AF65-F5344CB8AC3E}">
        <p14:creationId xmlns:p14="http://schemas.microsoft.com/office/powerpoint/2010/main" val="348038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4" y="276225"/>
            <a:ext cx="7477125" cy="600164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উন্নয়নশীল দেশসমূহ ব্যাপক হারে দালান-কোঠা, রাস্তা-ঘাট, কলকারখানা ইত্যাদি নির্মাণ করছে এবং যানবাহন ব্যবহার করে। এ সকল নির্মাণ কাজে ও যানবাহনে অধিক শক্তির ব্যয় করছে। ফলে জ্বালানি সংকট প্রকট হচ্ছে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মানুষ উন্নত জীবনযাপনের জন্য বিলাসবহুল বাড়িঘর নির্মাণ করে চলেছে। রেডিও, টিভি, ভিসিআর, কম্পিউটার, শীততাপ নিয়ন্ত্রিত যন্ত্রপাতি অধিক হারে ব্যবহার করার ফলে শক্তির সংকট হচ্ছে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মানুষের ব্যবসা-বাণিজ্য, কাজকর্ম ও যোগাযোগ দিনে দিনে বৃদ্ধি পাচ্ছে। এতে অধিক শক্তির ব্যয় হচ্ছে এবং শক্তির সংকট বাড়ছে।</a:t>
            </a:r>
          </a:p>
        </p:txBody>
      </p:sp>
    </p:spTree>
    <p:extLst>
      <p:ext uri="{BB962C8B-B14F-4D97-AF65-F5344CB8AC3E}">
        <p14:creationId xmlns:p14="http://schemas.microsoft.com/office/powerpoint/2010/main" val="2320651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50" y="1642497"/>
            <a:ext cx="8026968" cy="3797899"/>
            <a:chOff x="-185283" y="-3118811"/>
            <a:chExt cx="7910946" cy="5168030"/>
          </a:xfrm>
          <a:noFill/>
        </p:grpSpPr>
        <p:sp>
          <p:nvSpPr>
            <p:cNvPr id="3" name="Plaque 2"/>
            <p:cNvSpPr/>
            <p:nvPr/>
          </p:nvSpPr>
          <p:spPr>
            <a:xfrm>
              <a:off x="-185283" y="-3118811"/>
              <a:ext cx="7910946" cy="5168030"/>
            </a:xfrm>
            <a:prstGeom prst="plaque">
              <a:avLst/>
            </a:prstGeom>
            <a:solidFill>
              <a:srgbClr val="0000FF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29325" y="-2740728"/>
              <a:ext cx="7478654" cy="4271863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bn-BD" sz="6600" dirty="0" smtClean="0">
                  <a:latin typeface="NikoshBAN" pitchFamily="2" charset="0"/>
                  <a:cs typeface="NikoshBAN" pitchFamily="2" charset="0"/>
                  <a:sym typeface="Wingdings"/>
                </a:rPr>
                <a:t>শক্তির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  <a:sym typeface="Wingdings"/>
                </a:rPr>
                <a:t>সংকট বলতে কী বুঝায়? শক্তির সংকটের প্রধান কারণ কী ?</a:t>
              </a:r>
              <a:endParaRPr lang="en-US" sz="6600" dirty="0" smtClean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09268" y="912293"/>
            <a:ext cx="196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541" y="152402"/>
            <a:ext cx="28540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1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5430</TotalTime>
  <Words>759</Words>
  <Application>Microsoft Office PowerPoint</Application>
  <PresentationFormat>On-screen Show (4:3)</PresentationFormat>
  <Paragraphs>95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Adjacency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1390</cp:revision>
  <dcterms:created xsi:type="dcterms:W3CDTF">2014-09-29T08:00:15Z</dcterms:created>
  <dcterms:modified xsi:type="dcterms:W3CDTF">2020-07-23T09:41:51Z</dcterms:modified>
</cp:coreProperties>
</file>