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ppt/media/image14.jpg" ContentType="image/png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3" r:id="rId3"/>
    <p:sldId id="299" r:id="rId4"/>
    <p:sldId id="295" r:id="rId5"/>
    <p:sldId id="307" r:id="rId6"/>
    <p:sldId id="327" r:id="rId7"/>
    <p:sldId id="311" r:id="rId8"/>
    <p:sldId id="306" r:id="rId9"/>
    <p:sldId id="293" r:id="rId10"/>
    <p:sldId id="329" r:id="rId11"/>
    <p:sldId id="320" r:id="rId12"/>
    <p:sldId id="326" r:id="rId13"/>
    <p:sldId id="294" r:id="rId14"/>
    <p:sldId id="323" r:id="rId15"/>
    <p:sldId id="309" r:id="rId16"/>
    <p:sldId id="310" r:id="rId17"/>
    <p:sldId id="330" r:id="rId18"/>
    <p:sldId id="328" r:id="rId19"/>
    <p:sldId id="314" r:id="rId20"/>
    <p:sldId id="332" r:id="rId21"/>
    <p:sldId id="333" r:id="rId22"/>
    <p:sldId id="331" r:id="rId23"/>
    <p:sldId id="334" r:id="rId24"/>
    <p:sldId id="335" r:id="rId25"/>
    <p:sldId id="325" r:id="rId26"/>
    <p:sldId id="308" r:id="rId27"/>
    <p:sldId id="266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OBANDHU BISWAS" initials="DB" lastIdx="1" clrIdx="0">
    <p:extLst>
      <p:ext uri="{19B8F6BF-5375-455C-9EA6-DF929625EA0E}">
        <p15:presenceInfo xmlns:p15="http://schemas.microsoft.com/office/powerpoint/2012/main" userId="468fbdac4ecd69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779A-87E9-4253-9615-657C0A71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8CA31-A4F0-4598-BC32-42C7788E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3B78-F8D5-49AE-BFF2-4DC933BE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FDD5-EB98-47EC-8DA2-F2F9554D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E583-A65E-4CE9-93C5-E89F7F58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BCF-EF8B-4144-9766-7C7F91D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45A17-EF9F-4B70-BF17-3B78B49EE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2A58F-BB40-4476-83E5-CD9A8884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011E3-3717-4A99-B6D8-F014060E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2C26-4645-4076-9D99-9D6867F5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CBD1B-0DE5-4AF8-B409-83942A904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AD139-471C-4E93-BA7A-C1818050E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6CA6-E5E2-43FA-BE60-0BE5F36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1995-09B1-47F0-8744-6D8282FC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2E3A1-B3F8-4897-9290-ABBAE38B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82F5-E13D-4A6B-B339-8D14ED80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7BB0-9D06-4D04-892D-AE6C407F2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54FD-C2DA-4DFD-A15D-9026C54A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AD8C-EEFE-4D5E-95A6-ED44A6B9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513A-28D9-438F-A483-ED86696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E4F5-2BC1-4F7E-B118-791EA1A9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C6878-B5BA-4D36-97A5-01A32AEF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5E02D-5A88-48BE-8E83-45E51FA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3E68E-A2D4-4C5A-812F-97EB31C7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EF726-D042-4A9A-B127-67D133E5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4E6C-3978-4B2E-A2E6-B8C3ADC0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551E1-BD24-445A-93FC-061D9A126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069B-E9D2-4F09-9B25-0EF9FC710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BFDA-9568-4FBE-B198-7A1FA4D1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5978B-DD73-4683-A74B-C46F53D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E64AC-29D7-4AFD-944D-36A2DE37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AAFC-E878-4A0C-AC41-E783A211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4406C-0C1E-4306-8809-EECEDA1C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765D-0C43-49C9-84EB-8F17BCE22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870A8-ADF1-4ECC-955B-A47015AE6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161BF-46ED-41DB-829D-ED5BD643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F9E93-46DB-48C1-9175-AAB41A4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D77ED-C689-4FC3-92A3-F496CB00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1EEEA-8D94-4608-A013-AAC7B83B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DB21-814F-4EF3-AE68-A313816D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14FC4-3D26-48AC-B8C2-9D4F9EC7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B2DFC-6494-4A7C-9F49-5031F7B7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9E277-45AC-4587-950A-E71BECD8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D4DB0-C13A-47D7-AC32-958B7441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4E964-E205-44E6-B491-CEEE8218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F83D-A25D-40A4-848B-12E24B24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9F90-22FC-411C-8735-450F6287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2BE9-B3AD-4E89-957F-61D31B14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CD78-4B44-4335-ABB8-89CF7F51A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A720-5BD1-4AB0-BF76-0E645CC1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F36A3-E5C7-4065-8B4F-8D6CB73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F1A54-EF60-441C-8F5F-3DEAEB82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2C43-3AE7-4291-BF49-EAA96A1A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CF2CC-BB28-48D2-A29A-D98FA05F2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947D7-EC06-49AF-9324-16B5706D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9C77D-EB24-4165-9216-29B5BDD9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EA41-AC5E-4C19-9B44-808BF14D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392D4-D053-4BB6-A5AF-A0EA915A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93515-672A-4593-93F8-A0060583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595E-410B-40BB-9B51-C8CC152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937EE-E6EB-4662-B299-9594F536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16D9-2A14-43CB-8D18-96FDAB8969D8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01B0-A733-42FD-9CE8-26D2BF7D2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D5CE-1E75-426C-8BDB-179AF0618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07D8-811E-420A-8BE8-BA1D36E79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g"/><Relationship Id="rId7" Type="http://schemas.openxmlformats.org/officeDocument/2006/relationships/image" Target="../media/image280.png"/><Relationship Id="rId12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g"/><Relationship Id="rId7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36.JP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A3DE9-3E3D-450E-A33F-E7639A05E3A5}"/>
              </a:ext>
            </a:extLst>
          </p:cNvPr>
          <p:cNvSpPr txBox="1"/>
          <p:nvPr/>
        </p:nvSpPr>
        <p:spPr>
          <a:xfrm>
            <a:off x="1466015" y="4797304"/>
            <a:ext cx="951769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ছাত্রীদের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আন্ত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ি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3C672A-689D-4FA8-BBCF-BE942D8DBFAB}"/>
              </a:ext>
            </a:extLst>
          </p:cNvPr>
          <p:cNvSpPr txBox="1"/>
          <p:nvPr/>
        </p:nvSpPr>
        <p:spPr>
          <a:xfrm>
            <a:off x="1466016" y="966574"/>
            <a:ext cx="918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Faridpur Virtual School (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আমার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ঘরে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আ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ম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া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 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স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্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ু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ল</a:t>
            </a:r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CF175-C9CD-41D1-8CC0-B3D05141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53934"/>
            <a:ext cx="951519" cy="634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84DA78-BAEC-4F58-B241-0692718AA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3FFBB-D5D5-46B7-A83A-027D5F1AA3BB}"/>
              </a:ext>
            </a:extLst>
          </p:cNvPr>
          <p:cNvSpPr txBox="1"/>
          <p:nvPr/>
        </p:nvSpPr>
        <p:spPr>
          <a:xfrm>
            <a:off x="3803374" y="2367171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 পক্ষ থেকে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DB353-B1F8-49F2-A3F3-ED6EAD38FDA5}"/>
              </a:ext>
            </a:extLst>
          </p:cNvPr>
          <p:cNvSpPr txBox="1"/>
          <p:nvPr/>
        </p:nvSpPr>
        <p:spPr>
          <a:xfrm>
            <a:off x="911908" y="887424"/>
            <a:ext cx="103681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/>
              <a:t>তেল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চর্বি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তৈরি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, </a:t>
            </a:r>
            <a:r>
              <a:rPr lang="en-US" sz="2800" dirty="0" err="1"/>
              <a:t>সরাসরি</a:t>
            </a:r>
            <a:r>
              <a:rPr lang="en-US" sz="2800" dirty="0"/>
              <a:t> </a:t>
            </a:r>
            <a:r>
              <a:rPr lang="en-US" sz="2800" dirty="0" err="1"/>
              <a:t>এসিড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তৈরি</a:t>
            </a:r>
            <a:r>
              <a:rPr lang="en-US" sz="2800" dirty="0"/>
              <a:t> </a:t>
            </a:r>
            <a:r>
              <a:rPr lang="en-US" sz="2800" dirty="0" err="1"/>
              <a:t>সাবনের</a:t>
            </a:r>
            <a:r>
              <a:rPr lang="en-US" sz="2800" dirty="0"/>
              <a:t> </a:t>
            </a:r>
            <a:r>
              <a:rPr lang="en-US" sz="2800" dirty="0" err="1"/>
              <a:t>চেয়ে</a:t>
            </a:r>
            <a:r>
              <a:rPr lang="en-US" sz="2800" dirty="0"/>
              <a:t> </a:t>
            </a:r>
            <a:r>
              <a:rPr lang="en-US" sz="2800" dirty="0" err="1"/>
              <a:t>বেশি</a:t>
            </a:r>
            <a:r>
              <a:rPr lang="en-US" sz="2800" dirty="0"/>
              <a:t> </a:t>
            </a:r>
            <a:r>
              <a:rPr lang="en-US" sz="2800" dirty="0" err="1"/>
              <a:t>ভাল</a:t>
            </a:r>
            <a:r>
              <a:rPr lang="en-US" sz="2800" dirty="0"/>
              <a:t> </a:t>
            </a:r>
            <a:r>
              <a:rPr lang="en-US" sz="2800" dirty="0" err="1"/>
              <a:t>কেন</a:t>
            </a:r>
            <a:r>
              <a:rPr lang="en-US" sz="2800" dirty="0"/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DA4E9-02AF-47C0-8690-81057FD7CAEE}"/>
              </a:ext>
            </a:extLst>
          </p:cNvPr>
          <p:cNvSpPr txBox="1"/>
          <p:nvPr/>
        </p:nvSpPr>
        <p:spPr>
          <a:xfrm>
            <a:off x="719045" y="1570032"/>
            <a:ext cx="10264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err="1"/>
              <a:t>তেল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চর্বি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তৈরি</a:t>
            </a:r>
            <a:r>
              <a:rPr lang="en-US" sz="2400" dirty="0"/>
              <a:t>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সরাসরি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তৈরি</a:t>
            </a:r>
            <a:r>
              <a:rPr lang="en-US" sz="2400" dirty="0"/>
              <a:t> </a:t>
            </a:r>
            <a:r>
              <a:rPr lang="en-US" sz="2400" dirty="0" err="1"/>
              <a:t>সাবনের</a:t>
            </a:r>
            <a:r>
              <a:rPr lang="en-US" sz="2400" dirty="0"/>
              <a:t> </a:t>
            </a:r>
            <a:r>
              <a:rPr lang="en-US" sz="2400" dirty="0" err="1"/>
              <a:t>চেয়ে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ভাল</a:t>
            </a:r>
            <a:r>
              <a:rPr lang="en-US" sz="2400" dirty="0"/>
              <a:t> </a:t>
            </a:r>
            <a:r>
              <a:rPr lang="en-US" sz="2400" dirty="0" err="1"/>
              <a:t>কারন</a:t>
            </a:r>
            <a:r>
              <a:rPr lang="en-US" sz="2400" dirty="0"/>
              <a:t>, </a:t>
            </a:r>
            <a:r>
              <a:rPr lang="en-US" sz="2400" dirty="0" err="1"/>
              <a:t>তেল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চর্বি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তৈরির</a:t>
            </a:r>
            <a:r>
              <a:rPr lang="en-US" sz="2400" dirty="0"/>
              <a:t> </a:t>
            </a:r>
            <a:r>
              <a:rPr lang="en-US" sz="2400" dirty="0" err="1"/>
              <a:t>সময়</a:t>
            </a:r>
            <a:r>
              <a:rPr lang="en-US" sz="2400" dirty="0"/>
              <a:t> </a:t>
            </a:r>
            <a:r>
              <a:rPr lang="en-US" sz="2400" dirty="0" err="1"/>
              <a:t>উপজাত</a:t>
            </a:r>
            <a:r>
              <a:rPr lang="en-US" sz="2400" dirty="0"/>
              <a:t> </a:t>
            </a:r>
            <a:r>
              <a:rPr lang="en-US" sz="2400" dirty="0" err="1"/>
              <a:t>গ্লিসারিন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ত্বকের</a:t>
            </a:r>
            <a:r>
              <a:rPr lang="en-US" sz="2400" dirty="0"/>
              <a:t> </a:t>
            </a:r>
            <a:r>
              <a:rPr lang="en-US" sz="2400" dirty="0" err="1"/>
              <a:t>কোমল</a:t>
            </a:r>
            <a:r>
              <a:rPr lang="en-US" sz="2400" dirty="0"/>
              <a:t> </a:t>
            </a:r>
            <a:r>
              <a:rPr lang="en-US" sz="2400" dirty="0" err="1"/>
              <a:t>কারক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ত্বককে</a:t>
            </a:r>
            <a:r>
              <a:rPr lang="en-US" sz="2400" dirty="0"/>
              <a:t> </a:t>
            </a:r>
            <a:r>
              <a:rPr lang="en-US" sz="2400" dirty="0" err="1"/>
              <a:t>সুরক্ষা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। </a:t>
            </a:r>
            <a:r>
              <a:rPr lang="en-US" sz="2400" dirty="0" err="1"/>
              <a:t>অপরদিকে</a:t>
            </a:r>
            <a:r>
              <a:rPr lang="en-US" sz="2400" dirty="0"/>
              <a:t> </a:t>
            </a:r>
            <a:r>
              <a:rPr lang="en-US" sz="2400" dirty="0" err="1"/>
              <a:t>স্টিয়ারিক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তৈরি</a:t>
            </a:r>
            <a:r>
              <a:rPr lang="en-US" sz="2400" dirty="0"/>
              <a:t> </a:t>
            </a:r>
            <a:r>
              <a:rPr lang="en-US" sz="2400" dirty="0" err="1"/>
              <a:t>সাবানের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উপজাত</a:t>
            </a:r>
            <a:r>
              <a:rPr lang="en-US" sz="2400" dirty="0"/>
              <a:t> </a:t>
            </a:r>
            <a:r>
              <a:rPr lang="en-US" sz="2400" dirty="0" err="1"/>
              <a:t>পানি</a:t>
            </a:r>
            <a:r>
              <a:rPr lang="en-US" sz="2400" dirty="0"/>
              <a:t> </a:t>
            </a:r>
            <a:r>
              <a:rPr lang="en-US" sz="2400" dirty="0" err="1"/>
              <a:t>উৎপন্ন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যা</a:t>
            </a:r>
            <a:r>
              <a:rPr lang="en-US" sz="2400" dirty="0"/>
              <a:t> </a:t>
            </a:r>
            <a:r>
              <a:rPr lang="en-US" sz="2400" dirty="0" err="1"/>
              <a:t>ত্বকের</a:t>
            </a:r>
            <a:r>
              <a:rPr lang="en-US" sz="2400" dirty="0"/>
              <a:t> </a:t>
            </a:r>
            <a:r>
              <a:rPr lang="en-US" sz="2400" dirty="0" err="1"/>
              <a:t>কোন</a:t>
            </a:r>
            <a:r>
              <a:rPr lang="en-US" sz="2400" dirty="0"/>
              <a:t> </a:t>
            </a:r>
            <a:r>
              <a:rPr lang="en-US" sz="2400" dirty="0" err="1"/>
              <a:t>সুরক্ষা</a:t>
            </a:r>
            <a:r>
              <a:rPr lang="en-US" sz="2400" dirty="0"/>
              <a:t> </a:t>
            </a:r>
            <a:r>
              <a:rPr lang="en-US" sz="2400" dirty="0" err="1"/>
              <a:t>দেয়না</a:t>
            </a:r>
            <a:r>
              <a:rPr lang="en-US" sz="2400" dirty="0"/>
              <a:t>। </a:t>
            </a:r>
            <a:r>
              <a:rPr lang="en-US" sz="2400" dirty="0" err="1"/>
              <a:t>এজন্য</a:t>
            </a:r>
            <a:r>
              <a:rPr lang="en-US" sz="2400" dirty="0"/>
              <a:t> </a:t>
            </a:r>
            <a:r>
              <a:rPr lang="en-US" sz="2400" dirty="0" err="1"/>
              <a:t>তেল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চর্বি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তৈরি</a:t>
            </a:r>
            <a:r>
              <a:rPr lang="en-US" sz="2400" dirty="0"/>
              <a:t>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সরাসরি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তৈরি</a:t>
            </a:r>
            <a:r>
              <a:rPr lang="en-US" sz="2400" dirty="0"/>
              <a:t> </a:t>
            </a:r>
            <a:r>
              <a:rPr lang="en-US" sz="2400" dirty="0" err="1"/>
              <a:t>সাবনের</a:t>
            </a:r>
            <a:r>
              <a:rPr lang="en-US" sz="2400" dirty="0"/>
              <a:t> </a:t>
            </a:r>
            <a:r>
              <a:rPr lang="en-US" sz="2400" dirty="0" err="1"/>
              <a:t>চেয়ে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ভাল</a:t>
            </a:r>
            <a:r>
              <a:rPr lang="en-US" sz="2400" dirty="0"/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6BC8A-BDB6-4FF5-AEB5-8505C137B087}"/>
                  </a:ext>
                </a:extLst>
              </p:cNvPr>
              <p:cNvSpPr txBox="1"/>
              <p:nvPr/>
            </p:nvSpPr>
            <p:spPr>
              <a:xfrm>
                <a:off x="839771" y="5706286"/>
                <a:ext cx="8224716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COOH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NaOH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brk m:alnAt="2"/>
                          </m:rPr>
                          <a:rPr lang="bn-BD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400" dirty="0"/>
                  <a:t> </a:t>
                </a:r>
                <a:r>
                  <a:rPr lang="bn-BD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COONa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6BC8A-BDB6-4FF5-AEB5-8505C137B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1" y="5706286"/>
                <a:ext cx="8224716" cy="461664"/>
              </a:xfrm>
              <a:prstGeom prst="rect">
                <a:avLst/>
              </a:prstGeom>
              <a:blipFill>
                <a:blip r:embed="rId4"/>
                <a:stretch>
                  <a:fillRect l="-22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06F152-D251-49B5-8CD5-3EB575BCB868}"/>
              </a:ext>
            </a:extLst>
          </p:cNvPr>
          <p:cNvSpPr txBox="1"/>
          <p:nvPr/>
        </p:nvSpPr>
        <p:spPr>
          <a:xfrm>
            <a:off x="8346467" y="6048684"/>
            <a:ext cx="135270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পানি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9FD0F-6A51-42CC-9A05-A8FD383439CA}"/>
              </a:ext>
            </a:extLst>
          </p:cNvPr>
          <p:cNvSpPr txBox="1"/>
          <p:nvPr/>
        </p:nvSpPr>
        <p:spPr>
          <a:xfrm>
            <a:off x="1059778" y="6108038"/>
            <a:ext cx="19202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স্টিয়ারিক</a:t>
            </a:r>
            <a:r>
              <a:rPr lang="en-US" sz="2400" dirty="0"/>
              <a:t> </a:t>
            </a:r>
            <a:r>
              <a:rPr lang="en-US" sz="2400" dirty="0" err="1"/>
              <a:t>এসিড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4A2B0-9596-4F06-89A7-EE33CA0BEE34}"/>
              </a:ext>
            </a:extLst>
          </p:cNvPr>
          <p:cNvSpPr txBox="1"/>
          <p:nvPr/>
        </p:nvSpPr>
        <p:spPr>
          <a:xfrm>
            <a:off x="5493692" y="6068376"/>
            <a:ext cx="245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সোডিয়াম</a:t>
            </a:r>
            <a:r>
              <a:rPr lang="en-US" sz="2000" dirty="0"/>
              <a:t> </a:t>
            </a:r>
            <a:r>
              <a:rPr lang="en-US" sz="2000" dirty="0" err="1"/>
              <a:t>স্টিয়ারেট</a:t>
            </a:r>
            <a:endParaRPr lang="en-US" sz="2000" dirty="0"/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সাবান</a:t>
            </a:r>
            <a:r>
              <a:rPr lang="en-US" sz="20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E0B42-5779-4939-8CDE-B092B1C7FA6E}"/>
              </a:ext>
            </a:extLst>
          </p:cNvPr>
          <p:cNvSpPr txBox="1"/>
          <p:nvPr/>
        </p:nvSpPr>
        <p:spPr>
          <a:xfrm>
            <a:off x="3536922" y="6167950"/>
            <a:ext cx="68911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ক্ষার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8CA8F-5B45-4BE1-8768-8A95B16D8565}"/>
              </a:ext>
            </a:extLst>
          </p:cNvPr>
          <p:cNvSpPr txBox="1"/>
          <p:nvPr/>
        </p:nvSpPr>
        <p:spPr>
          <a:xfrm>
            <a:off x="9509930" y="4711513"/>
            <a:ext cx="135270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গ্লিসারিণ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9845E-CE6D-4259-9792-94A517737E6A}"/>
              </a:ext>
            </a:extLst>
          </p:cNvPr>
          <p:cNvSpPr txBox="1"/>
          <p:nvPr/>
        </p:nvSpPr>
        <p:spPr>
          <a:xfrm>
            <a:off x="777785" y="4648229"/>
            <a:ext cx="274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ট্রাইগ্লিসারাইড</a:t>
            </a:r>
            <a:r>
              <a:rPr lang="en-US" sz="2000" dirty="0"/>
              <a:t> </a:t>
            </a:r>
            <a:r>
              <a:rPr lang="en-US" sz="2000" dirty="0" err="1"/>
              <a:t>স্টিয়ারেট</a:t>
            </a:r>
            <a:r>
              <a:rPr lang="en-US" sz="2000" dirty="0"/>
              <a:t> </a:t>
            </a:r>
            <a:r>
              <a:rPr lang="en-US" sz="2000" dirty="0" err="1"/>
              <a:t>এস্টার</a:t>
            </a:r>
            <a:endParaRPr lang="en-US" sz="2000" dirty="0"/>
          </a:p>
          <a:p>
            <a:pPr algn="ctr"/>
            <a:r>
              <a:rPr lang="en-US" sz="2000" dirty="0" err="1"/>
              <a:t>তেল</a:t>
            </a:r>
            <a:r>
              <a:rPr lang="en-US" sz="2000" dirty="0"/>
              <a:t>/</a:t>
            </a:r>
            <a:r>
              <a:rPr lang="en-US" sz="2000" dirty="0" err="1"/>
              <a:t>চর্বি</a:t>
            </a:r>
            <a:r>
              <a:rPr lang="en-US" sz="2000" dirty="0"/>
              <a:t> (</a:t>
            </a:r>
            <a:r>
              <a:rPr lang="en-US" sz="2000" dirty="0" err="1"/>
              <a:t>প্রাণীজ</a:t>
            </a:r>
            <a:r>
              <a:rPr lang="en-US" sz="20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6A978-E0A9-4983-923D-C76C5BBB18B7}"/>
              </a:ext>
            </a:extLst>
          </p:cNvPr>
          <p:cNvSpPr txBox="1"/>
          <p:nvPr/>
        </p:nvSpPr>
        <p:spPr>
          <a:xfrm>
            <a:off x="6241952" y="4302727"/>
            <a:ext cx="24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সোডিয়াম</a:t>
            </a:r>
            <a:r>
              <a:rPr lang="en-US" sz="2400" dirty="0"/>
              <a:t> </a:t>
            </a:r>
            <a:r>
              <a:rPr lang="en-US" sz="2400" dirty="0" err="1"/>
              <a:t>স্টিয়ারেট</a:t>
            </a:r>
            <a:endParaRPr lang="en-US" sz="2400" dirty="0"/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সাবান</a:t>
            </a:r>
            <a:r>
              <a:rPr lang="en-US" sz="2400" dirty="0"/>
              <a:t>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7CB6D-E105-4362-A966-5E31A24E577A}"/>
              </a:ext>
            </a:extLst>
          </p:cNvPr>
          <p:cNvGrpSpPr/>
          <p:nvPr/>
        </p:nvGrpSpPr>
        <p:grpSpPr>
          <a:xfrm>
            <a:off x="911908" y="3541444"/>
            <a:ext cx="10868177" cy="1142080"/>
            <a:chOff x="1015432" y="4343806"/>
            <a:chExt cx="10868177" cy="1142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9B25DF-78FD-4C7E-BBEA-F48417A80C72}"/>
                    </a:ext>
                  </a:extLst>
                </p:cNvPr>
                <p:cNvSpPr txBox="1"/>
                <p:nvPr/>
              </p:nvSpPr>
              <p:spPr>
                <a:xfrm>
                  <a:off x="1015432" y="4343806"/>
                  <a:ext cx="10868177" cy="1142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</m:m>
                    </m:oMath>
                  </a14:m>
                  <a:r>
                    <a:rPr lang="en-US" sz="2400" dirty="0"/>
                    <a:t>    +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NaOH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aq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brk m:alnAt="2"/>
                            </m:rP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</m:oMath>
                  </a14:m>
                  <a:r>
                    <a:rPr lang="bn-BD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COONa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</m:m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9B25DF-78FD-4C7E-BBEA-F48417A80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32" y="4343806"/>
                  <a:ext cx="10868177" cy="11420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E08E78-FF70-401A-9423-059F8EAF8964}"/>
                </a:ext>
              </a:extLst>
            </p:cNvPr>
            <p:cNvGrpSpPr/>
            <p:nvPr/>
          </p:nvGrpSpPr>
          <p:grpSpPr>
            <a:xfrm>
              <a:off x="9235076" y="4589471"/>
              <a:ext cx="296598" cy="678296"/>
              <a:chOff x="1489515" y="3096991"/>
              <a:chExt cx="159707" cy="18417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292BB1E-F5E5-4926-B8E8-1CDB89BCE9B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89515" y="3096991"/>
                    <a:ext cx="156825" cy="835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292BB1E-F5E5-4926-B8E8-1CDB89BCE9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89515" y="3096991"/>
                    <a:ext cx="156825" cy="8356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85151AB-BDD3-44DE-9E43-2D132DB2F21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92397" y="4103022"/>
                    <a:ext cx="156825" cy="835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85151AB-BDD3-44DE-9E43-2D132DB2F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92397" y="4103022"/>
                    <a:ext cx="156825" cy="8356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FDC853F-0919-4C7E-B80D-0757F56E6828}"/>
                </a:ext>
              </a:extLst>
            </p:cNvPr>
            <p:cNvGrpSpPr/>
            <p:nvPr/>
          </p:nvGrpSpPr>
          <p:grpSpPr>
            <a:xfrm>
              <a:off x="1015435" y="4601651"/>
              <a:ext cx="291244" cy="668371"/>
              <a:chOff x="1015435" y="4601651"/>
              <a:chExt cx="291244" cy="66837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0E2F8A3-72F1-428C-A744-53DAD2E20B7B}"/>
                  </a:ext>
                </a:extLst>
              </p:cNvPr>
              <p:cNvGrpSpPr/>
              <p:nvPr/>
            </p:nvGrpSpPr>
            <p:grpSpPr>
              <a:xfrm>
                <a:off x="1015435" y="4601651"/>
                <a:ext cx="291244" cy="307779"/>
                <a:chOff x="1563754" y="3191180"/>
                <a:chExt cx="185533" cy="6129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CB53D6C-5744-462C-B6BB-B33E4F073FE3}"/>
                        </a:ext>
                      </a:extLst>
                    </p:cNvPr>
                    <p:cNvSpPr txBox="1"/>
                    <p:nvPr/>
                  </p:nvSpPr>
                  <p:spPr>
                    <a:xfrm flipV="1">
                      <a:off x="1563754" y="3191180"/>
                      <a:ext cx="185533" cy="6129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CB53D6C-5744-462C-B6BB-B33E4F073FE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V="1">
                      <a:off x="1563754" y="3191180"/>
                      <a:ext cx="185533" cy="61296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2897CAA-F6CD-413A-BC5C-DD5C58A5E418}"/>
                        </a:ext>
                      </a:extLst>
                    </p:cNvPr>
                    <p:cNvSpPr txBox="1"/>
                    <p:nvPr/>
                  </p:nvSpPr>
                  <p:spPr>
                    <a:xfrm flipV="1">
                      <a:off x="1563755" y="3383146"/>
                      <a:ext cx="18553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EB12C9E6-EB6D-4AD0-A05A-8E557B33A7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V="1">
                      <a:off x="1563755" y="3383146"/>
                      <a:ext cx="185531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81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0D52741-D57E-4E0F-B710-67A2F6849E1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022065" y="4959989"/>
                    <a:ext cx="284613" cy="3100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0D52741-D57E-4E0F-B710-67A2F6849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022065" y="4959989"/>
                    <a:ext cx="284613" cy="3100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D31778C-026D-4F18-AC4D-756D83ADE767}"/>
              </a:ext>
            </a:extLst>
          </p:cNvPr>
          <p:cNvSpPr txBox="1"/>
          <p:nvPr/>
        </p:nvSpPr>
        <p:spPr>
          <a:xfrm>
            <a:off x="4202615" y="4443304"/>
            <a:ext cx="68911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ক্ষার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D86967-F3EC-4910-AE70-8FE4365BB44D}"/>
              </a:ext>
            </a:extLst>
          </p:cNvPr>
          <p:cNvSpPr txBox="1"/>
          <p:nvPr/>
        </p:nvSpPr>
        <p:spPr>
          <a:xfrm>
            <a:off x="441455" y="3182011"/>
            <a:ext cx="274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তেল</a:t>
            </a:r>
            <a:r>
              <a:rPr lang="en-US" sz="1800" dirty="0"/>
              <a:t> </a:t>
            </a:r>
            <a:r>
              <a:rPr lang="en-US" sz="1800" dirty="0" err="1"/>
              <a:t>বা</a:t>
            </a:r>
            <a:r>
              <a:rPr lang="en-US" sz="1800" dirty="0"/>
              <a:t> </a:t>
            </a:r>
            <a:r>
              <a:rPr lang="en-US" sz="1800" dirty="0" err="1"/>
              <a:t>চর্বি</a:t>
            </a:r>
            <a:r>
              <a:rPr lang="en-US" sz="1800" dirty="0"/>
              <a:t> </a:t>
            </a:r>
            <a:r>
              <a:rPr lang="en-US" sz="1800" dirty="0" err="1"/>
              <a:t>থেকে</a:t>
            </a:r>
            <a:r>
              <a:rPr lang="en-US" sz="1800" dirty="0"/>
              <a:t> </a:t>
            </a:r>
            <a:r>
              <a:rPr lang="en-US" sz="1800" dirty="0" err="1"/>
              <a:t>সাবান</a:t>
            </a:r>
            <a:r>
              <a:rPr lang="en-US" sz="1800" dirty="0"/>
              <a:t> </a:t>
            </a:r>
            <a:r>
              <a:rPr lang="en-US" sz="1800" dirty="0" err="1"/>
              <a:t>প্রস্তুতিঃ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0F2FE2-963F-46BA-8A35-82A25C47D63D}"/>
              </a:ext>
            </a:extLst>
          </p:cNvPr>
          <p:cNvSpPr txBox="1"/>
          <p:nvPr/>
        </p:nvSpPr>
        <p:spPr>
          <a:xfrm>
            <a:off x="441455" y="5363888"/>
            <a:ext cx="274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এসিড</a:t>
            </a:r>
            <a:r>
              <a:rPr lang="en-US" sz="1800" dirty="0"/>
              <a:t> </a:t>
            </a:r>
            <a:r>
              <a:rPr lang="en-US" sz="1800" dirty="0" err="1"/>
              <a:t>থেকে</a:t>
            </a:r>
            <a:r>
              <a:rPr lang="en-US" sz="1800" dirty="0"/>
              <a:t> </a:t>
            </a:r>
            <a:r>
              <a:rPr lang="en-US" sz="1800" dirty="0" err="1"/>
              <a:t>সাবান</a:t>
            </a:r>
            <a:r>
              <a:rPr lang="en-US" sz="1800" dirty="0"/>
              <a:t> </a:t>
            </a:r>
            <a:r>
              <a:rPr lang="en-US" sz="1800" dirty="0" err="1"/>
              <a:t>প্রস্তুতিঃ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0A0CEC-4A9B-44C4-AF28-7ACFA73F5144}"/>
              </a:ext>
            </a:extLst>
          </p:cNvPr>
          <p:cNvSpPr txBox="1"/>
          <p:nvPr/>
        </p:nvSpPr>
        <p:spPr>
          <a:xfrm>
            <a:off x="9842141" y="4535106"/>
            <a:ext cx="1154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8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5160DB-0950-49E2-A3C1-60C899CB8F01}"/>
              </a:ext>
            </a:extLst>
          </p:cNvPr>
          <p:cNvSpPr txBox="1"/>
          <p:nvPr/>
        </p:nvSpPr>
        <p:spPr>
          <a:xfrm>
            <a:off x="8427968" y="5798617"/>
            <a:ext cx="1154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3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12" grpId="0"/>
      <p:bldP spid="14" grpId="0"/>
      <p:bldP spid="17" grpId="0"/>
      <p:bldP spid="18" grpId="0"/>
      <p:bldP spid="19" grpId="0"/>
      <p:bldP spid="16" grpId="0"/>
      <p:bldP spid="32" grpId="0"/>
      <p:bldP spid="34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DB353-B1F8-49F2-A3F3-ED6EAD38FDA5}"/>
              </a:ext>
            </a:extLst>
          </p:cNvPr>
          <p:cNvSpPr txBox="1"/>
          <p:nvPr/>
        </p:nvSpPr>
        <p:spPr>
          <a:xfrm>
            <a:off x="4593357" y="22917"/>
            <a:ext cx="28131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সাবনের</a:t>
            </a:r>
            <a:r>
              <a:rPr lang="en-US" sz="3200" dirty="0"/>
              <a:t> </a:t>
            </a:r>
            <a:r>
              <a:rPr lang="en-US" sz="3200" dirty="0" err="1"/>
              <a:t>ব্যবহার</a:t>
            </a:r>
            <a:r>
              <a:rPr lang="en-US" sz="3200" dirty="0"/>
              <a:t>: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06E7E8-BC8A-47DD-9C59-4106FA9D6097}"/>
              </a:ext>
            </a:extLst>
          </p:cNvPr>
          <p:cNvSpPr/>
          <p:nvPr/>
        </p:nvSpPr>
        <p:spPr>
          <a:xfrm>
            <a:off x="4821312" y="2925936"/>
            <a:ext cx="2129650" cy="1595685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BCE8E92-79B0-4533-B70E-3FC197D5895C}"/>
              </a:ext>
            </a:extLst>
          </p:cNvPr>
          <p:cNvSpPr/>
          <p:nvPr/>
        </p:nvSpPr>
        <p:spPr>
          <a:xfrm rot="16200000">
            <a:off x="5730860" y="2408619"/>
            <a:ext cx="310552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A72233-A675-45B7-A5F8-E32C5C4FCC32}"/>
              </a:ext>
            </a:extLst>
          </p:cNvPr>
          <p:cNvSpPr/>
          <p:nvPr/>
        </p:nvSpPr>
        <p:spPr>
          <a:xfrm>
            <a:off x="4821313" y="754177"/>
            <a:ext cx="2016262" cy="1714720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DED6E7-165B-4D51-A188-7B2138A4325B}"/>
              </a:ext>
            </a:extLst>
          </p:cNvPr>
          <p:cNvSpPr/>
          <p:nvPr/>
        </p:nvSpPr>
        <p:spPr>
          <a:xfrm>
            <a:off x="7138127" y="3538880"/>
            <a:ext cx="450897" cy="498704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5" rIns="90498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F57DCD6-29E2-45B9-81A1-1961CAC0D1F1}"/>
              </a:ext>
            </a:extLst>
          </p:cNvPr>
          <p:cNvSpPr/>
          <p:nvPr/>
        </p:nvSpPr>
        <p:spPr>
          <a:xfrm>
            <a:off x="7801713" y="3054843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281A88-9456-4F76-A5E0-99233639479B}"/>
              </a:ext>
            </a:extLst>
          </p:cNvPr>
          <p:cNvSpPr/>
          <p:nvPr/>
        </p:nvSpPr>
        <p:spPr>
          <a:xfrm rot="5400000">
            <a:off x="5730860" y="4367949"/>
            <a:ext cx="310552" cy="724080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0" y="96885"/>
                </a:moveTo>
                <a:lnTo>
                  <a:pt x="150830" y="96885"/>
                </a:lnTo>
                <a:lnTo>
                  <a:pt x="150830" y="0"/>
                </a:lnTo>
                <a:lnTo>
                  <a:pt x="301660" y="242213"/>
                </a:lnTo>
                <a:lnTo>
                  <a:pt x="150830" y="484425"/>
                </a:lnTo>
                <a:lnTo>
                  <a:pt x="150830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90497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DF3788-246A-48E1-99AB-693668DE8A09}"/>
              </a:ext>
            </a:extLst>
          </p:cNvPr>
          <p:cNvSpPr/>
          <p:nvPr/>
        </p:nvSpPr>
        <p:spPr>
          <a:xfrm>
            <a:off x="4821312" y="4847356"/>
            <a:ext cx="2129650" cy="1906238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4F7221F-0635-4DF4-A5B1-ECB9421B0EFF}"/>
              </a:ext>
            </a:extLst>
          </p:cNvPr>
          <p:cNvSpPr/>
          <p:nvPr/>
        </p:nvSpPr>
        <p:spPr>
          <a:xfrm>
            <a:off x="4183248" y="3538879"/>
            <a:ext cx="450899" cy="498705"/>
          </a:xfrm>
          <a:custGeom>
            <a:avLst/>
            <a:gdLst>
              <a:gd name="connsiteX0" fmla="*/ 0 w 301660"/>
              <a:gd name="connsiteY0" fmla="*/ 96885 h 484425"/>
              <a:gd name="connsiteX1" fmla="*/ 150830 w 301660"/>
              <a:gd name="connsiteY1" fmla="*/ 96885 h 484425"/>
              <a:gd name="connsiteX2" fmla="*/ 150830 w 301660"/>
              <a:gd name="connsiteY2" fmla="*/ 0 h 484425"/>
              <a:gd name="connsiteX3" fmla="*/ 301660 w 301660"/>
              <a:gd name="connsiteY3" fmla="*/ 242213 h 484425"/>
              <a:gd name="connsiteX4" fmla="*/ 150830 w 301660"/>
              <a:gd name="connsiteY4" fmla="*/ 484425 h 484425"/>
              <a:gd name="connsiteX5" fmla="*/ 150830 w 301660"/>
              <a:gd name="connsiteY5" fmla="*/ 387540 h 484425"/>
              <a:gd name="connsiteX6" fmla="*/ 0 w 301660"/>
              <a:gd name="connsiteY6" fmla="*/ 387540 h 484425"/>
              <a:gd name="connsiteX7" fmla="*/ 0 w 301660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660" h="484425">
                <a:moveTo>
                  <a:pt x="301660" y="387540"/>
                </a:moveTo>
                <a:lnTo>
                  <a:pt x="150830" y="387540"/>
                </a:lnTo>
                <a:lnTo>
                  <a:pt x="150830" y="484425"/>
                </a:lnTo>
                <a:lnTo>
                  <a:pt x="0" y="242212"/>
                </a:lnTo>
                <a:lnTo>
                  <a:pt x="150830" y="0"/>
                </a:lnTo>
                <a:lnTo>
                  <a:pt x="150830" y="96885"/>
                </a:lnTo>
                <a:lnTo>
                  <a:pt x="301660" y="96885"/>
                </a:lnTo>
                <a:lnTo>
                  <a:pt x="301660" y="38754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98" tIns="96886" rIns="1" bIns="9688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7F0CC7-19E1-480F-948D-156CDB8BC959}"/>
              </a:ext>
            </a:extLst>
          </p:cNvPr>
          <p:cNvSpPr/>
          <p:nvPr/>
        </p:nvSpPr>
        <p:spPr>
          <a:xfrm>
            <a:off x="1840910" y="3054843"/>
            <a:ext cx="2342338" cy="173146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</p:spTree>
    <p:extLst>
      <p:ext uri="{BB962C8B-B14F-4D97-AF65-F5344CB8AC3E}">
        <p14:creationId xmlns:p14="http://schemas.microsoft.com/office/powerpoint/2010/main" val="29475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38E6E9-4ED4-4C75-A23B-00C3EA4B3A0D}"/>
              </a:ext>
            </a:extLst>
          </p:cNvPr>
          <p:cNvSpPr txBox="1"/>
          <p:nvPr/>
        </p:nvSpPr>
        <p:spPr>
          <a:xfrm>
            <a:off x="4952172" y="293028"/>
            <a:ext cx="2287656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তেল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চর্বির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/>
              <p:nvPr/>
            </p:nvSpPr>
            <p:spPr>
              <a:xfrm>
                <a:off x="649357" y="1285461"/>
                <a:ext cx="63477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সাধারণ </a:t>
                </a:r>
                <a:r>
                  <a:rPr lang="en-US" sz="2800" dirty="0" err="1"/>
                  <a:t>তাপমাত্রায়</a:t>
                </a:r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তেল</a:t>
                </a:r>
                <a:r>
                  <a:rPr lang="en-US" sz="2800" dirty="0"/>
                  <a:t> ও </a:t>
                </a:r>
                <a:r>
                  <a:rPr lang="en-US" sz="2800" dirty="0" err="1"/>
                  <a:t>চর্বির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ছবি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দেখবঃ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774F62-6356-4C50-A790-E3BF8664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" y="1285461"/>
                <a:ext cx="6347791" cy="523220"/>
              </a:xfrm>
              <a:prstGeom prst="rect">
                <a:avLst/>
              </a:prstGeom>
              <a:blipFill>
                <a:blip r:embed="rId4"/>
                <a:stretch>
                  <a:fillRect l="-1729" t="-10465" r="-1537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F5A9112-584D-41D6-AAC0-5B7A7302B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7855" r="23565" b="10058"/>
          <a:stretch/>
        </p:blipFill>
        <p:spPr>
          <a:xfrm>
            <a:off x="1650666" y="1890770"/>
            <a:ext cx="2026811" cy="4123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DC0DB-5B02-4BD1-96CD-631B6A58E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62" y="2392248"/>
            <a:ext cx="3622030" cy="3622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620C1-FCD2-4DFC-B8F2-3971A2351D41}"/>
              </a:ext>
            </a:extLst>
          </p:cNvPr>
          <p:cNvSpPr txBox="1"/>
          <p:nvPr/>
        </p:nvSpPr>
        <p:spPr>
          <a:xfrm>
            <a:off x="1442831" y="6014278"/>
            <a:ext cx="236054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7030A0"/>
                </a:solidFill>
              </a:rPr>
              <a:t>তেল</a:t>
            </a:r>
            <a:r>
              <a:rPr lang="en-US" sz="3200" dirty="0">
                <a:solidFill>
                  <a:srgbClr val="7030A0"/>
                </a:solidFill>
              </a:rPr>
              <a:t> (</a:t>
            </a:r>
            <a:r>
              <a:rPr lang="en-US" sz="3200" dirty="0" err="1">
                <a:solidFill>
                  <a:srgbClr val="7030A0"/>
                </a:solidFill>
              </a:rPr>
              <a:t>তরল</a:t>
            </a:r>
            <a:r>
              <a:rPr lang="en-US" sz="32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F9DAA-EBD3-4CCF-9BF8-6A480E0CBFAF}"/>
              </a:ext>
            </a:extLst>
          </p:cNvPr>
          <p:cNvSpPr txBox="1"/>
          <p:nvPr/>
        </p:nvSpPr>
        <p:spPr>
          <a:xfrm>
            <a:off x="6825935" y="6005914"/>
            <a:ext cx="236054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7030A0"/>
                </a:solidFill>
              </a:rPr>
              <a:t>চর্বি</a:t>
            </a:r>
            <a:r>
              <a:rPr lang="en-US" sz="3200" dirty="0">
                <a:solidFill>
                  <a:srgbClr val="7030A0"/>
                </a:solidFill>
              </a:rPr>
              <a:t> (</a:t>
            </a:r>
            <a:r>
              <a:rPr lang="en-US" sz="3200" dirty="0" err="1">
                <a:solidFill>
                  <a:srgbClr val="7030A0"/>
                </a:solidFill>
              </a:rPr>
              <a:t>কঠিন</a:t>
            </a:r>
            <a:r>
              <a:rPr lang="en-US" sz="32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09E58-A2FC-4B41-B6A2-45EA3C65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2E3D6-20C7-4A55-AA85-F5650B35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EEE2D-694D-4933-8F88-F2B9F6CE75A2}"/>
              </a:ext>
            </a:extLst>
          </p:cNvPr>
          <p:cNvSpPr txBox="1"/>
          <p:nvPr/>
        </p:nvSpPr>
        <p:spPr>
          <a:xfrm>
            <a:off x="3857685" y="231082"/>
            <a:ext cx="4071730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তেল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চর্বির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মধ্যে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পার্থক্য</a:t>
            </a:r>
            <a:r>
              <a:rPr lang="en-US" sz="3200" dirty="0">
                <a:solidFill>
                  <a:srgbClr val="7030A0"/>
                </a:solidFill>
              </a:rPr>
              <a:t>: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9040EBB8-4CB2-4453-BF67-1662F7966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65598"/>
              </p:ext>
            </p:extLst>
          </p:nvPr>
        </p:nvGraphicFramePr>
        <p:xfrm>
          <a:off x="842617" y="1329263"/>
          <a:ext cx="10506766" cy="4236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61340">
                  <a:extLst>
                    <a:ext uri="{9D8B030D-6E8A-4147-A177-3AD203B41FA5}">
                      <a16:colId xmlns:a16="http://schemas.microsoft.com/office/drawing/2014/main" val="2117254820"/>
                    </a:ext>
                  </a:extLst>
                </a:gridCol>
                <a:gridCol w="5645426">
                  <a:extLst>
                    <a:ext uri="{9D8B030D-6E8A-4147-A177-3AD203B41FA5}">
                      <a16:colId xmlns:a16="http://schemas.microsoft.com/office/drawing/2014/main" val="3117494876"/>
                    </a:ext>
                  </a:extLst>
                </a:gridCol>
              </a:tblGrid>
              <a:tr h="5790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তেল</a:t>
                      </a:r>
                      <a:r>
                        <a:rPr lang="en-US" sz="3600" dirty="0"/>
                        <a:t> (Oil)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চর্বি</a:t>
                      </a:r>
                      <a:r>
                        <a:rPr lang="en-US" sz="3600" dirty="0"/>
                        <a:t> (Fat)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8656"/>
                  </a:ext>
                </a:extLst>
              </a:tr>
              <a:tr h="84011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উচ্চতর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ফ্যাটি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 ও </a:t>
                      </a:r>
                      <a:r>
                        <a:rPr lang="en-US" sz="2400" dirty="0" err="1"/>
                        <a:t>গ্লিসারিনের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ট্রাই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এস্টার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তরল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অবস্থায়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থাকলে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তাকে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তেল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বলে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উচ্চতর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ফ্যাটি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 ও </a:t>
                      </a:r>
                      <a:r>
                        <a:rPr lang="en-US" sz="2400" dirty="0" err="1"/>
                        <a:t>গ্লিসারিনের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ট্রাই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এস্টার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কঠিন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অবস্থায়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থাকলে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তাকে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চর্বি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বলে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758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তেলে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সম্পৃক্ত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ফ্যাটি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এসিড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থাকে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চর্বিতে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অসম্পৃক্ত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ফ্যাটি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এসিড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থাকে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156945"/>
                  </a:ext>
                </a:extLst>
              </a:tr>
              <a:tr h="1027559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উদাহরণ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জলপাই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থেকে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যে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তেল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পাওয়া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যায়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তাকে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অলিভ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অয়েল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বলে</a:t>
                      </a:r>
                      <a:r>
                        <a:rPr lang="en-US" sz="2400" dirty="0"/>
                        <a:t>। </a:t>
                      </a:r>
                      <a:r>
                        <a:rPr lang="en-US" sz="2400" dirty="0" err="1"/>
                        <a:t>এতে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যে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অলিক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থাকে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সেটি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অসম্পৃক্ত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ফ্যাটি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উদাহরণ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প্রাণীদেহ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থেকে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যে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চর্বি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পাওয়া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যায়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তাতে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স্টিয়ারিক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থাকে</a:t>
                      </a:r>
                      <a:r>
                        <a:rPr lang="en-US" sz="2400" dirty="0"/>
                        <a:t>। </a:t>
                      </a:r>
                      <a:r>
                        <a:rPr lang="en-US" sz="2400" dirty="0" err="1"/>
                        <a:t>স্টিয়ারিক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  </a:t>
                      </a:r>
                      <a:r>
                        <a:rPr lang="en-US" sz="2400" dirty="0" err="1"/>
                        <a:t>সম্পৃক্ত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ফ্যাটি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</a:t>
                      </a:r>
                      <a:r>
                        <a:rPr lang="en-US" sz="2400" dirty="0"/>
                        <a:t>।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36963"/>
                  </a:ext>
                </a:extLst>
              </a:tr>
              <a:tr h="683813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সাধারণ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তাপমাত্রায়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তরল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আকারে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পাওয়া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যায়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সাধারণ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তাপমাত্রায়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কঠিন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আকারে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পাওয়া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যায়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36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CB5C49-6C90-466B-AF31-4EC70AF1C556}"/>
              </a:ext>
            </a:extLst>
          </p:cNvPr>
          <p:cNvSpPr/>
          <p:nvPr/>
        </p:nvSpPr>
        <p:spPr>
          <a:xfrm>
            <a:off x="3364215" y="188012"/>
            <a:ext cx="3091297" cy="975896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একক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4F921-132D-4FEF-8D4C-5B688216538C}"/>
              </a:ext>
            </a:extLst>
          </p:cNvPr>
          <p:cNvSpPr txBox="1"/>
          <p:nvPr/>
        </p:nvSpPr>
        <p:spPr>
          <a:xfrm>
            <a:off x="831218" y="1563763"/>
            <a:ext cx="689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১।  </a:t>
            </a:r>
            <a:r>
              <a:rPr lang="en-US" sz="2400" dirty="0" err="1"/>
              <a:t>সাবান</a:t>
            </a:r>
            <a:r>
              <a:rPr lang="en-US" sz="2400" dirty="0"/>
              <a:t> ও </a:t>
            </a:r>
            <a:r>
              <a:rPr lang="en-US" sz="2400" dirty="0" err="1"/>
              <a:t>গ্লিসারিনকে</a:t>
            </a:r>
            <a:r>
              <a:rPr lang="en-US" sz="2400" dirty="0"/>
              <a:t> </a:t>
            </a:r>
            <a:r>
              <a:rPr lang="en-US" sz="2400" dirty="0" err="1"/>
              <a:t>পৃথক</a:t>
            </a:r>
            <a:r>
              <a:rPr lang="en-US" sz="2400" dirty="0"/>
              <a:t> </a:t>
            </a:r>
            <a:r>
              <a:rPr lang="en-US" sz="2400" dirty="0" err="1"/>
              <a:t>করতে</a:t>
            </a:r>
            <a:r>
              <a:rPr lang="en-US" sz="2400" dirty="0"/>
              <a:t> </a:t>
            </a:r>
            <a:r>
              <a:rPr lang="en-US" sz="2400" dirty="0" err="1"/>
              <a:t>কোনটি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F53A1-C255-46C4-A7DD-DAD8A2AC4BD4}"/>
                  </a:ext>
                </a:extLst>
              </p:cNvPr>
              <p:cNvSpPr txBox="1"/>
              <p:nvPr/>
            </p:nvSpPr>
            <p:spPr>
              <a:xfrm>
                <a:off x="831219" y="2040845"/>
                <a:ext cx="22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ক)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NaCl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CF53A1-C255-46C4-A7DD-DAD8A2AC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19" y="2040845"/>
                <a:ext cx="2230031" cy="461665"/>
              </a:xfrm>
              <a:prstGeom prst="rect">
                <a:avLst/>
              </a:prstGeom>
              <a:blipFill>
                <a:blip r:embed="rId4"/>
                <a:stretch>
                  <a:fillRect l="-38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AC8049-129F-4DBA-9DA2-4741219ECA3E}"/>
                  </a:ext>
                </a:extLst>
              </p:cNvPr>
              <p:cNvSpPr txBox="1"/>
              <p:nvPr/>
            </p:nvSpPr>
            <p:spPr>
              <a:xfrm>
                <a:off x="3364215" y="2040845"/>
                <a:ext cx="22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খ)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NaOH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AC8049-129F-4DBA-9DA2-4741219EC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15" y="2040845"/>
                <a:ext cx="2230031" cy="461665"/>
              </a:xfrm>
              <a:prstGeom prst="rect">
                <a:avLst/>
              </a:prstGeom>
              <a:blipFill>
                <a:blip r:embed="rId5"/>
                <a:stretch>
                  <a:fillRect l="-38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5ABC7-574B-47EE-A7CD-AC348315610E}"/>
                  </a:ext>
                </a:extLst>
              </p:cNvPr>
              <p:cNvSpPr txBox="1"/>
              <p:nvPr/>
            </p:nvSpPr>
            <p:spPr>
              <a:xfrm>
                <a:off x="6039326" y="2040845"/>
                <a:ext cx="2468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গ)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5ABC7-574B-47EE-A7CD-AC3483156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326" y="2040845"/>
                <a:ext cx="2468568" cy="461665"/>
              </a:xfrm>
              <a:prstGeom prst="rect">
                <a:avLst/>
              </a:prstGeom>
              <a:blipFill>
                <a:blip r:embed="rId6"/>
                <a:stretch>
                  <a:fillRect l="-345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A513B7-CDBD-4A49-98E8-700729172FA2}"/>
                  </a:ext>
                </a:extLst>
              </p:cNvPr>
              <p:cNvSpPr txBox="1"/>
              <p:nvPr/>
            </p:nvSpPr>
            <p:spPr>
              <a:xfrm>
                <a:off x="9230140" y="2040844"/>
                <a:ext cx="22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ঘ)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A513B7-CDBD-4A49-98E8-70072917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140" y="2040844"/>
                <a:ext cx="2230031" cy="461665"/>
              </a:xfrm>
              <a:prstGeom prst="rect">
                <a:avLst/>
              </a:prstGeom>
              <a:blipFill>
                <a:blip r:embed="rId7"/>
                <a:stretch>
                  <a:fillRect l="-38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19920C-4E74-4084-9092-15E84A5C7EE4}"/>
              </a:ext>
            </a:extLst>
          </p:cNvPr>
          <p:cNvSpPr txBox="1"/>
          <p:nvPr/>
        </p:nvSpPr>
        <p:spPr>
          <a:xfrm>
            <a:off x="778028" y="2610698"/>
            <a:ext cx="664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2. </a:t>
            </a:r>
            <a:r>
              <a:rPr lang="en-US" sz="2400" dirty="0" err="1">
                <a:solidFill>
                  <a:srgbClr val="FF0000"/>
                </a:solidFill>
              </a:rPr>
              <a:t>চর্বির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ক্ষেত্রে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নিচের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কোনটি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সঠিক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8A76E-37BE-44F9-AAC5-FD48B3D010F2}"/>
              </a:ext>
            </a:extLst>
          </p:cNvPr>
          <p:cNvSpPr txBox="1"/>
          <p:nvPr/>
        </p:nvSpPr>
        <p:spPr>
          <a:xfrm>
            <a:off x="831219" y="3104195"/>
            <a:ext cx="22300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ক) </a:t>
            </a:r>
            <a:r>
              <a:rPr lang="en-US" sz="2400" dirty="0" err="1">
                <a:solidFill>
                  <a:schemeClr val="tx1"/>
                </a:solidFill>
              </a:rPr>
              <a:t>কার্বন</a:t>
            </a:r>
            <a:r>
              <a:rPr lang="en-US" sz="2400" dirty="0" err="1"/>
              <a:t>-কার্বন</a:t>
            </a:r>
            <a:r>
              <a:rPr lang="en-US" sz="2400" dirty="0"/>
              <a:t> </a:t>
            </a:r>
            <a:r>
              <a:rPr lang="en-US" sz="2400" dirty="0" err="1"/>
              <a:t>একক</a:t>
            </a:r>
            <a:r>
              <a:rPr lang="en-US" sz="2400" dirty="0"/>
              <a:t> </a:t>
            </a:r>
            <a:r>
              <a:rPr lang="en-US" sz="2400" dirty="0" err="1"/>
              <a:t>বন্ধন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2468D-4F61-4BCC-8538-897EE5D13932}"/>
              </a:ext>
            </a:extLst>
          </p:cNvPr>
          <p:cNvSpPr txBox="1"/>
          <p:nvPr/>
        </p:nvSpPr>
        <p:spPr>
          <a:xfrm>
            <a:off x="3491939" y="3104195"/>
            <a:ext cx="210230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খ) </a:t>
            </a:r>
            <a:r>
              <a:rPr lang="en-US" sz="2400" dirty="0" err="1">
                <a:solidFill>
                  <a:schemeClr val="tx1"/>
                </a:solidFill>
              </a:rPr>
              <a:t>কার্বন</a:t>
            </a:r>
            <a:r>
              <a:rPr lang="en-US" sz="2400" dirty="0" err="1"/>
              <a:t>-কার্বন</a:t>
            </a:r>
            <a:r>
              <a:rPr lang="en-US" sz="2400" dirty="0"/>
              <a:t> </a:t>
            </a:r>
            <a:r>
              <a:rPr lang="en-US" sz="2400" dirty="0" err="1"/>
              <a:t>দ্বি-বন্ধন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478BF6-A68E-4AEF-B2F5-728D85D01CA8}"/>
              </a:ext>
            </a:extLst>
          </p:cNvPr>
          <p:cNvSpPr txBox="1"/>
          <p:nvPr/>
        </p:nvSpPr>
        <p:spPr>
          <a:xfrm>
            <a:off x="5936977" y="3134026"/>
            <a:ext cx="22300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গ) </a:t>
            </a:r>
            <a:r>
              <a:rPr lang="en-US" sz="2400" dirty="0" err="1">
                <a:solidFill>
                  <a:schemeClr val="tx1"/>
                </a:solidFill>
              </a:rPr>
              <a:t>কার্বন</a:t>
            </a:r>
            <a:r>
              <a:rPr lang="en-US" sz="2400" dirty="0" err="1"/>
              <a:t>-কার্বন</a:t>
            </a:r>
            <a:r>
              <a:rPr lang="en-US" sz="2400" dirty="0"/>
              <a:t> </a:t>
            </a:r>
            <a:r>
              <a:rPr lang="en-US" sz="2400" dirty="0" err="1"/>
              <a:t>ত্রি-বন্ধন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FFD8F9-CAFF-42D6-AF60-EDC536C3E4B5}"/>
              </a:ext>
            </a:extLst>
          </p:cNvPr>
          <p:cNvSpPr txBox="1"/>
          <p:nvPr/>
        </p:nvSpPr>
        <p:spPr>
          <a:xfrm>
            <a:off x="8507894" y="3114006"/>
            <a:ext cx="19613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ঘ) </a:t>
            </a:r>
            <a:r>
              <a:rPr lang="en-US" sz="2400" dirty="0" err="1">
                <a:solidFill>
                  <a:schemeClr val="tx1"/>
                </a:solidFill>
              </a:rPr>
              <a:t>কোনটিই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সঠিক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3F3D6-EED6-421F-B9FD-671DEB4FAC73}"/>
              </a:ext>
            </a:extLst>
          </p:cNvPr>
          <p:cNvSpPr txBox="1"/>
          <p:nvPr/>
        </p:nvSpPr>
        <p:spPr>
          <a:xfrm>
            <a:off x="831218" y="4039147"/>
            <a:ext cx="623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৩। </a:t>
            </a:r>
            <a:r>
              <a:rPr lang="en-US" sz="2400" dirty="0" err="1"/>
              <a:t>সাবানের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</a:t>
            </a:r>
            <a:r>
              <a:rPr lang="en-US" sz="2400" dirty="0" err="1"/>
              <a:t>উপজাত</a:t>
            </a:r>
            <a:r>
              <a:rPr lang="en-US" sz="2400" dirty="0"/>
              <a:t> </a:t>
            </a:r>
            <a:r>
              <a:rPr lang="en-US" sz="2400" dirty="0" err="1"/>
              <a:t>হিসাবে</a:t>
            </a:r>
            <a:r>
              <a:rPr lang="en-US" sz="2400" dirty="0"/>
              <a:t> </a:t>
            </a:r>
            <a:r>
              <a:rPr lang="en-US" sz="2400" dirty="0" err="1"/>
              <a:t>পাওয়া</a:t>
            </a:r>
            <a:r>
              <a:rPr lang="en-US" sz="2400" dirty="0"/>
              <a:t> </a:t>
            </a:r>
            <a:r>
              <a:rPr lang="en-US" sz="2400" dirty="0" err="1"/>
              <a:t>যায়</a:t>
            </a:r>
            <a:r>
              <a:rPr lang="en-US" sz="2400" dirty="0"/>
              <a:t>-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0D95A4-6B9D-49A3-A8E9-14260860B212}"/>
                  </a:ext>
                </a:extLst>
              </p:cNvPr>
              <p:cNvSpPr txBox="1"/>
              <p:nvPr/>
            </p:nvSpPr>
            <p:spPr>
              <a:xfrm>
                <a:off x="1283505" y="4439509"/>
                <a:ext cx="34191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romanLcPeriod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গ্লিসারিন</a:t>
                </a:r>
                <a:r>
                  <a:rPr lang="en-US" sz="2400" dirty="0"/>
                  <a:t>    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প্রোপেন</a:t>
                </a:r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-ট্রাইঅল</a:t>
                </a:r>
              </a:p>
              <a:p>
                <a:pPr marL="514350" indent="-514350">
                  <a:buFont typeface="+mj-lt"/>
                  <a:buAutoNum type="romanLcPeriod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প্রোপিলিন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গ্লাইকল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70D95A4-6B9D-49A3-A8E9-14260860B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505" y="4439509"/>
                <a:ext cx="3419188" cy="1200329"/>
              </a:xfrm>
              <a:prstGeom prst="rect">
                <a:avLst/>
              </a:prstGeom>
              <a:blipFill>
                <a:blip r:embed="rId8"/>
                <a:stretch>
                  <a:fillRect l="-267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AB747C-4EAA-42FC-92DF-C097F658F06B}"/>
                  </a:ext>
                </a:extLst>
              </p:cNvPr>
              <p:cNvSpPr txBox="1"/>
              <p:nvPr/>
            </p:nvSpPr>
            <p:spPr>
              <a:xfrm>
                <a:off x="699044" y="5666097"/>
                <a:ext cx="22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ক)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AB747C-4EAA-42FC-92DF-C097F658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4" y="5666097"/>
                <a:ext cx="2230031" cy="461665"/>
              </a:xfrm>
              <a:prstGeom prst="rect">
                <a:avLst/>
              </a:prstGeom>
              <a:blipFill>
                <a:blip r:embed="rId9"/>
                <a:stretch>
                  <a:fillRect l="-38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DA46AB-A755-4465-8CB4-F14FB3AA1126}"/>
                  </a:ext>
                </a:extLst>
              </p:cNvPr>
              <p:cNvSpPr txBox="1"/>
              <p:nvPr/>
            </p:nvSpPr>
            <p:spPr>
              <a:xfrm>
                <a:off x="4796405" y="5668199"/>
                <a:ext cx="2468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গ)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iii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DA46AB-A755-4465-8CB4-F14FB3AA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405" y="5668199"/>
                <a:ext cx="2468568" cy="461665"/>
              </a:xfrm>
              <a:prstGeom prst="rect">
                <a:avLst/>
              </a:prstGeom>
              <a:blipFill>
                <a:blip r:embed="rId10"/>
                <a:stretch>
                  <a:fillRect l="-345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B62C28-A223-42F3-8F4B-83ED29C99C0F}"/>
                  </a:ext>
                </a:extLst>
              </p:cNvPr>
              <p:cNvSpPr txBox="1"/>
              <p:nvPr/>
            </p:nvSpPr>
            <p:spPr>
              <a:xfrm>
                <a:off x="7063406" y="5668197"/>
                <a:ext cx="2468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ঘ)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iii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B62C28-A223-42F3-8F4B-83ED29C99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406" y="5668197"/>
                <a:ext cx="2468568" cy="461665"/>
              </a:xfrm>
              <a:prstGeom prst="rect">
                <a:avLst/>
              </a:prstGeom>
              <a:blipFill>
                <a:blip r:embed="rId11"/>
                <a:stretch>
                  <a:fillRect l="-345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DCE4E26-02EC-47A3-B11F-432149B195A1}"/>
              </a:ext>
            </a:extLst>
          </p:cNvPr>
          <p:cNvSpPr txBox="1"/>
          <p:nvPr/>
        </p:nvSpPr>
        <p:spPr>
          <a:xfrm>
            <a:off x="7513462" y="348496"/>
            <a:ext cx="289486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871EAE-C000-4964-8F6E-A5BFA8718C3E}"/>
              </a:ext>
            </a:extLst>
          </p:cNvPr>
          <p:cNvSpPr txBox="1"/>
          <p:nvPr/>
        </p:nvSpPr>
        <p:spPr>
          <a:xfrm>
            <a:off x="324318" y="1886955"/>
            <a:ext cx="37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400" dirty="0"/>
              <a:t>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AB6EEE-C1FA-4031-8617-9D3C71E36C44}"/>
              </a:ext>
            </a:extLst>
          </p:cNvPr>
          <p:cNvSpPr txBox="1"/>
          <p:nvPr/>
        </p:nvSpPr>
        <p:spPr>
          <a:xfrm>
            <a:off x="459228" y="2945036"/>
            <a:ext cx="37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400" dirty="0"/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A590CE-8678-4C26-A02A-2B59D059F386}"/>
              </a:ext>
            </a:extLst>
          </p:cNvPr>
          <p:cNvSpPr txBox="1"/>
          <p:nvPr/>
        </p:nvSpPr>
        <p:spPr>
          <a:xfrm>
            <a:off x="6557627" y="5522303"/>
            <a:ext cx="37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4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9E794-6AF4-4274-9950-3D168515AFB6}"/>
                  </a:ext>
                </a:extLst>
              </p:cNvPr>
              <p:cNvSpPr txBox="1"/>
              <p:nvPr/>
            </p:nvSpPr>
            <p:spPr>
              <a:xfrm>
                <a:off x="2832296" y="5666096"/>
                <a:ext cx="22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ক)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ও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iii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9E794-6AF4-4274-9950-3D168515A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96" y="5666096"/>
                <a:ext cx="2230031" cy="461665"/>
              </a:xfrm>
              <a:prstGeom prst="rect">
                <a:avLst/>
              </a:prstGeom>
              <a:blipFill>
                <a:blip r:embed="rId12"/>
                <a:stretch>
                  <a:fillRect l="-38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09E58-A2FC-4B41-B6A2-45EA3C65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2E3D6-20C7-4A55-AA85-F5650B35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C0D02-0625-4CB9-9152-8137B520CFBD}"/>
              </a:ext>
            </a:extLst>
          </p:cNvPr>
          <p:cNvSpPr txBox="1"/>
          <p:nvPr/>
        </p:nvSpPr>
        <p:spPr>
          <a:xfrm>
            <a:off x="3637409" y="435648"/>
            <a:ext cx="4612381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ডিটারজেন্ট</a:t>
            </a:r>
            <a:r>
              <a:rPr lang="en-US" sz="3200" dirty="0">
                <a:solidFill>
                  <a:srgbClr val="7030A0"/>
                </a:solidFill>
              </a:rPr>
              <a:t> (Detergent)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C1A1C-FA4F-4DC6-A504-83F725DA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5" y="1569431"/>
            <a:ext cx="4633881" cy="4633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1B989-4BAE-4329-8F19-A2BC59E2B1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/>
        </p:blipFill>
        <p:spPr>
          <a:xfrm>
            <a:off x="6703652" y="1742188"/>
            <a:ext cx="4313459" cy="40311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E6341-2F59-4DA0-9CB8-B1784C8F1770}"/>
              </a:ext>
            </a:extLst>
          </p:cNvPr>
          <p:cNvSpPr txBox="1"/>
          <p:nvPr/>
        </p:nvSpPr>
        <p:spPr>
          <a:xfrm>
            <a:off x="1484244" y="5883965"/>
            <a:ext cx="290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পাউডার</a:t>
            </a:r>
            <a:r>
              <a:rPr lang="en-US" sz="2800" dirty="0"/>
              <a:t> </a:t>
            </a:r>
            <a:r>
              <a:rPr lang="en-US" sz="2800" dirty="0" err="1"/>
              <a:t>ডিটারজেন্ট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03E8C-DD36-47F9-81E3-0C40CB5A1A05}"/>
              </a:ext>
            </a:extLst>
          </p:cNvPr>
          <p:cNvSpPr txBox="1"/>
          <p:nvPr/>
        </p:nvSpPr>
        <p:spPr>
          <a:xfrm>
            <a:off x="7454348" y="6045475"/>
            <a:ext cx="314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তরল</a:t>
            </a:r>
            <a:r>
              <a:rPr lang="en-US" sz="2800" dirty="0"/>
              <a:t> </a:t>
            </a:r>
            <a:r>
              <a:rPr lang="en-US" sz="2800" dirty="0" err="1"/>
              <a:t>ডিটারজেন্ট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B52A2-3A0A-4FEA-A92B-8DB1351C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1" y="1569431"/>
            <a:ext cx="6132487" cy="42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3D3E4-C4E8-4BD3-B1C9-1F849CD3A247}"/>
              </a:ext>
            </a:extLst>
          </p:cNvPr>
          <p:cNvSpPr txBox="1"/>
          <p:nvPr/>
        </p:nvSpPr>
        <p:spPr>
          <a:xfrm>
            <a:off x="3067566" y="485219"/>
            <a:ext cx="570537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ডিটারজেন্ট</a:t>
            </a:r>
            <a:r>
              <a:rPr lang="en-US" sz="3200" dirty="0">
                <a:solidFill>
                  <a:srgbClr val="7030A0"/>
                </a:solidFill>
              </a:rPr>
              <a:t> (Detergent)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FA3A6B-311E-4DB6-B67B-64FEB272FC6C}"/>
              </a:ext>
            </a:extLst>
          </p:cNvPr>
          <p:cNvGrpSpPr/>
          <p:nvPr/>
        </p:nvGrpSpPr>
        <p:grpSpPr>
          <a:xfrm>
            <a:off x="827906" y="1669898"/>
            <a:ext cx="11078817" cy="968681"/>
            <a:chOff x="742122" y="1802296"/>
            <a:chExt cx="11078817" cy="968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119AB4D-BC9F-45DC-B5B4-47E2559171C9}"/>
                    </a:ext>
                  </a:extLst>
                </p:cNvPr>
                <p:cNvSpPr txBox="1"/>
                <p:nvPr/>
              </p:nvSpPr>
              <p:spPr>
                <a:xfrm>
                  <a:off x="742122" y="1802296"/>
                  <a:ext cx="11078817" cy="5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OS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119AB4D-BC9F-45DC-B5B4-47E255917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122" y="1802296"/>
                  <a:ext cx="11078817" cy="598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476BF6-DC0F-41D7-87A5-74288E1C7D5B}"/>
                </a:ext>
              </a:extLst>
            </p:cNvPr>
            <p:cNvSpPr txBox="1"/>
            <p:nvPr/>
          </p:nvSpPr>
          <p:spPr>
            <a:xfrm>
              <a:off x="1205948" y="2345679"/>
              <a:ext cx="1861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লরাইল</a:t>
              </a:r>
              <a:r>
                <a:rPr lang="en-US" sz="2000" dirty="0"/>
                <a:t> </a:t>
              </a:r>
              <a:r>
                <a:rPr lang="en-US" sz="2000" dirty="0" err="1"/>
                <a:t>অ্যালকোহল</a:t>
              </a:r>
              <a:endParaRPr 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D1F137-D2C0-46D9-995B-E8FDB551D625}"/>
                </a:ext>
              </a:extLst>
            </p:cNvPr>
            <p:cNvSpPr txBox="1"/>
            <p:nvPr/>
          </p:nvSpPr>
          <p:spPr>
            <a:xfrm>
              <a:off x="6427149" y="2370867"/>
              <a:ext cx="256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লরাইল</a:t>
              </a:r>
              <a:r>
                <a:rPr lang="en-US" sz="2000" dirty="0"/>
                <a:t> </a:t>
              </a:r>
              <a:r>
                <a:rPr lang="en-US" sz="2000" dirty="0" err="1"/>
                <a:t>হাইড্রোজেন</a:t>
              </a:r>
              <a:r>
                <a:rPr lang="en-US" sz="2000" dirty="0"/>
                <a:t> </a:t>
              </a:r>
              <a:r>
                <a:rPr lang="en-US" sz="2000" dirty="0" err="1"/>
                <a:t>সালফেট</a:t>
              </a:r>
              <a:endParaRPr lang="en-US" sz="2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A322B8-4C21-4E4F-A968-E55AC5072888}"/>
              </a:ext>
            </a:extLst>
          </p:cNvPr>
          <p:cNvGrpSpPr/>
          <p:nvPr/>
        </p:nvGrpSpPr>
        <p:grpSpPr>
          <a:xfrm>
            <a:off x="539672" y="3592434"/>
            <a:ext cx="11244470" cy="1070255"/>
            <a:chOff x="804914" y="3120710"/>
            <a:chExt cx="11244470" cy="1070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BE08E86-D9FE-4BE7-A302-75835F2D4DB7}"/>
                    </a:ext>
                  </a:extLst>
                </p:cNvPr>
                <p:cNvSpPr txBox="1"/>
                <p:nvPr/>
              </p:nvSpPr>
              <p:spPr>
                <a:xfrm>
                  <a:off x="804914" y="3120710"/>
                  <a:ext cx="11244470" cy="616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OS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NaOH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aq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C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 panose="02040503050406030204" pitchFamily="18" charset="0"/>
                        </a:rPr>
                        <m:t>OS</m:t>
                      </m:r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BE08E86-D9FE-4BE7-A302-75835F2D4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14" y="3120710"/>
                  <a:ext cx="11244470" cy="6165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F4FF8-8102-4AC9-B4A4-981F602F0715}"/>
                </a:ext>
              </a:extLst>
            </p:cNvPr>
            <p:cNvSpPr txBox="1"/>
            <p:nvPr/>
          </p:nvSpPr>
          <p:spPr>
            <a:xfrm>
              <a:off x="1503966" y="3778918"/>
              <a:ext cx="2563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লরাইল</a:t>
              </a:r>
              <a:r>
                <a:rPr lang="en-US" sz="2000" dirty="0"/>
                <a:t> </a:t>
              </a:r>
              <a:r>
                <a:rPr lang="en-US" sz="2000" dirty="0" err="1"/>
                <a:t>হাইড্রোজেন</a:t>
              </a:r>
              <a:r>
                <a:rPr lang="en-US" sz="2000" dirty="0"/>
                <a:t> </a:t>
              </a:r>
              <a:r>
                <a:rPr lang="en-US" sz="2000" dirty="0" err="1"/>
                <a:t>সালফেট</a:t>
              </a:r>
              <a:endParaRPr lang="en-US" sz="2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419A6-3549-45D7-9249-F712FEA681C4}"/>
                </a:ext>
              </a:extLst>
            </p:cNvPr>
            <p:cNvSpPr txBox="1"/>
            <p:nvPr/>
          </p:nvSpPr>
          <p:spPr>
            <a:xfrm>
              <a:off x="6632557" y="3790855"/>
              <a:ext cx="3346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</a:rPr>
                <a:t>সোডিয়াম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লরাইল</a:t>
              </a:r>
              <a:r>
                <a:rPr lang="en-US" sz="2000" dirty="0">
                  <a:solidFill>
                    <a:srgbClr val="FF0000"/>
                  </a:solidFill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</a:rPr>
                <a:t>সালফেট</a:t>
              </a:r>
              <a:r>
                <a:rPr lang="en-US" sz="2000" dirty="0">
                  <a:solidFill>
                    <a:srgbClr val="FF0000"/>
                  </a:solidFill>
                </a:rPr>
                <a:t>( </a:t>
              </a:r>
              <a:r>
                <a:rPr lang="en-US" sz="2000" dirty="0" err="1">
                  <a:solidFill>
                    <a:srgbClr val="FF0000"/>
                  </a:solidFill>
                </a:rPr>
                <a:t>ডিটারজেন্ট</a:t>
              </a:r>
              <a:r>
                <a:rPr lang="en-US" sz="20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2F4DCF0-3FD9-41CC-95DD-21FE977FE6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b="50711"/>
          <a:stretch/>
        </p:blipFill>
        <p:spPr>
          <a:xfrm>
            <a:off x="1423042" y="4865301"/>
            <a:ext cx="7530484" cy="1106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B5B61-AFAC-4E33-A31C-B44615E7770B}"/>
              </a:ext>
            </a:extLst>
          </p:cNvPr>
          <p:cNvSpPr txBox="1"/>
          <p:nvPr/>
        </p:nvSpPr>
        <p:spPr>
          <a:xfrm>
            <a:off x="3154018" y="6186503"/>
            <a:ext cx="29419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ডিটারজেন্টের</a:t>
            </a:r>
            <a:r>
              <a:rPr lang="en-US" sz="2400" dirty="0"/>
              <a:t> </a:t>
            </a:r>
            <a:r>
              <a:rPr lang="en-US" sz="2400" dirty="0" err="1"/>
              <a:t>সাধারণ</a:t>
            </a:r>
            <a:r>
              <a:rPr lang="en-US" sz="2400" dirty="0"/>
              <a:t> </a:t>
            </a:r>
            <a:r>
              <a:rPr lang="en-US" sz="2400" dirty="0" err="1"/>
              <a:t>গঠন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A3B42-EF1B-490E-AFBD-6E7EF3C82D7D}"/>
                  </a:ext>
                </a:extLst>
              </p:cNvPr>
              <p:cNvSpPr txBox="1"/>
              <p:nvPr/>
            </p:nvSpPr>
            <p:spPr>
              <a:xfrm>
                <a:off x="407952" y="1203178"/>
                <a:ext cx="9560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লরাইল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অ্যালকোহল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সাথে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বিক্রিয়া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লরাইল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হাইড্রোজেন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সালফেট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FA3B42-EF1B-490E-AFBD-6E7EF3C8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52" y="1203178"/>
                <a:ext cx="9560664" cy="461665"/>
              </a:xfrm>
              <a:prstGeom prst="rect">
                <a:avLst/>
              </a:prstGeom>
              <a:blipFill>
                <a:blip r:embed="rId7"/>
                <a:stretch>
                  <a:fillRect l="-8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540B6-FFA1-4579-930B-1E99C3D0CA98}"/>
                  </a:ext>
                </a:extLst>
              </p:cNvPr>
              <p:cNvSpPr txBox="1"/>
              <p:nvPr/>
            </p:nvSpPr>
            <p:spPr>
              <a:xfrm>
                <a:off x="407952" y="2719808"/>
                <a:ext cx="112443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লরাইল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হাইড্রোজেন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সালফেট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কস্টিক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সোডা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NaOH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aq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এর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সাথে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প্রশমন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বিক্রিয়া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সোডিয়াম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লরাইল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সালফেট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তথা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ডিটারজেন্ট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540B6-FFA1-4579-930B-1E99C3D0C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52" y="2719808"/>
                <a:ext cx="11244376" cy="830997"/>
              </a:xfrm>
              <a:prstGeom prst="rect">
                <a:avLst/>
              </a:prstGeom>
              <a:blipFill>
                <a:blip r:embed="rId8"/>
                <a:stretch>
                  <a:fillRect l="-759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33D3E4-C4E8-4BD3-B1C9-1F849CD3A247}"/>
              </a:ext>
            </a:extLst>
          </p:cNvPr>
          <p:cNvSpPr txBox="1"/>
          <p:nvPr/>
        </p:nvSpPr>
        <p:spPr>
          <a:xfrm>
            <a:off x="3067566" y="485219"/>
            <a:ext cx="570537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ডিটারজেন্ট</a:t>
            </a:r>
            <a:r>
              <a:rPr lang="en-US" sz="3200" dirty="0">
                <a:solidFill>
                  <a:srgbClr val="7030A0"/>
                </a:solidFill>
              </a:rPr>
              <a:t> (Detergent) </a:t>
            </a:r>
            <a:r>
              <a:rPr lang="en-US" sz="3200" dirty="0" err="1">
                <a:solidFill>
                  <a:srgbClr val="7030A0"/>
                </a:solidFill>
              </a:rPr>
              <a:t>প্রস্তুতি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B85EC-5E56-4798-85AA-4264AC76DDB8}"/>
              </a:ext>
            </a:extLst>
          </p:cNvPr>
          <p:cNvGrpSpPr/>
          <p:nvPr/>
        </p:nvGrpSpPr>
        <p:grpSpPr>
          <a:xfrm>
            <a:off x="1582222" y="4811957"/>
            <a:ext cx="9708631" cy="736856"/>
            <a:chOff x="1582222" y="4811957"/>
            <a:chExt cx="9708631" cy="736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1EBE56F-4A53-4AF0-A9DD-41D4C83608C3}"/>
                    </a:ext>
                  </a:extLst>
                </p:cNvPr>
                <p:cNvSpPr txBox="1"/>
                <p:nvPr/>
              </p:nvSpPr>
              <p:spPr>
                <a:xfrm>
                  <a:off x="1582222" y="4811957"/>
                  <a:ext cx="9708631" cy="631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       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NaOH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aq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      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1EBE56F-4A53-4AF0-A9DD-41D4C8360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2222" y="4811957"/>
                  <a:ext cx="9708631" cy="6310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3D2BAF0-6F23-42F2-8D45-903FFE4C2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8" b="13186"/>
            <a:stretch/>
          </p:blipFill>
          <p:spPr>
            <a:xfrm rot="5400000">
              <a:off x="6872599" y="4902725"/>
              <a:ext cx="709619" cy="58255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9D4DBA0-0620-4962-8628-3B415011F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8" b="13186"/>
            <a:stretch/>
          </p:blipFill>
          <p:spPr>
            <a:xfrm rot="5400000">
              <a:off x="2946404" y="4889473"/>
              <a:ext cx="709619" cy="5825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30411E-778F-4363-B76F-1DDCA7DFFA8B}"/>
                  </a:ext>
                </a:extLst>
              </p:cNvPr>
              <p:cNvSpPr txBox="1"/>
              <p:nvPr/>
            </p:nvSpPr>
            <p:spPr>
              <a:xfrm>
                <a:off x="1448335" y="5531738"/>
                <a:ext cx="42883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−[ </m:t>
                    </m:r>
                  </m:oMath>
                </a14:m>
                <a:r>
                  <a:rPr lang="en-US" sz="2000" dirty="0"/>
                  <a:t>n-ডোডেকাইল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বেনজিন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সালফোনিক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এসিড</a:t>
                </a:r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30411E-778F-4363-B76F-1DDCA7DFF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335" y="5531738"/>
                <a:ext cx="4288315" cy="400110"/>
              </a:xfrm>
              <a:prstGeom prst="rect">
                <a:avLst/>
              </a:prstGeom>
              <a:blipFill>
                <a:blip r:embed="rId6"/>
                <a:stretch>
                  <a:fillRect t="-6061" r="-28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5838B0-5AAB-4D42-8875-8DDAC06FF409}"/>
                  </a:ext>
                </a:extLst>
              </p:cNvPr>
              <p:cNvSpPr txBox="1"/>
              <p:nvPr/>
            </p:nvSpPr>
            <p:spPr>
              <a:xfrm>
                <a:off x="5901745" y="5531738"/>
                <a:ext cx="44672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solidFill>
                      <a:srgbClr val="FF0000"/>
                    </a:solidFill>
                  </a:rPr>
                  <a:t>সোডিয়াম</a:t>
                </a:r>
                <a:r>
                  <a:rPr lang="en-US" sz="20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n-ডোডেকাইল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বেনজিন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সালফোনেট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(detergent)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5838B0-5AAB-4D42-8875-8DDAC06FF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745" y="5531738"/>
                <a:ext cx="4467286" cy="707886"/>
              </a:xfrm>
              <a:prstGeom prst="rect">
                <a:avLst/>
              </a:prstGeom>
              <a:blipFill>
                <a:blip r:embed="rId7"/>
                <a:stretch>
                  <a:fillRect l="-1364" t="-341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3476BF6-DC0F-41D7-87A5-74288E1C7D5B}"/>
              </a:ext>
            </a:extLst>
          </p:cNvPr>
          <p:cNvSpPr txBox="1"/>
          <p:nvPr/>
        </p:nvSpPr>
        <p:spPr>
          <a:xfrm>
            <a:off x="2063747" y="2811472"/>
            <a:ext cx="2057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n-</a:t>
            </a:r>
            <a:r>
              <a:rPr lang="en-US" sz="2000" dirty="0" err="1"/>
              <a:t>ডোডেকাইল</a:t>
            </a:r>
            <a:r>
              <a:rPr lang="en-US" sz="2000" dirty="0"/>
              <a:t> </a:t>
            </a:r>
            <a:r>
              <a:rPr lang="en-US" sz="2000" dirty="0" err="1"/>
              <a:t>বেনজিন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6D164-EFB5-4A32-8696-0EC19186FF92}"/>
                  </a:ext>
                </a:extLst>
              </p:cNvPr>
              <p:cNvSpPr txBox="1"/>
              <p:nvPr/>
            </p:nvSpPr>
            <p:spPr>
              <a:xfrm>
                <a:off x="5186391" y="2774352"/>
                <a:ext cx="42883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−[</m:t>
                    </m:r>
                  </m:oMath>
                </a14:m>
                <a:r>
                  <a:rPr lang="en-US" sz="2000" dirty="0"/>
                  <a:t>n-ডোডেকাইল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বেনজিন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সালফোনিক</a:t>
                </a:r>
                <a:r>
                  <a:rPr lang="en-US" sz="2000" dirty="0"/>
                  <a:t> </a:t>
                </a:r>
                <a:r>
                  <a:rPr lang="en-US" sz="2000" dirty="0" err="1"/>
                  <a:t>এসিড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C6D164-EFB5-4A32-8696-0EC19186F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91" y="2774352"/>
                <a:ext cx="4288315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686B463-6EBF-4BA7-A132-DD9A1D44B388}"/>
              </a:ext>
            </a:extLst>
          </p:cNvPr>
          <p:cNvGrpSpPr/>
          <p:nvPr/>
        </p:nvGrpSpPr>
        <p:grpSpPr>
          <a:xfrm>
            <a:off x="1847265" y="2101014"/>
            <a:ext cx="7898649" cy="733362"/>
            <a:chOff x="1847265" y="1994998"/>
            <a:chExt cx="7898649" cy="7333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119AB4D-BC9F-45DC-B5B4-47E2559171C9}"/>
                    </a:ext>
                  </a:extLst>
                </p:cNvPr>
                <p:cNvSpPr txBox="1"/>
                <p:nvPr/>
              </p:nvSpPr>
              <p:spPr>
                <a:xfrm>
                  <a:off x="1847265" y="1994998"/>
                  <a:ext cx="7898649" cy="621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SO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     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119AB4D-BC9F-45DC-B5B4-47E255917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265" y="1994998"/>
                  <a:ext cx="7898649" cy="621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C0C48D-62F3-43A3-A46D-74ABBE7DB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8" b="13186"/>
            <a:stretch/>
          </p:blipFill>
          <p:spPr>
            <a:xfrm rot="5400000">
              <a:off x="6738764" y="2136575"/>
              <a:ext cx="709619" cy="47395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A83C5A-9EE4-45FC-9BD9-1153B4EB2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8" b="13186"/>
            <a:stretch/>
          </p:blipFill>
          <p:spPr>
            <a:xfrm rot="5400000">
              <a:off x="3145187" y="2117579"/>
              <a:ext cx="709619" cy="4739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A7A2E9-C1E9-4FB6-9F8E-2EDDBB13E347}"/>
                  </a:ext>
                </a:extLst>
              </p:cNvPr>
              <p:cNvSpPr txBox="1"/>
              <p:nvPr/>
            </p:nvSpPr>
            <p:spPr>
              <a:xfrm>
                <a:off x="440479" y="1285312"/>
                <a:ext cx="10959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n-</a:t>
                </a:r>
                <a:r>
                  <a:rPr lang="en-US" sz="2400" dirty="0" err="1"/>
                  <a:t>ডোডেকাইল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বেনজিনকে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সালফোনেশন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করলে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−[</m:t>
                    </m:r>
                  </m:oMath>
                </a14:m>
                <a:r>
                  <a:rPr lang="en-US" sz="2400" dirty="0"/>
                  <a:t>n-ডোডেকাইল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বেনজিন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সালফোনিক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এসিড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হয়</a:t>
                </a:r>
                <a:r>
                  <a:rPr lang="en-US" sz="2400" dirty="0"/>
                  <a:t>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A7A2E9-C1E9-4FB6-9F8E-2EDDBB13E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9" y="1285312"/>
                <a:ext cx="10959548" cy="461665"/>
              </a:xfrm>
              <a:prstGeom prst="rect">
                <a:avLst/>
              </a:prstGeom>
              <a:blipFill>
                <a:blip r:embed="rId10"/>
                <a:stretch>
                  <a:fillRect l="-72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B1F0FC-1F34-4EDB-BF70-52904755C3C4}"/>
                  </a:ext>
                </a:extLst>
              </p:cNvPr>
              <p:cNvSpPr txBox="1"/>
              <p:nvPr/>
            </p:nvSpPr>
            <p:spPr>
              <a:xfrm>
                <a:off x="539672" y="3707941"/>
                <a:ext cx="109595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−[</m:t>
                    </m:r>
                  </m:oMath>
                </a14:m>
                <a:r>
                  <a:rPr lang="en-US" sz="2400" dirty="0"/>
                  <a:t>n-ডোডেকাইল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বেনজিন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সালফোনিক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এসিড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NaOH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aq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এর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সাথে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বিক্রিয়া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, সোডিয়াম-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 </m:t>
                    </m:r>
                  </m:oMath>
                </a14:m>
                <a:r>
                  <a:rPr lang="en-US" sz="2400" dirty="0"/>
                  <a:t>n-ডোডেকাইল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বেনজিন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সালফোনেট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তথা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ডিটারজেন্ট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উৎপন্ন</a:t>
                </a:r>
                <a:r>
                  <a:rPr lang="en-US" sz="2400" dirty="0"/>
                  <a:t> </a:t>
                </a:r>
                <a:r>
                  <a:rPr lang="en-US" sz="2400" dirty="0" err="1"/>
                  <a:t>করে</a:t>
                </a:r>
                <a:r>
                  <a:rPr lang="en-US" sz="2400" dirty="0"/>
                  <a:t>।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B1F0FC-1F34-4EDB-BF70-52904755C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2" y="3707941"/>
                <a:ext cx="10959548" cy="830997"/>
              </a:xfrm>
              <a:prstGeom prst="rect">
                <a:avLst/>
              </a:prstGeom>
              <a:blipFill>
                <a:blip r:embed="rId11"/>
                <a:stretch>
                  <a:fillRect l="-779" t="-5109" r="-39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5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14" grpId="0"/>
      <p:bldP spid="21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88A69-92C0-4FBB-A607-07337CFA4CB7}"/>
              </a:ext>
            </a:extLst>
          </p:cNvPr>
          <p:cNvSpPr txBox="1"/>
          <p:nvPr/>
        </p:nvSpPr>
        <p:spPr>
          <a:xfrm>
            <a:off x="166375" y="5466773"/>
            <a:ext cx="228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ময়লা</a:t>
            </a:r>
            <a:r>
              <a:rPr lang="en-US" sz="2800" dirty="0"/>
              <a:t> </a:t>
            </a:r>
            <a:r>
              <a:rPr lang="en-US" sz="2800" dirty="0" err="1"/>
              <a:t>কাপড়</a:t>
            </a:r>
            <a:endParaRPr lang="en-US" sz="28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345D231-1CC6-4E87-A475-E16338907F61}"/>
              </a:ext>
            </a:extLst>
          </p:cNvPr>
          <p:cNvSpPr/>
          <p:nvPr/>
        </p:nvSpPr>
        <p:spPr>
          <a:xfrm>
            <a:off x="2447454" y="3636434"/>
            <a:ext cx="1104062" cy="5232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B353-B1F8-49F2-A3F3-ED6EAD38FDA5}"/>
              </a:ext>
            </a:extLst>
          </p:cNvPr>
          <p:cNvSpPr txBox="1"/>
          <p:nvPr/>
        </p:nvSpPr>
        <p:spPr>
          <a:xfrm>
            <a:off x="3123847" y="634324"/>
            <a:ext cx="57514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/>
              <a:t>ডিটারজেন্ট</a:t>
            </a:r>
            <a:r>
              <a:rPr lang="en-US" sz="3200" dirty="0"/>
              <a:t> </a:t>
            </a:r>
            <a:r>
              <a:rPr lang="en-US" sz="3200" dirty="0" err="1"/>
              <a:t>দিয়ে</a:t>
            </a:r>
            <a:r>
              <a:rPr lang="en-US" sz="3200" dirty="0"/>
              <a:t> </a:t>
            </a:r>
            <a:r>
              <a:rPr lang="en-US" sz="3200" dirty="0" err="1"/>
              <a:t>কাপড়-চোপড়</a:t>
            </a:r>
            <a:r>
              <a:rPr lang="en-US" sz="3200" dirty="0"/>
              <a:t> </a:t>
            </a:r>
            <a:r>
              <a:rPr lang="en-US" sz="3200" dirty="0" err="1"/>
              <a:t>পরিষ্কার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971DB-D0E4-4DA1-AC9A-21DCB36E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1" y="2359125"/>
            <a:ext cx="2047809" cy="283265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5CDA359-B05C-482B-B540-CFD2C5994FC4}"/>
              </a:ext>
            </a:extLst>
          </p:cNvPr>
          <p:cNvSpPr/>
          <p:nvPr/>
        </p:nvSpPr>
        <p:spPr>
          <a:xfrm>
            <a:off x="7591100" y="3513839"/>
            <a:ext cx="1104062" cy="52322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33B31E-0B0F-4459-965D-45E59A82F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97" y="2366372"/>
            <a:ext cx="3776870" cy="2889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E945B5-8203-40DB-8F21-F0A49D690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9" y="2359124"/>
            <a:ext cx="3146540" cy="28326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03C797B-B974-46E2-9C5B-5E17572A4BE5}"/>
              </a:ext>
            </a:extLst>
          </p:cNvPr>
          <p:cNvSpPr txBox="1"/>
          <p:nvPr/>
        </p:nvSpPr>
        <p:spPr>
          <a:xfrm>
            <a:off x="3290214" y="5466773"/>
            <a:ext cx="425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কাপড়</a:t>
            </a:r>
            <a:r>
              <a:rPr lang="en-US" sz="2800" dirty="0"/>
              <a:t> </a:t>
            </a:r>
            <a:r>
              <a:rPr lang="en-US" sz="2800" dirty="0" err="1"/>
              <a:t>পরিষ্কার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CA9BE-ACE5-4BD9-8451-70101CEAB89E}"/>
              </a:ext>
            </a:extLst>
          </p:cNvPr>
          <p:cNvSpPr txBox="1"/>
          <p:nvPr/>
        </p:nvSpPr>
        <p:spPr>
          <a:xfrm>
            <a:off x="8241412" y="5466773"/>
            <a:ext cx="395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/>
              <a:t>পরিষ্কার</a:t>
            </a:r>
            <a:r>
              <a:rPr lang="en-US" sz="2800" dirty="0"/>
              <a:t> </a:t>
            </a:r>
            <a:r>
              <a:rPr lang="en-US" sz="2800" dirty="0" err="1"/>
              <a:t>কাপড়</a:t>
            </a:r>
            <a:r>
              <a:rPr lang="en-US" sz="2800" dirty="0"/>
              <a:t> </a:t>
            </a:r>
            <a:r>
              <a:rPr lang="en-US" sz="2800" dirty="0" err="1"/>
              <a:t>রোদে</a:t>
            </a:r>
            <a:r>
              <a:rPr lang="en-US" sz="2800" dirty="0"/>
              <a:t> </a:t>
            </a:r>
            <a:r>
              <a:rPr lang="en-US" sz="2800" dirty="0" err="1"/>
              <a:t>শুকানো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854A4-75D4-49BA-B373-0A2095B2F7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"/>
          <a:stretch/>
        </p:blipFill>
        <p:spPr>
          <a:xfrm>
            <a:off x="3536526" y="2401999"/>
            <a:ext cx="4094261" cy="28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7" grpId="0" animBg="1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1E0F9E-17BC-4EA5-AA8B-F08695C47584}"/>
              </a:ext>
            </a:extLst>
          </p:cNvPr>
          <p:cNvSpPr txBox="1"/>
          <p:nvPr/>
        </p:nvSpPr>
        <p:spPr>
          <a:xfrm>
            <a:off x="4005679" y="246395"/>
            <a:ext cx="39347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ডিটারজেন্টের</a:t>
            </a:r>
            <a:r>
              <a:rPr lang="en-US" sz="2800" dirty="0"/>
              <a:t> </a:t>
            </a:r>
            <a:r>
              <a:rPr lang="en-US" sz="2800" dirty="0" err="1"/>
              <a:t>গঠন</a:t>
            </a:r>
            <a:r>
              <a:rPr lang="en-US" sz="2800" dirty="0"/>
              <a:t>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81FF35F-C3BF-4A57-A586-D8D626878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 b="50711"/>
          <a:stretch/>
        </p:blipFill>
        <p:spPr>
          <a:xfrm>
            <a:off x="2330758" y="1960317"/>
            <a:ext cx="7530484" cy="11066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76AC573-787F-4A54-9B7F-96546985827D}"/>
              </a:ext>
            </a:extLst>
          </p:cNvPr>
          <p:cNvSpPr txBox="1"/>
          <p:nvPr/>
        </p:nvSpPr>
        <p:spPr>
          <a:xfrm>
            <a:off x="4629109" y="1397308"/>
            <a:ext cx="26860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ডিটারজেন্টের</a:t>
            </a:r>
            <a:r>
              <a:rPr lang="en-US" sz="2400" dirty="0"/>
              <a:t> </a:t>
            </a:r>
            <a:r>
              <a:rPr lang="en-US" sz="2400" dirty="0" err="1"/>
              <a:t>সাধারণ</a:t>
            </a:r>
            <a:r>
              <a:rPr lang="en-US" sz="2400" dirty="0"/>
              <a:t> </a:t>
            </a:r>
            <a:r>
              <a:rPr lang="en-US" sz="2400" dirty="0" err="1"/>
              <a:t>গঠন</a:t>
            </a:r>
            <a:endParaRPr lang="en-US" sz="2400" dirty="0"/>
          </a:p>
        </p:txBody>
      </p:sp>
      <p:sp>
        <p:nvSpPr>
          <p:cNvPr id="55" name="Speech Bubble: Oval 54">
            <a:extLst>
              <a:ext uri="{FF2B5EF4-FFF2-40B4-BE49-F238E27FC236}">
                <a16:creationId xmlns:a16="http://schemas.microsoft.com/office/drawing/2014/main" id="{67E614F4-9230-4D99-8DC1-939F1C67C819}"/>
              </a:ext>
            </a:extLst>
          </p:cNvPr>
          <p:cNvSpPr/>
          <p:nvPr/>
        </p:nvSpPr>
        <p:spPr>
          <a:xfrm>
            <a:off x="7973711" y="1147719"/>
            <a:ext cx="2075534" cy="1319099"/>
          </a:xfrm>
          <a:prstGeom prst="wedgeEllipseCallout">
            <a:avLst>
              <a:gd name="adj1" fmla="val -34241"/>
              <a:gd name="adj2" fmla="val 68528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পোলার</a:t>
            </a:r>
            <a:r>
              <a:rPr lang="en-US" sz="2000" b="1" dirty="0"/>
              <a:t> </a:t>
            </a:r>
            <a:r>
              <a:rPr lang="en-US" sz="2000" b="1" dirty="0" err="1"/>
              <a:t>প্রান্ত</a:t>
            </a:r>
            <a:r>
              <a:rPr lang="en-US" sz="2000" b="1" dirty="0"/>
              <a:t> (</a:t>
            </a:r>
            <a:r>
              <a:rPr lang="en-US" sz="2000" b="1" dirty="0" err="1"/>
              <a:t>হাইড্রোফ্লিক</a:t>
            </a:r>
            <a:r>
              <a:rPr lang="en-US" sz="2000" b="1" dirty="0"/>
              <a:t> </a:t>
            </a:r>
            <a:r>
              <a:rPr lang="en-US" sz="2000" b="1" dirty="0" err="1"/>
              <a:t>বা</a:t>
            </a:r>
            <a:r>
              <a:rPr lang="en-US" sz="2000" b="1" dirty="0"/>
              <a:t> </a:t>
            </a:r>
            <a:r>
              <a:rPr lang="en-US" sz="2000" b="1" dirty="0" err="1"/>
              <a:t>পানি</a:t>
            </a:r>
            <a:r>
              <a:rPr lang="en-US" sz="2000" b="1" dirty="0"/>
              <a:t> </a:t>
            </a:r>
            <a:r>
              <a:rPr lang="en-US" sz="2000" b="1" dirty="0" err="1"/>
              <a:t>আকর্ষী</a:t>
            </a:r>
            <a:r>
              <a:rPr lang="en-US" sz="2000" b="1" dirty="0"/>
              <a:t>)</a:t>
            </a: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F6230C95-FB4C-41DC-889C-067897715AFE}"/>
              </a:ext>
            </a:extLst>
          </p:cNvPr>
          <p:cNvSpPr/>
          <p:nvPr/>
        </p:nvSpPr>
        <p:spPr>
          <a:xfrm>
            <a:off x="2028544" y="947226"/>
            <a:ext cx="2075534" cy="1319099"/>
          </a:xfrm>
          <a:prstGeom prst="wedgeEllipseCallout">
            <a:avLst>
              <a:gd name="adj1" fmla="val 85797"/>
              <a:gd name="adj2" fmla="val 73551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অপোলার</a:t>
            </a:r>
            <a:r>
              <a:rPr lang="en-US" sz="2000" b="1" dirty="0"/>
              <a:t> </a:t>
            </a:r>
            <a:r>
              <a:rPr lang="en-US" sz="2000" b="1" dirty="0" err="1"/>
              <a:t>প্রান্ত</a:t>
            </a:r>
            <a:r>
              <a:rPr lang="en-US" sz="2000" b="1" dirty="0"/>
              <a:t> (</a:t>
            </a:r>
            <a:r>
              <a:rPr lang="en-US" sz="2000" b="1" dirty="0" err="1"/>
              <a:t>হাইড্রোফোবিক</a:t>
            </a:r>
            <a:r>
              <a:rPr lang="en-US" sz="2000" b="1" dirty="0"/>
              <a:t> </a:t>
            </a:r>
            <a:r>
              <a:rPr lang="en-US" sz="2000" b="1" dirty="0" err="1"/>
              <a:t>বা</a:t>
            </a:r>
            <a:r>
              <a:rPr lang="en-US" sz="2000" b="1" dirty="0"/>
              <a:t> </a:t>
            </a:r>
            <a:r>
              <a:rPr lang="en-US" sz="2000" b="1" dirty="0" err="1"/>
              <a:t>পানি</a:t>
            </a:r>
            <a:r>
              <a:rPr lang="en-US" sz="2000" b="1" dirty="0"/>
              <a:t> </a:t>
            </a:r>
            <a:r>
              <a:rPr lang="en-US" sz="2000" b="1" dirty="0" err="1"/>
              <a:t>বিকর্ষী</a:t>
            </a:r>
            <a:r>
              <a:rPr lang="en-US" sz="2000" b="1" dirty="0"/>
              <a:t>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0E5F1A-9317-423B-893F-8D18A27E5D25}"/>
              </a:ext>
            </a:extLst>
          </p:cNvPr>
          <p:cNvGrpSpPr/>
          <p:nvPr/>
        </p:nvGrpSpPr>
        <p:grpSpPr>
          <a:xfrm>
            <a:off x="2942040" y="4775177"/>
            <a:ext cx="6241773" cy="1093402"/>
            <a:chOff x="768051" y="4123154"/>
            <a:chExt cx="7983619" cy="1162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20983E6-CB02-427D-9646-1DBFB5811A3D}"/>
                    </a:ext>
                  </a:extLst>
                </p:cNvPr>
                <p:cNvSpPr txBox="1"/>
                <p:nvPr/>
              </p:nvSpPr>
              <p:spPr>
                <a:xfrm>
                  <a:off x="7077800" y="4824035"/>
                  <a:ext cx="167387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20983E6-CB02-427D-9646-1DBFB5811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800" y="4824035"/>
                  <a:ext cx="1673870" cy="461666"/>
                </a:xfrm>
                <a:prstGeom prst="rect">
                  <a:avLst/>
                </a:prstGeom>
                <a:blipFill>
                  <a:blip r:embed="rId5"/>
                  <a:stretch>
                    <a:fillRect l="-1395" r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A1235A2-8CDC-4CC7-8C2F-AEE559994D92}"/>
                </a:ext>
              </a:extLst>
            </p:cNvPr>
            <p:cNvGrpSpPr/>
            <p:nvPr/>
          </p:nvGrpSpPr>
          <p:grpSpPr>
            <a:xfrm>
              <a:off x="768051" y="4123154"/>
              <a:ext cx="6422246" cy="1106652"/>
              <a:chOff x="1264016" y="4581608"/>
              <a:chExt cx="6422246" cy="1106652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57E0DF4-DE01-44E1-8611-0BF361FE6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53" r="35834" b="50711"/>
              <a:stretch/>
            </p:blipFill>
            <p:spPr>
              <a:xfrm>
                <a:off x="1264016" y="4581608"/>
                <a:ext cx="4831984" cy="110665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955926A-D32B-4DD3-83E6-AE34708C7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38" t="8053" r="54718" b="50711"/>
              <a:stretch/>
            </p:blipFill>
            <p:spPr>
              <a:xfrm>
                <a:off x="5800358" y="4581608"/>
                <a:ext cx="1885904" cy="1106652"/>
              </a:xfrm>
              <a:prstGeom prst="rect">
                <a:avLst/>
              </a:prstGeom>
            </p:spPr>
          </p:pic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AB5622F-49B9-4CD5-9921-BC47BCE1AD5A}"/>
              </a:ext>
            </a:extLst>
          </p:cNvPr>
          <p:cNvSpPr txBox="1"/>
          <p:nvPr/>
        </p:nvSpPr>
        <p:spPr>
          <a:xfrm>
            <a:off x="4845215" y="4357465"/>
            <a:ext cx="22122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সাবানের</a:t>
            </a:r>
            <a:r>
              <a:rPr lang="en-US" sz="2400" dirty="0"/>
              <a:t> </a:t>
            </a:r>
            <a:r>
              <a:rPr lang="en-US" sz="2400" dirty="0" err="1"/>
              <a:t>সাধারণ</a:t>
            </a:r>
            <a:r>
              <a:rPr lang="en-US" sz="2400" dirty="0"/>
              <a:t> </a:t>
            </a:r>
            <a:r>
              <a:rPr lang="en-US" sz="2400" dirty="0" err="1"/>
              <a:t>গঠন</a:t>
            </a:r>
            <a:endParaRPr lang="en-US" sz="2400" dirty="0"/>
          </a:p>
        </p:txBody>
      </p:sp>
      <p:sp>
        <p:nvSpPr>
          <p:cNvPr id="69" name="Speech Bubble: Oval 68">
            <a:extLst>
              <a:ext uri="{FF2B5EF4-FFF2-40B4-BE49-F238E27FC236}">
                <a16:creationId xmlns:a16="http://schemas.microsoft.com/office/drawing/2014/main" id="{C2328FD3-2889-424F-A866-3738F999A0B7}"/>
              </a:ext>
            </a:extLst>
          </p:cNvPr>
          <p:cNvSpPr/>
          <p:nvPr/>
        </p:nvSpPr>
        <p:spPr>
          <a:xfrm>
            <a:off x="8298390" y="3905700"/>
            <a:ext cx="2075534" cy="1319099"/>
          </a:xfrm>
          <a:prstGeom prst="wedgeEllipseCallout">
            <a:avLst>
              <a:gd name="adj1" fmla="val -34241"/>
              <a:gd name="adj2" fmla="val 68528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পোলার</a:t>
            </a:r>
            <a:r>
              <a:rPr lang="en-US" sz="2000" b="1" dirty="0"/>
              <a:t> </a:t>
            </a:r>
            <a:r>
              <a:rPr lang="en-US" sz="2000" b="1" dirty="0" err="1"/>
              <a:t>প্রান্ত</a:t>
            </a:r>
            <a:r>
              <a:rPr lang="en-US" sz="2000" b="1" dirty="0"/>
              <a:t> (</a:t>
            </a:r>
            <a:r>
              <a:rPr lang="en-US" sz="2000" b="1" dirty="0" err="1"/>
              <a:t>হাইড্রোফ্লিক</a:t>
            </a:r>
            <a:r>
              <a:rPr lang="en-US" sz="2000" b="1" dirty="0"/>
              <a:t> </a:t>
            </a:r>
            <a:r>
              <a:rPr lang="en-US" sz="2000" b="1" dirty="0" err="1"/>
              <a:t>বা</a:t>
            </a:r>
            <a:r>
              <a:rPr lang="en-US" sz="2000" b="1" dirty="0"/>
              <a:t> </a:t>
            </a:r>
            <a:r>
              <a:rPr lang="en-US" sz="2000" b="1" dirty="0" err="1"/>
              <a:t>পানি</a:t>
            </a:r>
            <a:r>
              <a:rPr lang="en-US" sz="2000" b="1" dirty="0"/>
              <a:t> </a:t>
            </a:r>
            <a:r>
              <a:rPr lang="en-US" sz="2000" b="1" dirty="0" err="1"/>
              <a:t>আকর্ষী</a:t>
            </a:r>
            <a:r>
              <a:rPr lang="en-US" sz="2000" b="1" dirty="0"/>
              <a:t>)</a:t>
            </a:r>
          </a:p>
        </p:txBody>
      </p:sp>
      <p:sp>
        <p:nvSpPr>
          <p:cNvPr id="71" name="Speech Bubble: Oval 70">
            <a:extLst>
              <a:ext uri="{FF2B5EF4-FFF2-40B4-BE49-F238E27FC236}">
                <a16:creationId xmlns:a16="http://schemas.microsoft.com/office/drawing/2014/main" id="{2369C53A-AC51-4E52-A9C8-7E4FF785CA17}"/>
              </a:ext>
            </a:extLst>
          </p:cNvPr>
          <p:cNvSpPr/>
          <p:nvPr/>
        </p:nvSpPr>
        <p:spPr>
          <a:xfrm>
            <a:off x="1191084" y="4049414"/>
            <a:ext cx="2075534" cy="1319099"/>
          </a:xfrm>
          <a:prstGeom prst="wedgeEllipseCallout">
            <a:avLst>
              <a:gd name="adj1" fmla="val 92820"/>
              <a:gd name="adj2" fmla="val 44417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অপোলার</a:t>
            </a:r>
            <a:r>
              <a:rPr lang="en-US" sz="2000" b="1" dirty="0"/>
              <a:t> </a:t>
            </a:r>
            <a:r>
              <a:rPr lang="en-US" sz="2000" b="1" dirty="0" err="1"/>
              <a:t>প্রান্ত</a:t>
            </a:r>
            <a:r>
              <a:rPr lang="en-US" sz="2000" b="1" dirty="0"/>
              <a:t> (</a:t>
            </a:r>
            <a:r>
              <a:rPr lang="en-US" sz="2000" b="1" dirty="0" err="1"/>
              <a:t>হাইড্রোফোবিক</a:t>
            </a:r>
            <a:r>
              <a:rPr lang="en-US" sz="2000" b="1" dirty="0"/>
              <a:t> </a:t>
            </a:r>
            <a:r>
              <a:rPr lang="en-US" sz="2000" b="1" dirty="0" err="1"/>
              <a:t>বা</a:t>
            </a:r>
            <a:r>
              <a:rPr lang="en-US" sz="2000" b="1" dirty="0"/>
              <a:t> </a:t>
            </a:r>
            <a:r>
              <a:rPr lang="en-US" sz="2000" b="1" dirty="0" err="1"/>
              <a:t>পানি</a:t>
            </a:r>
            <a:r>
              <a:rPr lang="en-US" sz="2000" b="1" dirty="0"/>
              <a:t> </a:t>
            </a:r>
            <a:r>
              <a:rPr lang="en-US" sz="2000" b="1" dirty="0" err="1"/>
              <a:t>বিকর্ষী</a:t>
            </a:r>
            <a:r>
              <a:rPr lang="en-US" sz="2000" b="1" dirty="0"/>
              <a:t>)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B67877A-763D-4317-BB04-848AC74272CE}"/>
              </a:ext>
            </a:extLst>
          </p:cNvPr>
          <p:cNvSpPr/>
          <p:nvPr/>
        </p:nvSpPr>
        <p:spPr>
          <a:xfrm>
            <a:off x="3066311" y="5313862"/>
            <a:ext cx="5168348" cy="649356"/>
          </a:xfrm>
          <a:custGeom>
            <a:avLst/>
            <a:gdLst>
              <a:gd name="connsiteX0" fmla="*/ 318052 w 5168348"/>
              <a:gd name="connsiteY0" fmla="*/ 39756 h 649356"/>
              <a:gd name="connsiteX1" fmla="*/ 543339 w 5168348"/>
              <a:gd name="connsiteY1" fmla="*/ 26504 h 649356"/>
              <a:gd name="connsiteX2" fmla="*/ 622852 w 5168348"/>
              <a:gd name="connsiteY2" fmla="*/ 13252 h 649356"/>
              <a:gd name="connsiteX3" fmla="*/ 1325218 w 5168348"/>
              <a:gd name="connsiteY3" fmla="*/ 26504 h 649356"/>
              <a:gd name="connsiteX4" fmla="*/ 1683026 w 5168348"/>
              <a:gd name="connsiteY4" fmla="*/ 53008 h 649356"/>
              <a:gd name="connsiteX5" fmla="*/ 1722783 w 5168348"/>
              <a:gd name="connsiteY5" fmla="*/ 66261 h 649356"/>
              <a:gd name="connsiteX6" fmla="*/ 1802296 w 5168348"/>
              <a:gd name="connsiteY6" fmla="*/ 79513 h 649356"/>
              <a:gd name="connsiteX7" fmla="*/ 2199861 w 5168348"/>
              <a:gd name="connsiteY7" fmla="*/ 92765 h 649356"/>
              <a:gd name="connsiteX8" fmla="*/ 2888974 w 5168348"/>
              <a:gd name="connsiteY8" fmla="*/ 79513 h 649356"/>
              <a:gd name="connsiteX9" fmla="*/ 2928731 w 5168348"/>
              <a:gd name="connsiteY9" fmla="*/ 66261 h 649356"/>
              <a:gd name="connsiteX10" fmla="*/ 3180522 w 5168348"/>
              <a:gd name="connsiteY10" fmla="*/ 53008 h 649356"/>
              <a:gd name="connsiteX11" fmla="*/ 3896139 w 5168348"/>
              <a:gd name="connsiteY11" fmla="*/ 39756 h 649356"/>
              <a:gd name="connsiteX12" fmla="*/ 4227444 w 5168348"/>
              <a:gd name="connsiteY12" fmla="*/ 26504 h 649356"/>
              <a:gd name="connsiteX13" fmla="*/ 4280452 w 5168348"/>
              <a:gd name="connsiteY13" fmla="*/ 13252 h 649356"/>
              <a:gd name="connsiteX14" fmla="*/ 4492487 w 5168348"/>
              <a:gd name="connsiteY14" fmla="*/ 0 h 649356"/>
              <a:gd name="connsiteX15" fmla="*/ 4943061 w 5168348"/>
              <a:gd name="connsiteY15" fmla="*/ 13252 h 649356"/>
              <a:gd name="connsiteX16" fmla="*/ 5035826 w 5168348"/>
              <a:gd name="connsiteY16" fmla="*/ 39756 h 649356"/>
              <a:gd name="connsiteX17" fmla="*/ 5088835 w 5168348"/>
              <a:gd name="connsiteY17" fmla="*/ 53008 h 649356"/>
              <a:gd name="connsiteX18" fmla="*/ 5115339 w 5168348"/>
              <a:gd name="connsiteY18" fmla="*/ 145774 h 649356"/>
              <a:gd name="connsiteX19" fmla="*/ 5141844 w 5168348"/>
              <a:gd name="connsiteY19" fmla="*/ 225287 h 649356"/>
              <a:gd name="connsiteX20" fmla="*/ 5155096 w 5168348"/>
              <a:gd name="connsiteY20" fmla="*/ 265043 h 649356"/>
              <a:gd name="connsiteX21" fmla="*/ 5168348 w 5168348"/>
              <a:gd name="connsiteY21" fmla="*/ 304800 h 649356"/>
              <a:gd name="connsiteX22" fmla="*/ 5155096 w 5168348"/>
              <a:gd name="connsiteY22" fmla="*/ 463826 h 649356"/>
              <a:gd name="connsiteX23" fmla="*/ 5141844 w 5168348"/>
              <a:gd name="connsiteY23" fmla="*/ 503582 h 649356"/>
              <a:gd name="connsiteX24" fmla="*/ 5102087 w 5168348"/>
              <a:gd name="connsiteY24" fmla="*/ 516834 h 649356"/>
              <a:gd name="connsiteX25" fmla="*/ 4943061 w 5168348"/>
              <a:gd name="connsiteY25" fmla="*/ 583095 h 649356"/>
              <a:gd name="connsiteX26" fmla="*/ 4028661 w 5168348"/>
              <a:gd name="connsiteY26" fmla="*/ 636104 h 649356"/>
              <a:gd name="connsiteX27" fmla="*/ 2358887 w 5168348"/>
              <a:gd name="connsiteY27" fmla="*/ 649356 h 649356"/>
              <a:gd name="connsiteX28" fmla="*/ 742122 w 5168348"/>
              <a:gd name="connsiteY28" fmla="*/ 636104 h 649356"/>
              <a:gd name="connsiteX29" fmla="*/ 702365 w 5168348"/>
              <a:gd name="connsiteY29" fmla="*/ 622852 h 649356"/>
              <a:gd name="connsiteX30" fmla="*/ 569844 w 5168348"/>
              <a:gd name="connsiteY30" fmla="*/ 609600 h 649356"/>
              <a:gd name="connsiteX31" fmla="*/ 503583 w 5168348"/>
              <a:gd name="connsiteY31" fmla="*/ 596348 h 649356"/>
              <a:gd name="connsiteX32" fmla="*/ 424070 w 5168348"/>
              <a:gd name="connsiteY32" fmla="*/ 583095 h 649356"/>
              <a:gd name="connsiteX33" fmla="*/ 384313 w 5168348"/>
              <a:gd name="connsiteY33" fmla="*/ 569843 h 649356"/>
              <a:gd name="connsiteX34" fmla="*/ 304800 w 5168348"/>
              <a:gd name="connsiteY34" fmla="*/ 556591 h 649356"/>
              <a:gd name="connsiteX35" fmla="*/ 172278 w 5168348"/>
              <a:gd name="connsiteY35" fmla="*/ 530087 h 649356"/>
              <a:gd name="connsiteX36" fmla="*/ 53009 w 5168348"/>
              <a:gd name="connsiteY36" fmla="*/ 503582 h 649356"/>
              <a:gd name="connsiteX37" fmla="*/ 0 w 5168348"/>
              <a:gd name="connsiteY37" fmla="*/ 424069 h 649356"/>
              <a:gd name="connsiteX38" fmla="*/ 13252 w 5168348"/>
              <a:gd name="connsiteY38" fmla="*/ 304800 h 649356"/>
              <a:gd name="connsiteX39" fmla="*/ 26505 w 5168348"/>
              <a:gd name="connsiteY39" fmla="*/ 265043 h 649356"/>
              <a:gd name="connsiteX40" fmla="*/ 172278 w 5168348"/>
              <a:gd name="connsiteY40" fmla="*/ 145774 h 649356"/>
              <a:gd name="connsiteX41" fmla="*/ 212035 w 5168348"/>
              <a:gd name="connsiteY41" fmla="*/ 119269 h 649356"/>
              <a:gd name="connsiteX42" fmla="*/ 291548 w 5168348"/>
              <a:gd name="connsiteY42" fmla="*/ 92765 h 649356"/>
              <a:gd name="connsiteX43" fmla="*/ 371061 w 5168348"/>
              <a:gd name="connsiteY43" fmla="*/ 66261 h 6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168348" h="649356">
                <a:moveTo>
                  <a:pt x="318052" y="39756"/>
                </a:moveTo>
                <a:cubicBezTo>
                  <a:pt x="393148" y="35339"/>
                  <a:pt x="468396" y="33021"/>
                  <a:pt x="543339" y="26504"/>
                </a:cubicBezTo>
                <a:cubicBezTo>
                  <a:pt x="570108" y="24176"/>
                  <a:pt x="595982" y="13252"/>
                  <a:pt x="622852" y="13252"/>
                </a:cubicBezTo>
                <a:cubicBezTo>
                  <a:pt x="857016" y="13252"/>
                  <a:pt x="1091096" y="22087"/>
                  <a:pt x="1325218" y="26504"/>
                </a:cubicBezTo>
                <a:cubicBezTo>
                  <a:pt x="1534178" y="61330"/>
                  <a:pt x="1247103" y="16680"/>
                  <a:pt x="1683026" y="53008"/>
                </a:cubicBezTo>
                <a:cubicBezTo>
                  <a:pt x="1696947" y="54168"/>
                  <a:pt x="1709146" y="63231"/>
                  <a:pt x="1722783" y="66261"/>
                </a:cubicBezTo>
                <a:cubicBezTo>
                  <a:pt x="1749013" y="72090"/>
                  <a:pt x="1775467" y="78023"/>
                  <a:pt x="1802296" y="79513"/>
                </a:cubicBezTo>
                <a:cubicBezTo>
                  <a:pt x="1934687" y="86868"/>
                  <a:pt x="2067339" y="88348"/>
                  <a:pt x="2199861" y="92765"/>
                </a:cubicBezTo>
                <a:lnTo>
                  <a:pt x="2888974" y="79513"/>
                </a:lnTo>
                <a:cubicBezTo>
                  <a:pt x="2902934" y="79005"/>
                  <a:pt x="2914819" y="67526"/>
                  <a:pt x="2928731" y="66261"/>
                </a:cubicBezTo>
                <a:cubicBezTo>
                  <a:pt x="3012432" y="58652"/>
                  <a:pt x="3096507" y="55310"/>
                  <a:pt x="3180522" y="53008"/>
                </a:cubicBezTo>
                <a:lnTo>
                  <a:pt x="3896139" y="39756"/>
                </a:lnTo>
                <a:cubicBezTo>
                  <a:pt x="4006574" y="35339"/>
                  <a:pt x="4117183" y="34108"/>
                  <a:pt x="4227444" y="26504"/>
                </a:cubicBezTo>
                <a:cubicBezTo>
                  <a:pt x="4245614" y="25251"/>
                  <a:pt x="4262329" y="15064"/>
                  <a:pt x="4280452" y="13252"/>
                </a:cubicBezTo>
                <a:cubicBezTo>
                  <a:pt x="4350917" y="6206"/>
                  <a:pt x="4421809" y="4417"/>
                  <a:pt x="4492487" y="0"/>
                </a:cubicBezTo>
                <a:cubicBezTo>
                  <a:pt x="4642678" y="4417"/>
                  <a:pt x="4793012" y="5355"/>
                  <a:pt x="4943061" y="13252"/>
                </a:cubicBezTo>
                <a:cubicBezTo>
                  <a:pt x="4968455" y="14588"/>
                  <a:pt x="5010364" y="32481"/>
                  <a:pt x="5035826" y="39756"/>
                </a:cubicBezTo>
                <a:cubicBezTo>
                  <a:pt x="5053339" y="44760"/>
                  <a:pt x="5071165" y="48591"/>
                  <a:pt x="5088835" y="53008"/>
                </a:cubicBezTo>
                <a:cubicBezTo>
                  <a:pt x="5133384" y="186657"/>
                  <a:pt x="5065403" y="-20678"/>
                  <a:pt x="5115339" y="145774"/>
                </a:cubicBezTo>
                <a:cubicBezTo>
                  <a:pt x="5123367" y="172534"/>
                  <a:pt x="5133009" y="198783"/>
                  <a:pt x="5141844" y="225287"/>
                </a:cubicBezTo>
                <a:lnTo>
                  <a:pt x="5155096" y="265043"/>
                </a:lnTo>
                <a:lnTo>
                  <a:pt x="5168348" y="304800"/>
                </a:lnTo>
                <a:cubicBezTo>
                  <a:pt x="5163931" y="357809"/>
                  <a:pt x="5162126" y="411100"/>
                  <a:pt x="5155096" y="463826"/>
                </a:cubicBezTo>
                <a:cubicBezTo>
                  <a:pt x="5153250" y="477672"/>
                  <a:pt x="5151722" y="493705"/>
                  <a:pt x="5141844" y="503582"/>
                </a:cubicBezTo>
                <a:cubicBezTo>
                  <a:pt x="5131966" y="513460"/>
                  <a:pt x="5115339" y="512417"/>
                  <a:pt x="5102087" y="516834"/>
                </a:cubicBezTo>
                <a:cubicBezTo>
                  <a:pt x="5000217" y="584748"/>
                  <a:pt x="5053995" y="564606"/>
                  <a:pt x="4943061" y="583095"/>
                </a:cubicBezTo>
                <a:cubicBezTo>
                  <a:pt x="4603730" y="696208"/>
                  <a:pt x="4848333" y="623094"/>
                  <a:pt x="4028661" y="636104"/>
                </a:cubicBezTo>
                <a:lnTo>
                  <a:pt x="2358887" y="649356"/>
                </a:lnTo>
                <a:lnTo>
                  <a:pt x="742122" y="636104"/>
                </a:lnTo>
                <a:cubicBezTo>
                  <a:pt x="728155" y="635881"/>
                  <a:pt x="716172" y="624976"/>
                  <a:pt x="702365" y="622852"/>
                </a:cubicBezTo>
                <a:cubicBezTo>
                  <a:pt x="658487" y="616102"/>
                  <a:pt x="613849" y="615467"/>
                  <a:pt x="569844" y="609600"/>
                </a:cubicBezTo>
                <a:cubicBezTo>
                  <a:pt x="547517" y="606623"/>
                  <a:pt x="525744" y="600377"/>
                  <a:pt x="503583" y="596348"/>
                </a:cubicBezTo>
                <a:cubicBezTo>
                  <a:pt x="477146" y="591541"/>
                  <a:pt x="450300" y="588924"/>
                  <a:pt x="424070" y="583095"/>
                </a:cubicBezTo>
                <a:cubicBezTo>
                  <a:pt x="410434" y="580065"/>
                  <a:pt x="397950" y="572873"/>
                  <a:pt x="384313" y="569843"/>
                </a:cubicBezTo>
                <a:cubicBezTo>
                  <a:pt x="358083" y="564014"/>
                  <a:pt x="331304" y="561008"/>
                  <a:pt x="304800" y="556591"/>
                </a:cubicBezTo>
                <a:cubicBezTo>
                  <a:pt x="228599" y="531191"/>
                  <a:pt x="294105" y="550392"/>
                  <a:pt x="172278" y="530087"/>
                </a:cubicBezTo>
                <a:cubicBezTo>
                  <a:pt x="121821" y="521677"/>
                  <a:pt x="100650" y="515492"/>
                  <a:pt x="53009" y="503582"/>
                </a:cubicBezTo>
                <a:cubicBezTo>
                  <a:pt x="29104" y="479678"/>
                  <a:pt x="0" y="462428"/>
                  <a:pt x="0" y="424069"/>
                </a:cubicBezTo>
                <a:cubicBezTo>
                  <a:pt x="0" y="384068"/>
                  <a:pt x="6676" y="344257"/>
                  <a:pt x="13252" y="304800"/>
                </a:cubicBezTo>
                <a:cubicBezTo>
                  <a:pt x="15549" y="291021"/>
                  <a:pt x="18123" y="276218"/>
                  <a:pt x="26505" y="265043"/>
                </a:cubicBezTo>
                <a:cubicBezTo>
                  <a:pt x="70900" y="205850"/>
                  <a:pt x="112044" y="185930"/>
                  <a:pt x="172278" y="145774"/>
                </a:cubicBezTo>
                <a:cubicBezTo>
                  <a:pt x="185530" y="136939"/>
                  <a:pt x="196925" y="124306"/>
                  <a:pt x="212035" y="119269"/>
                </a:cubicBezTo>
                <a:cubicBezTo>
                  <a:pt x="238539" y="110434"/>
                  <a:pt x="268302" y="108262"/>
                  <a:pt x="291548" y="92765"/>
                </a:cubicBezTo>
                <a:cubicBezTo>
                  <a:pt x="342331" y="58910"/>
                  <a:pt x="315378" y="66261"/>
                  <a:pt x="371061" y="66261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6C42411-6576-4D00-82FA-274FE318F7C9}"/>
              </a:ext>
            </a:extLst>
          </p:cNvPr>
          <p:cNvSpPr/>
          <p:nvPr/>
        </p:nvSpPr>
        <p:spPr>
          <a:xfrm>
            <a:off x="2659923" y="2266325"/>
            <a:ext cx="4863547" cy="940905"/>
          </a:xfrm>
          <a:custGeom>
            <a:avLst/>
            <a:gdLst>
              <a:gd name="connsiteX0" fmla="*/ 450573 w 4863547"/>
              <a:gd name="connsiteY0" fmla="*/ 238540 h 940905"/>
              <a:gd name="connsiteX1" fmla="*/ 371060 w 4863547"/>
              <a:gd name="connsiteY1" fmla="*/ 251792 h 940905"/>
              <a:gd name="connsiteX2" fmla="*/ 318052 w 4863547"/>
              <a:gd name="connsiteY2" fmla="*/ 278296 h 940905"/>
              <a:gd name="connsiteX3" fmla="*/ 265043 w 4863547"/>
              <a:gd name="connsiteY3" fmla="*/ 291548 h 940905"/>
              <a:gd name="connsiteX4" fmla="*/ 185530 w 4863547"/>
              <a:gd name="connsiteY4" fmla="*/ 318053 h 940905"/>
              <a:gd name="connsiteX5" fmla="*/ 145773 w 4863547"/>
              <a:gd name="connsiteY5" fmla="*/ 331305 h 940905"/>
              <a:gd name="connsiteX6" fmla="*/ 79513 w 4863547"/>
              <a:gd name="connsiteY6" fmla="*/ 397566 h 940905"/>
              <a:gd name="connsiteX7" fmla="*/ 26504 w 4863547"/>
              <a:gd name="connsiteY7" fmla="*/ 490331 h 940905"/>
              <a:gd name="connsiteX8" fmla="*/ 0 w 4863547"/>
              <a:gd name="connsiteY8" fmla="*/ 569844 h 940905"/>
              <a:gd name="connsiteX9" fmla="*/ 13252 w 4863547"/>
              <a:gd name="connsiteY9" fmla="*/ 715618 h 940905"/>
              <a:gd name="connsiteX10" fmla="*/ 26504 w 4863547"/>
              <a:gd name="connsiteY10" fmla="*/ 755374 h 940905"/>
              <a:gd name="connsiteX11" fmla="*/ 132521 w 4863547"/>
              <a:gd name="connsiteY11" fmla="*/ 848140 h 940905"/>
              <a:gd name="connsiteX12" fmla="*/ 212034 w 4863547"/>
              <a:gd name="connsiteY12" fmla="*/ 887896 h 940905"/>
              <a:gd name="connsiteX13" fmla="*/ 1683026 w 4863547"/>
              <a:gd name="connsiteY13" fmla="*/ 901148 h 940905"/>
              <a:gd name="connsiteX14" fmla="*/ 1881808 w 4863547"/>
              <a:gd name="connsiteY14" fmla="*/ 914400 h 940905"/>
              <a:gd name="connsiteX15" fmla="*/ 2040834 w 4863547"/>
              <a:gd name="connsiteY15" fmla="*/ 927653 h 940905"/>
              <a:gd name="connsiteX16" fmla="*/ 2345634 w 4863547"/>
              <a:gd name="connsiteY16" fmla="*/ 940905 h 940905"/>
              <a:gd name="connsiteX17" fmla="*/ 3684104 w 4863547"/>
              <a:gd name="connsiteY17" fmla="*/ 927653 h 940905"/>
              <a:gd name="connsiteX18" fmla="*/ 3763617 w 4863547"/>
              <a:gd name="connsiteY18" fmla="*/ 914400 h 940905"/>
              <a:gd name="connsiteX19" fmla="*/ 3882887 w 4863547"/>
              <a:gd name="connsiteY19" fmla="*/ 901148 h 940905"/>
              <a:gd name="connsiteX20" fmla="*/ 4081669 w 4863547"/>
              <a:gd name="connsiteY20" fmla="*/ 887896 h 940905"/>
              <a:gd name="connsiteX21" fmla="*/ 4253947 w 4863547"/>
              <a:gd name="connsiteY21" fmla="*/ 874644 h 940905"/>
              <a:gd name="connsiteX22" fmla="*/ 4426226 w 4863547"/>
              <a:gd name="connsiteY22" fmla="*/ 848140 h 940905"/>
              <a:gd name="connsiteX23" fmla="*/ 4518991 w 4863547"/>
              <a:gd name="connsiteY23" fmla="*/ 834887 h 940905"/>
              <a:gd name="connsiteX24" fmla="*/ 4558747 w 4863547"/>
              <a:gd name="connsiteY24" fmla="*/ 821635 h 940905"/>
              <a:gd name="connsiteX25" fmla="*/ 4664765 w 4863547"/>
              <a:gd name="connsiteY25" fmla="*/ 795131 h 940905"/>
              <a:gd name="connsiteX26" fmla="*/ 4704521 w 4863547"/>
              <a:gd name="connsiteY26" fmla="*/ 768627 h 940905"/>
              <a:gd name="connsiteX27" fmla="*/ 4784034 w 4863547"/>
              <a:gd name="connsiteY27" fmla="*/ 742122 h 940905"/>
              <a:gd name="connsiteX28" fmla="*/ 4850295 w 4863547"/>
              <a:gd name="connsiteY28" fmla="*/ 662609 h 940905"/>
              <a:gd name="connsiteX29" fmla="*/ 4863547 w 4863547"/>
              <a:gd name="connsiteY29" fmla="*/ 622853 h 940905"/>
              <a:gd name="connsiteX30" fmla="*/ 4850295 w 4863547"/>
              <a:gd name="connsiteY30" fmla="*/ 304800 h 940905"/>
              <a:gd name="connsiteX31" fmla="*/ 4770782 w 4863547"/>
              <a:gd name="connsiteY31" fmla="*/ 198783 h 940905"/>
              <a:gd name="connsiteX32" fmla="*/ 4731026 w 4863547"/>
              <a:gd name="connsiteY32" fmla="*/ 172279 h 940905"/>
              <a:gd name="connsiteX33" fmla="*/ 4704521 w 4863547"/>
              <a:gd name="connsiteY33" fmla="*/ 145774 h 940905"/>
              <a:gd name="connsiteX34" fmla="*/ 4664765 w 4863547"/>
              <a:gd name="connsiteY34" fmla="*/ 132522 h 940905"/>
              <a:gd name="connsiteX35" fmla="*/ 4625008 w 4863547"/>
              <a:gd name="connsiteY35" fmla="*/ 106018 h 940905"/>
              <a:gd name="connsiteX36" fmla="*/ 4518991 w 4863547"/>
              <a:gd name="connsiteY36" fmla="*/ 79513 h 940905"/>
              <a:gd name="connsiteX37" fmla="*/ 4452730 w 4863547"/>
              <a:gd name="connsiteY37" fmla="*/ 53009 h 940905"/>
              <a:gd name="connsiteX38" fmla="*/ 4320208 w 4863547"/>
              <a:gd name="connsiteY38" fmla="*/ 39757 h 940905"/>
              <a:gd name="connsiteX39" fmla="*/ 4267200 w 4863547"/>
              <a:gd name="connsiteY39" fmla="*/ 26505 h 940905"/>
              <a:gd name="connsiteX40" fmla="*/ 4174434 w 4863547"/>
              <a:gd name="connsiteY40" fmla="*/ 13253 h 940905"/>
              <a:gd name="connsiteX41" fmla="*/ 4094921 w 4863547"/>
              <a:gd name="connsiteY41" fmla="*/ 0 h 940905"/>
              <a:gd name="connsiteX42" fmla="*/ 3207026 w 4863547"/>
              <a:gd name="connsiteY42" fmla="*/ 13253 h 940905"/>
              <a:gd name="connsiteX43" fmla="*/ 3180521 w 4863547"/>
              <a:gd name="connsiteY43" fmla="*/ 39757 h 940905"/>
              <a:gd name="connsiteX44" fmla="*/ 3101008 w 4863547"/>
              <a:gd name="connsiteY44" fmla="*/ 53009 h 940905"/>
              <a:gd name="connsiteX45" fmla="*/ 2994991 w 4863547"/>
              <a:gd name="connsiteY45" fmla="*/ 79513 h 940905"/>
              <a:gd name="connsiteX46" fmla="*/ 2888973 w 4863547"/>
              <a:gd name="connsiteY46" fmla="*/ 119270 h 940905"/>
              <a:gd name="connsiteX47" fmla="*/ 2822713 w 4863547"/>
              <a:gd name="connsiteY47" fmla="*/ 132522 h 940905"/>
              <a:gd name="connsiteX48" fmla="*/ 2743200 w 4863547"/>
              <a:gd name="connsiteY48" fmla="*/ 159027 h 940905"/>
              <a:gd name="connsiteX49" fmla="*/ 2703443 w 4863547"/>
              <a:gd name="connsiteY49" fmla="*/ 172279 h 940905"/>
              <a:gd name="connsiteX50" fmla="*/ 2650434 w 4863547"/>
              <a:gd name="connsiteY50" fmla="*/ 185531 h 940905"/>
              <a:gd name="connsiteX51" fmla="*/ 2610678 w 4863547"/>
              <a:gd name="connsiteY51" fmla="*/ 212035 h 940905"/>
              <a:gd name="connsiteX52" fmla="*/ 2478156 w 4863547"/>
              <a:gd name="connsiteY52" fmla="*/ 238540 h 940905"/>
              <a:gd name="connsiteX53" fmla="*/ 2438400 w 4863547"/>
              <a:gd name="connsiteY53" fmla="*/ 265044 h 940905"/>
              <a:gd name="connsiteX54" fmla="*/ 2292626 w 4863547"/>
              <a:gd name="connsiteY54" fmla="*/ 304800 h 940905"/>
              <a:gd name="connsiteX55" fmla="*/ 2252869 w 4863547"/>
              <a:gd name="connsiteY55" fmla="*/ 318053 h 940905"/>
              <a:gd name="connsiteX56" fmla="*/ 1802295 w 4863547"/>
              <a:gd name="connsiteY56" fmla="*/ 304800 h 940905"/>
              <a:gd name="connsiteX57" fmla="*/ 1762539 w 4863547"/>
              <a:gd name="connsiteY57" fmla="*/ 291548 h 940905"/>
              <a:gd name="connsiteX58" fmla="*/ 1709530 w 4863547"/>
              <a:gd name="connsiteY58" fmla="*/ 278296 h 940905"/>
              <a:gd name="connsiteX59" fmla="*/ 1669773 w 4863547"/>
              <a:gd name="connsiteY59" fmla="*/ 265044 h 940905"/>
              <a:gd name="connsiteX60" fmla="*/ 1497495 w 4863547"/>
              <a:gd name="connsiteY60" fmla="*/ 225287 h 940905"/>
              <a:gd name="connsiteX61" fmla="*/ 1457739 w 4863547"/>
              <a:gd name="connsiteY61" fmla="*/ 212035 h 940905"/>
              <a:gd name="connsiteX62" fmla="*/ 1285460 w 4863547"/>
              <a:gd name="connsiteY62" fmla="*/ 185531 h 940905"/>
              <a:gd name="connsiteX63" fmla="*/ 344556 w 4863547"/>
              <a:gd name="connsiteY63" fmla="*/ 198783 h 940905"/>
              <a:gd name="connsiteX64" fmla="*/ 278295 w 4863547"/>
              <a:gd name="connsiteY64" fmla="*/ 238540 h 940905"/>
              <a:gd name="connsiteX65" fmla="*/ 225287 w 4863547"/>
              <a:gd name="connsiteY65" fmla="*/ 318053 h 940905"/>
              <a:gd name="connsiteX66" fmla="*/ 212034 w 4863547"/>
              <a:gd name="connsiteY66" fmla="*/ 357809 h 940905"/>
              <a:gd name="connsiteX67" fmla="*/ 185530 w 4863547"/>
              <a:gd name="connsiteY67" fmla="*/ 371061 h 94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863547" h="940905">
                <a:moveTo>
                  <a:pt x="450573" y="238540"/>
                </a:moveTo>
                <a:cubicBezTo>
                  <a:pt x="424069" y="242957"/>
                  <a:pt x="396797" y="244071"/>
                  <a:pt x="371060" y="251792"/>
                </a:cubicBezTo>
                <a:cubicBezTo>
                  <a:pt x="352138" y="257468"/>
                  <a:pt x="336549" y="271360"/>
                  <a:pt x="318052" y="278296"/>
                </a:cubicBezTo>
                <a:cubicBezTo>
                  <a:pt x="300998" y="284691"/>
                  <a:pt x="282488" y="286314"/>
                  <a:pt x="265043" y="291548"/>
                </a:cubicBezTo>
                <a:cubicBezTo>
                  <a:pt x="238283" y="299576"/>
                  <a:pt x="212034" y="309218"/>
                  <a:pt x="185530" y="318053"/>
                </a:cubicBezTo>
                <a:lnTo>
                  <a:pt x="145773" y="331305"/>
                </a:lnTo>
                <a:cubicBezTo>
                  <a:pt x="75099" y="437316"/>
                  <a:pt x="167857" y="309222"/>
                  <a:pt x="79513" y="397566"/>
                </a:cubicBezTo>
                <a:cubicBezTo>
                  <a:pt x="63572" y="413507"/>
                  <a:pt x="33435" y="473003"/>
                  <a:pt x="26504" y="490331"/>
                </a:cubicBezTo>
                <a:cubicBezTo>
                  <a:pt x="16128" y="516271"/>
                  <a:pt x="0" y="569844"/>
                  <a:pt x="0" y="569844"/>
                </a:cubicBezTo>
                <a:cubicBezTo>
                  <a:pt x="4417" y="618435"/>
                  <a:pt x="6352" y="667317"/>
                  <a:pt x="13252" y="715618"/>
                </a:cubicBezTo>
                <a:cubicBezTo>
                  <a:pt x="15227" y="729446"/>
                  <a:pt x="18385" y="744007"/>
                  <a:pt x="26504" y="755374"/>
                </a:cubicBezTo>
                <a:cubicBezTo>
                  <a:pt x="50795" y="789381"/>
                  <a:pt x="98709" y="823989"/>
                  <a:pt x="132521" y="848140"/>
                </a:cubicBezTo>
                <a:cubicBezTo>
                  <a:pt x="152034" y="862078"/>
                  <a:pt x="185116" y="887424"/>
                  <a:pt x="212034" y="887896"/>
                </a:cubicBezTo>
                <a:lnTo>
                  <a:pt x="1683026" y="901148"/>
                </a:lnTo>
                <a:lnTo>
                  <a:pt x="1881808" y="914400"/>
                </a:lnTo>
                <a:cubicBezTo>
                  <a:pt x="1934855" y="918330"/>
                  <a:pt x="1987728" y="924618"/>
                  <a:pt x="2040834" y="927653"/>
                </a:cubicBezTo>
                <a:cubicBezTo>
                  <a:pt x="2142364" y="933455"/>
                  <a:pt x="2244034" y="936488"/>
                  <a:pt x="2345634" y="940905"/>
                </a:cubicBezTo>
                <a:lnTo>
                  <a:pt x="3684104" y="927653"/>
                </a:lnTo>
                <a:cubicBezTo>
                  <a:pt x="3710969" y="927151"/>
                  <a:pt x="3736983" y="917951"/>
                  <a:pt x="3763617" y="914400"/>
                </a:cubicBezTo>
                <a:cubicBezTo>
                  <a:pt x="3803267" y="909113"/>
                  <a:pt x="3843024" y="904470"/>
                  <a:pt x="3882887" y="901148"/>
                </a:cubicBezTo>
                <a:cubicBezTo>
                  <a:pt x="3949065" y="895633"/>
                  <a:pt x="4015430" y="892627"/>
                  <a:pt x="4081669" y="887896"/>
                </a:cubicBezTo>
                <a:lnTo>
                  <a:pt x="4253947" y="874644"/>
                </a:lnTo>
                <a:cubicBezTo>
                  <a:pt x="4339591" y="846097"/>
                  <a:pt x="4267821" y="866776"/>
                  <a:pt x="4426226" y="848140"/>
                </a:cubicBezTo>
                <a:cubicBezTo>
                  <a:pt x="4457248" y="844490"/>
                  <a:pt x="4488069" y="839305"/>
                  <a:pt x="4518991" y="834887"/>
                </a:cubicBezTo>
                <a:cubicBezTo>
                  <a:pt x="4532243" y="830470"/>
                  <a:pt x="4545195" y="825023"/>
                  <a:pt x="4558747" y="821635"/>
                </a:cubicBezTo>
                <a:lnTo>
                  <a:pt x="4664765" y="795131"/>
                </a:lnTo>
                <a:cubicBezTo>
                  <a:pt x="4678017" y="786296"/>
                  <a:pt x="4689967" y="775096"/>
                  <a:pt x="4704521" y="768627"/>
                </a:cubicBezTo>
                <a:cubicBezTo>
                  <a:pt x="4730051" y="757280"/>
                  <a:pt x="4784034" y="742122"/>
                  <a:pt x="4784034" y="742122"/>
                </a:cubicBezTo>
                <a:cubicBezTo>
                  <a:pt x="4813345" y="712811"/>
                  <a:pt x="4831844" y="699512"/>
                  <a:pt x="4850295" y="662609"/>
                </a:cubicBezTo>
                <a:cubicBezTo>
                  <a:pt x="4856542" y="650115"/>
                  <a:pt x="4859130" y="636105"/>
                  <a:pt x="4863547" y="622853"/>
                </a:cubicBezTo>
                <a:cubicBezTo>
                  <a:pt x="4859130" y="516835"/>
                  <a:pt x="4867739" y="409466"/>
                  <a:pt x="4850295" y="304800"/>
                </a:cubicBezTo>
                <a:cubicBezTo>
                  <a:pt x="4847033" y="285229"/>
                  <a:pt x="4797581" y="220222"/>
                  <a:pt x="4770782" y="198783"/>
                </a:cubicBezTo>
                <a:cubicBezTo>
                  <a:pt x="4758345" y="188834"/>
                  <a:pt x="4743463" y="182228"/>
                  <a:pt x="4731026" y="172279"/>
                </a:cubicBezTo>
                <a:cubicBezTo>
                  <a:pt x="4721269" y="164474"/>
                  <a:pt x="4715235" y="152202"/>
                  <a:pt x="4704521" y="145774"/>
                </a:cubicBezTo>
                <a:cubicBezTo>
                  <a:pt x="4692543" y="138587"/>
                  <a:pt x="4677259" y="138769"/>
                  <a:pt x="4664765" y="132522"/>
                </a:cubicBezTo>
                <a:cubicBezTo>
                  <a:pt x="4650519" y="125399"/>
                  <a:pt x="4639976" y="111461"/>
                  <a:pt x="4625008" y="106018"/>
                </a:cubicBezTo>
                <a:cubicBezTo>
                  <a:pt x="4590774" y="93569"/>
                  <a:pt x="4552812" y="93041"/>
                  <a:pt x="4518991" y="79513"/>
                </a:cubicBezTo>
                <a:cubicBezTo>
                  <a:pt x="4496904" y="70678"/>
                  <a:pt x="4476056" y="57674"/>
                  <a:pt x="4452730" y="53009"/>
                </a:cubicBezTo>
                <a:cubicBezTo>
                  <a:pt x="4409198" y="44303"/>
                  <a:pt x="4364382" y="44174"/>
                  <a:pt x="4320208" y="39757"/>
                </a:cubicBezTo>
                <a:cubicBezTo>
                  <a:pt x="4302539" y="35340"/>
                  <a:pt x="4285119" y="29763"/>
                  <a:pt x="4267200" y="26505"/>
                </a:cubicBezTo>
                <a:cubicBezTo>
                  <a:pt x="4236468" y="20917"/>
                  <a:pt x="4205307" y="18003"/>
                  <a:pt x="4174434" y="13253"/>
                </a:cubicBezTo>
                <a:cubicBezTo>
                  <a:pt x="4147876" y="9167"/>
                  <a:pt x="4121425" y="4418"/>
                  <a:pt x="4094921" y="0"/>
                </a:cubicBezTo>
                <a:cubicBezTo>
                  <a:pt x="3798956" y="4418"/>
                  <a:pt x="3502745" y="396"/>
                  <a:pt x="3207026" y="13253"/>
                </a:cubicBezTo>
                <a:cubicBezTo>
                  <a:pt x="3194543" y="13796"/>
                  <a:pt x="3192220" y="35370"/>
                  <a:pt x="3180521" y="39757"/>
                </a:cubicBezTo>
                <a:cubicBezTo>
                  <a:pt x="3155362" y="49192"/>
                  <a:pt x="3127512" y="48592"/>
                  <a:pt x="3101008" y="53009"/>
                </a:cubicBezTo>
                <a:cubicBezTo>
                  <a:pt x="3010125" y="83303"/>
                  <a:pt x="3122935" y="47526"/>
                  <a:pt x="2994991" y="79513"/>
                </a:cubicBezTo>
                <a:cubicBezTo>
                  <a:pt x="2943507" y="92384"/>
                  <a:pt x="2949744" y="101039"/>
                  <a:pt x="2888973" y="119270"/>
                </a:cubicBezTo>
                <a:cubicBezTo>
                  <a:pt x="2867399" y="125742"/>
                  <a:pt x="2844443" y="126595"/>
                  <a:pt x="2822713" y="132522"/>
                </a:cubicBezTo>
                <a:cubicBezTo>
                  <a:pt x="2795759" y="139873"/>
                  <a:pt x="2769704" y="150192"/>
                  <a:pt x="2743200" y="159027"/>
                </a:cubicBezTo>
                <a:cubicBezTo>
                  <a:pt x="2729948" y="163444"/>
                  <a:pt x="2716995" y="168891"/>
                  <a:pt x="2703443" y="172279"/>
                </a:cubicBezTo>
                <a:lnTo>
                  <a:pt x="2650434" y="185531"/>
                </a:lnTo>
                <a:cubicBezTo>
                  <a:pt x="2637182" y="194366"/>
                  <a:pt x="2625901" y="207351"/>
                  <a:pt x="2610678" y="212035"/>
                </a:cubicBezTo>
                <a:cubicBezTo>
                  <a:pt x="2567621" y="225283"/>
                  <a:pt x="2478156" y="238540"/>
                  <a:pt x="2478156" y="238540"/>
                </a:cubicBezTo>
                <a:cubicBezTo>
                  <a:pt x="2464904" y="247375"/>
                  <a:pt x="2452954" y="258576"/>
                  <a:pt x="2438400" y="265044"/>
                </a:cubicBezTo>
                <a:cubicBezTo>
                  <a:pt x="2365291" y="297537"/>
                  <a:pt x="2363892" y="286983"/>
                  <a:pt x="2292626" y="304800"/>
                </a:cubicBezTo>
                <a:cubicBezTo>
                  <a:pt x="2279074" y="308188"/>
                  <a:pt x="2266121" y="313635"/>
                  <a:pt x="2252869" y="318053"/>
                </a:cubicBezTo>
                <a:cubicBezTo>
                  <a:pt x="2102678" y="313635"/>
                  <a:pt x="1952332" y="312910"/>
                  <a:pt x="1802295" y="304800"/>
                </a:cubicBezTo>
                <a:cubicBezTo>
                  <a:pt x="1788347" y="304046"/>
                  <a:pt x="1775970" y="295385"/>
                  <a:pt x="1762539" y="291548"/>
                </a:cubicBezTo>
                <a:cubicBezTo>
                  <a:pt x="1745026" y="286544"/>
                  <a:pt x="1727043" y="283300"/>
                  <a:pt x="1709530" y="278296"/>
                </a:cubicBezTo>
                <a:cubicBezTo>
                  <a:pt x="1696098" y="274458"/>
                  <a:pt x="1683325" y="268432"/>
                  <a:pt x="1669773" y="265044"/>
                </a:cubicBezTo>
                <a:cubicBezTo>
                  <a:pt x="1585670" y="244018"/>
                  <a:pt x="1596454" y="258273"/>
                  <a:pt x="1497495" y="225287"/>
                </a:cubicBezTo>
                <a:cubicBezTo>
                  <a:pt x="1484243" y="220870"/>
                  <a:pt x="1471375" y="215065"/>
                  <a:pt x="1457739" y="212035"/>
                </a:cubicBezTo>
                <a:cubicBezTo>
                  <a:pt x="1424641" y="204680"/>
                  <a:pt x="1315052" y="189758"/>
                  <a:pt x="1285460" y="185531"/>
                </a:cubicBezTo>
                <a:lnTo>
                  <a:pt x="344556" y="198783"/>
                </a:lnTo>
                <a:cubicBezTo>
                  <a:pt x="315427" y="199570"/>
                  <a:pt x="294569" y="216841"/>
                  <a:pt x="278295" y="238540"/>
                </a:cubicBezTo>
                <a:cubicBezTo>
                  <a:pt x="259183" y="264023"/>
                  <a:pt x="235361" y="287834"/>
                  <a:pt x="225287" y="318053"/>
                </a:cubicBezTo>
                <a:cubicBezTo>
                  <a:pt x="220869" y="331305"/>
                  <a:pt x="220415" y="346634"/>
                  <a:pt x="212034" y="357809"/>
                </a:cubicBezTo>
                <a:cubicBezTo>
                  <a:pt x="206107" y="365711"/>
                  <a:pt x="194365" y="366644"/>
                  <a:pt x="185530" y="371061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57" grpId="0" animBg="1"/>
      <p:bldP spid="67" grpId="0" animBg="1"/>
      <p:bldP spid="69" grpId="0" animBg="1"/>
      <p:bldP spid="71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FC938-E67A-4DBC-B145-5125616CD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32" r="16878"/>
          <a:stretch/>
        </p:blipFill>
        <p:spPr>
          <a:xfrm>
            <a:off x="8295860" y="406465"/>
            <a:ext cx="2540157" cy="23517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0C04F-64A4-4AF1-A959-4B2498C582BE}"/>
              </a:ext>
            </a:extLst>
          </p:cNvPr>
          <p:cNvSpPr txBox="1"/>
          <p:nvPr/>
        </p:nvSpPr>
        <p:spPr>
          <a:xfrm>
            <a:off x="4230198" y="384721"/>
            <a:ext cx="2389263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88988-739B-4FED-8950-5266826A8F72}"/>
              </a:ext>
            </a:extLst>
          </p:cNvPr>
          <p:cNvSpPr/>
          <p:nvPr/>
        </p:nvSpPr>
        <p:spPr>
          <a:xfrm>
            <a:off x="7566991" y="3009490"/>
            <a:ext cx="4282001" cy="1508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B.Sc., M.Sc. in Chemistry(First class), MACCT in Chemical Engineering, M.Phil.(IU)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AE8E8-7E23-4C1D-B03F-B39BBC7AC171}"/>
              </a:ext>
            </a:extLst>
          </p:cNvPr>
          <p:cNvSpPr txBox="1"/>
          <p:nvPr/>
        </p:nvSpPr>
        <p:spPr>
          <a:xfrm>
            <a:off x="7322692" y="4503873"/>
            <a:ext cx="4869308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চরমাধাবদিয়া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01715208583</a:t>
            </a:r>
          </a:p>
          <a:p>
            <a:pPr algn="ctr"/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biswasdinos@gmail.com</a:t>
            </a:r>
            <a:endParaRPr lang="bn-IN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C17E4-9E3A-42AE-BD6A-A82548744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4D2A5-5169-4CBB-B1FD-EEA518FBE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FDAFA-D39F-43D6-93DC-4CD667FD515B}"/>
              </a:ext>
            </a:extLst>
          </p:cNvPr>
          <p:cNvSpPr txBox="1"/>
          <p:nvPr/>
        </p:nvSpPr>
        <p:spPr>
          <a:xfrm>
            <a:off x="1203934" y="1670662"/>
            <a:ext cx="4731026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6600" dirty="0"/>
              <a:t>মাধমিক রসায়ন </a:t>
            </a:r>
            <a:endParaRPr lang="en-US" sz="6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A35AC-3BA2-4B9C-A937-68966CFB1921}"/>
              </a:ext>
            </a:extLst>
          </p:cNvPr>
          <p:cNvSpPr txBox="1"/>
          <p:nvPr/>
        </p:nvSpPr>
        <p:spPr>
          <a:xfrm>
            <a:off x="-38209" y="2619606"/>
            <a:ext cx="726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অধ্যায়ঃ দ্বাদশ</a:t>
            </a:r>
          </a:p>
          <a:p>
            <a:pPr algn="ctr"/>
            <a:r>
              <a:rPr lang="bn-BD" sz="4000" dirty="0"/>
              <a:t>আমাদের জীবনে রসায়ন</a:t>
            </a:r>
          </a:p>
          <a:p>
            <a:pPr algn="ctr"/>
            <a:r>
              <a:rPr lang="bn-BD" sz="4000" dirty="0"/>
              <a:t>(</a:t>
            </a:r>
            <a:r>
              <a:rPr lang="en-US" sz="4000" dirty="0"/>
              <a:t>Chemistry in Our Lives)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798BF-407A-483A-B4F3-406116FE8040}"/>
              </a:ext>
            </a:extLst>
          </p:cNvPr>
          <p:cNvSpPr txBox="1"/>
          <p:nvPr/>
        </p:nvSpPr>
        <p:spPr>
          <a:xfrm>
            <a:off x="1906298" y="4388583"/>
            <a:ext cx="271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লেকচার-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D9198-0A2F-4B11-8AE9-A61388F2C03C}"/>
              </a:ext>
            </a:extLst>
          </p:cNvPr>
          <p:cNvSpPr txBox="1"/>
          <p:nvPr/>
        </p:nvSpPr>
        <p:spPr>
          <a:xfrm>
            <a:off x="1015432" y="5381036"/>
            <a:ext cx="430632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Class 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50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A79C24-2923-4017-A14A-377FE42D2A1F}"/>
              </a:ext>
            </a:extLst>
          </p:cNvPr>
          <p:cNvSpPr txBox="1"/>
          <p:nvPr/>
        </p:nvSpPr>
        <p:spPr>
          <a:xfrm>
            <a:off x="7085559" y="4603757"/>
            <a:ext cx="4282605" cy="18158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</a:rPr>
              <a:t>২. </a:t>
            </a:r>
            <a:r>
              <a:rPr lang="en-US" sz="2800" dirty="0" err="1">
                <a:solidFill>
                  <a:srgbClr val="002060"/>
                </a:solidFill>
              </a:rPr>
              <a:t>এই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ধাপে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সাবান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ডিটারজেন্টের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অপোলার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হাইড্রোফোবিক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পানি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বিকর্ষী</a:t>
            </a:r>
            <a:r>
              <a:rPr lang="en-US" sz="2800" dirty="0">
                <a:solidFill>
                  <a:srgbClr val="002060"/>
                </a:solidFill>
              </a:rPr>
              <a:t>) </a:t>
            </a:r>
            <a:r>
              <a:rPr lang="en-US" sz="2800" dirty="0" err="1">
                <a:solidFill>
                  <a:srgbClr val="002060"/>
                </a:solidFill>
              </a:rPr>
              <a:t>প্রান্ত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দ্বারা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কাপড়ে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জমে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থাকা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তেল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বা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গ্রিজকে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আকর্ষণ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করে</a:t>
            </a:r>
            <a:r>
              <a:rPr lang="en-US" sz="2800" dirty="0">
                <a:solidFill>
                  <a:srgbClr val="002060"/>
                </a:solidFill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E0F9E-17BC-4EA5-AA8B-F08695C47584}"/>
              </a:ext>
            </a:extLst>
          </p:cNvPr>
          <p:cNvSpPr txBox="1"/>
          <p:nvPr/>
        </p:nvSpPr>
        <p:spPr>
          <a:xfrm>
            <a:off x="2519039" y="189798"/>
            <a:ext cx="69610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দ্বারা</a:t>
            </a:r>
            <a:r>
              <a:rPr lang="en-US" sz="2800" dirty="0"/>
              <a:t> </a:t>
            </a:r>
            <a:r>
              <a:rPr lang="en-US" sz="2800" dirty="0" err="1"/>
              <a:t>ময়লা</a:t>
            </a:r>
            <a:r>
              <a:rPr lang="en-US" sz="2800" dirty="0"/>
              <a:t> </a:t>
            </a:r>
            <a:r>
              <a:rPr lang="en-US" sz="2800" dirty="0" err="1"/>
              <a:t>পরিষ্কার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কৌশল</a:t>
            </a:r>
            <a:r>
              <a:rPr lang="en-US" sz="2800" dirty="0"/>
              <a:t>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4B3F39-C75F-471C-8FC8-AE711AF15918}"/>
              </a:ext>
            </a:extLst>
          </p:cNvPr>
          <p:cNvSpPr txBox="1"/>
          <p:nvPr/>
        </p:nvSpPr>
        <p:spPr>
          <a:xfrm>
            <a:off x="1164650" y="4603757"/>
            <a:ext cx="4091011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১. </a:t>
            </a:r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en-US" sz="2800" dirty="0" err="1"/>
              <a:t>ধাপে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ডিটারজেন্টের</a:t>
            </a:r>
            <a:r>
              <a:rPr lang="en-US" sz="2800" dirty="0"/>
              <a:t> </a:t>
            </a:r>
            <a:r>
              <a:rPr lang="en-US" sz="2800" dirty="0" err="1"/>
              <a:t>পোলার</a:t>
            </a:r>
            <a:r>
              <a:rPr lang="en-US" sz="2800" dirty="0"/>
              <a:t> (</a:t>
            </a:r>
            <a:r>
              <a:rPr lang="en-US" sz="2800" dirty="0" err="1"/>
              <a:t>হাইড্রোফ্লিক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পানি</a:t>
            </a:r>
            <a:r>
              <a:rPr lang="en-US" sz="2800" dirty="0"/>
              <a:t> </a:t>
            </a:r>
            <a:r>
              <a:rPr lang="en-US" sz="2800" dirty="0" err="1"/>
              <a:t>আকর্ষী</a:t>
            </a:r>
            <a:r>
              <a:rPr lang="en-US" sz="2800" dirty="0"/>
              <a:t>) </a:t>
            </a:r>
            <a:r>
              <a:rPr lang="en-US" sz="2800" dirty="0" err="1"/>
              <a:t>প্রান্তের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পানিতে</a:t>
            </a:r>
            <a:r>
              <a:rPr lang="en-US" sz="2800" dirty="0"/>
              <a:t> </a:t>
            </a:r>
            <a:r>
              <a:rPr lang="en-US" sz="2800" dirty="0" err="1"/>
              <a:t>দ্রবীভূত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C93194-4A54-4D76-B757-E6EA455DD815}"/>
              </a:ext>
            </a:extLst>
          </p:cNvPr>
          <p:cNvGrpSpPr/>
          <p:nvPr/>
        </p:nvGrpSpPr>
        <p:grpSpPr>
          <a:xfrm rot="16200000">
            <a:off x="6183263" y="2277203"/>
            <a:ext cx="699821" cy="1603773"/>
            <a:chOff x="3842544" y="3997733"/>
            <a:chExt cx="442912" cy="372521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7A3A845B-9CB2-4E9D-8298-F4A8D9440EB9}"/>
                </a:ext>
              </a:extLst>
            </p:cNvPr>
            <p:cNvSpPr/>
            <p:nvPr/>
          </p:nvSpPr>
          <p:spPr>
            <a:xfrm rot="5400000">
              <a:off x="3879453" y="3964252"/>
              <a:ext cx="369093" cy="4429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rrow: Right 4">
              <a:extLst>
                <a:ext uri="{FF2B5EF4-FFF2-40B4-BE49-F238E27FC236}">
                  <a16:creationId xmlns:a16="http://schemas.microsoft.com/office/drawing/2014/main" id="{E0D51DD5-CC03-4742-A90E-EAF775B4240A}"/>
                </a:ext>
              </a:extLst>
            </p:cNvPr>
            <p:cNvSpPr txBox="1"/>
            <p:nvPr/>
          </p:nvSpPr>
          <p:spPr>
            <a:xfrm>
              <a:off x="3931126" y="3997733"/>
              <a:ext cx="265748" cy="369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818EC5-E337-4133-B9A8-0FE0C15F5F10}"/>
              </a:ext>
            </a:extLst>
          </p:cNvPr>
          <p:cNvGrpSpPr/>
          <p:nvPr/>
        </p:nvGrpSpPr>
        <p:grpSpPr>
          <a:xfrm>
            <a:off x="7394499" y="987960"/>
            <a:ext cx="2756665" cy="3442225"/>
            <a:chOff x="7173337" y="679201"/>
            <a:chExt cx="3399978" cy="36087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E76AFC-8095-4656-8A12-C6D1484AC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5" t="29217" r="31491" b="47128"/>
            <a:stretch/>
          </p:blipFill>
          <p:spPr>
            <a:xfrm>
              <a:off x="7173337" y="1234834"/>
              <a:ext cx="3399978" cy="3053156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19A477-5A1F-49AC-8344-0CACB1B5360D}"/>
                </a:ext>
              </a:extLst>
            </p:cNvPr>
            <p:cNvSpPr/>
            <p:nvPr/>
          </p:nvSpPr>
          <p:spPr>
            <a:xfrm>
              <a:off x="8445631" y="679201"/>
              <a:ext cx="855388" cy="8251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২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5F942C-0EF2-4F19-889E-17E24DA25C72}"/>
              </a:ext>
            </a:extLst>
          </p:cNvPr>
          <p:cNvGrpSpPr/>
          <p:nvPr/>
        </p:nvGrpSpPr>
        <p:grpSpPr>
          <a:xfrm>
            <a:off x="555644" y="987960"/>
            <a:ext cx="5063595" cy="3529011"/>
            <a:chOff x="555644" y="987960"/>
            <a:chExt cx="5063595" cy="352901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92253F-9559-424D-B998-9D918551D83C}"/>
                </a:ext>
              </a:extLst>
            </p:cNvPr>
            <p:cNvGrpSpPr/>
            <p:nvPr/>
          </p:nvGrpSpPr>
          <p:grpSpPr>
            <a:xfrm>
              <a:off x="845351" y="987960"/>
              <a:ext cx="4729611" cy="3442225"/>
              <a:chOff x="292983" y="1182479"/>
              <a:chExt cx="3881451" cy="252246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B4177E4-B233-4D0A-91B6-62230E630C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26" t="2256" r="6217" b="70236"/>
              <a:stretch/>
            </p:blipFill>
            <p:spPr>
              <a:xfrm>
                <a:off x="292983" y="1603229"/>
                <a:ext cx="3881451" cy="2101715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3D25483-A640-4E90-969E-88717FC10BFD}"/>
                  </a:ext>
                </a:extLst>
              </p:cNvPr>
              <p:cNvSpPr/>
              <p:nvPr/>
            </p:nvSpPr>
            <p:spPr>
              <a:xfrm>
                <a:off x="1836749" y="1182479"/>
                <a:ext cx="543339" cy="5222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১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CF8D510-6B0C-48D4-9D68-A8B3867B6298}"/>
                </a:ext>
              </a:extLst>
            </p:cNvPr>
            <p:cNvSpPr txBox="1"/>
            <p:nvPr/>
          </p:nvSpPr>
          <p:spPr>
            <a:xfrm>
              <a:off x="3057488" y="4116861"/>
              <a:ext cx="880992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err="1"/>
                <a:t>ময়লা</a:t>
              </a:r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BD6DC4-0133-41E4-866C-815E733F6C16}"/>
                </a:ext>
              </a:extLst>
            </p:cNvPr>
            <p:cNvSpPr txBox="1"/>
            <p:nvPr/>
          </p:nvSpPr>
          <p:spPr>
            <a:xfrm>
              <a:off x="555644" y="3289037"/>
              <a:ext cx="951518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ময়লাযুক্ত</a:t>
              </a:r>
              <a:r>
                <a:rPr lang="en-US" sz="2000" dirty="0"/>
                <a:t> </a:t>
              </a:r>
              <a:r>
                <a:rPr lang="en-US" sz="2000" dirty="0" err="1"/>
                <a:t>কাপড়</a:t>
              </a:r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977FEE-14C1-49AF-B3CE-FB7EF6E298FC}"/>
                </a:ext>
              </a:extLst>
            </p:cNvPr>
            <p:cNvSpPr txBox="1"/>
            <p:nvPr/>
          </p:nvSpPr>
          <p:spPr>
            <a:xfrm>
              <a:off x="4424920" y="3248630"/>
              <a:ext cx="1175355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সাবানের</a:t>
              </a:r>
              <a:r>
                <a:rPr lang="en-US" sz="2000" dirty="0"/>
                <a:t> </a:t>
              </a:r>
              <a:r>
                <a:rPr lang="en-US" sz="2000" dirty="0" err="1"/>
                <a:t>জলীয়</a:t>
              </a:r>
              <a:r>
                <a:rPr lang="en-US" sz="2000" dirty="0"/>
                <a:t> </a:t>
              </a:r>
              <a:r>
                <a:rPr lang="en-US" sz="2000" dirty="0" err="1"/>
                <a:t>দ্রবন</a:t>
              </a:r>
              <a:endParaRPr lang="en-US" sz="2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D23E96-A587-4B62-9871-2FAAAEE0B314}"/>
                </a:ext>
              </a:extLst>
            </p:cNvPr>
            <p:cNvSpPr txBox="1"/>
            <p:nvPr/>
          </p:nvSpPr>
          <p:spPr>
            <a:xfrm>
              <a:off x="4443884" y="2480462"/>
              <a:ext cx="1175355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সাবানের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অনু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1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1E0F9E-17BC-4EA5-AA8B-F08695C47584}"/>
              </a:ext>
            </a:extLst>
          </p:cNvPr>
          <p:cNvSpPr txBox="1"/>
          <p:nvPr/>
        </p:nvSpPr>
        <p:spPr>
          <a:xfrm>
            <a:off x="2519039" y="189798"/>
            <a:ext cx="69610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দ্বারা</a:t>
            </a:r>
            <a:r>
              <a:rPr lang="en-US" sz="2800" dirty="0"/>
              <a:t> </a:t>
            </a:r>
            <a:r>
              <a:rPr lang="en-US" sz="2800" dirty="0" err="1"/>
              <a:t>ময়লা</a:t>
            </a:r>
            <a:r>
              <a:rPr lang="en-US" sz="2800" dirty="0"/>
              <a:t> </a:t>
            </a:r>
            <a:r>
              <a:rPr lang="en-US" sz="2800" dirty="0" err="1"/>
              <a:t>পরিষ্কার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কৌশল</a:t>
            </a:r>
            <a:r>
              <a:rPr lang="en-US" sz="2800" dirty="0"/>
              <a:t>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DFB906-C91B-47AF-8667-CF1CF1BC47F6}"/>
              </a:ext>
            </a:extLst>
          </p:cNvPr>
          <p:cNvSpPr txBox="1"/>
          <p:nvPr/>
        </p:nvSpPr>
        <p:spPr>
          <a:xfrm>
            <a:off x="479720" y="3792567"/>
            <a:ext cx="4351528" cy="230832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৩. </a:t>
            </a:r>
            <a:r>
              <a:rPr lang="en-US" sz="2400" dirty="0" err="1">
                <a:solidFill>
                  <a:srgbClr val="C00000"/>
                </a:solidFill>
              </a:rPr>
              <a:t>এই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ধাপে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সাবান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ডিটারজেন্টের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পোলার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হাইড্রোফ্লিক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আকর্ষী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 err="1">
                <a:solidFill>
                  <a:srgbClr val="C00000"/>
                </a:solidFill>
              </a:rPr>
              <a:t>প্রান্ত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প্রসারিত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হয়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এবং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অপোলার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হাইড্রোফোবিক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বিকর্ষী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 err="1">
                <a:solidFill>
                  <a:srgbClr val="C00000"/>
                </a:solidFill>
              </a:rPr>
              <a:t>প্রান্ত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দ্বারা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কাপড়ে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জমে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থাকা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তেল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গ্রিজকে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দ্রবীভূত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ছোট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কনাতে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পরিনত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প্রায়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কাপড়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থেকে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পৃথক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হয়ে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পড়ে</a:t>
            </a:r>
            <a:r>
              <a:rPr lang="en-US" sz="2400" dirty="0">
                <a:solidFill>
                  <a:srgbClr val="C00000"/>
                </a:solidFill>
              </a:rPr>
              <a:t>।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051FED-A44F-4240-A5DD-76754210F2F7}"/>
              </a:ext>
            </a:extLst>
          </p:cNvPr>
          <p:cNvGrpSpPr/>
          <p:nvPr/>
        </p:nvGrpSpPr>
        <p:grpSpPr>
          <a:xfrm>
            <a:off x="737475" y="838215"/>
            <a:ext cx="3039394" cy="2922101"/>
            <a:chOff x="6702724" y="1303400"/>
            <a:chExt cx="2566080" cy="2322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E5DAB2-3C38-4F09-A1D4-CB0A53E0A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3" t="52582" r="29433" b="23762"/>
            <a:stretch/>
          </p:blipFill>
          <p:spPr>
            <a:xfrm>
              <a:off x="6702724" y="1603229"/>
              <a:ext cx="2566080" cy="2022863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3452DA7-7296-4465-BE6F-F4BC262E2B0D}"/>
                </a:ext>
              </a:extLst>
            </p:cNvPr>
            <p:cNvSpPr/>
            <p:nvPr/>
          </p:nvSpPr>
          <p:spPr>
            <a:xfrm>
              <a:off x="7707729" y="1303400"/>
              <a:ext cx="543339" cy="5222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৩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2B8E58-4EAB-4482-B81A-08D7306130D1}"/>
              </a:ext>
            </a:extLst>
          </p:cNvPr>
          <p:cNvGrpSpPr/>
          <p:nvPr/>
        </p:nvGrpSpPr>
        <p:grpSpPr>
          <a:xfrm>
            <a:off x="7499345" y="758703"/>
            <a:ext cx="2764802" cy="3072399"/>
            <a:chOff x="9553404" y="1343850"/>
            <a:chExt cx="2405667" cy="23915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699C2F-EF5E-4CCA-908F-8868C2BEC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3" t="75670" r="29989"/>
            <a:stretch/>
          </p:blipFill>
          <p:spPr>
            <a:xfrm>
              <a:off x="9553404" y="1603229"/>
              <a:ext cx="2405667" cy="2132168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BE0355-9659-4B8D-9BF7-AE60CC0719C7}"/>
                </a:ext>
              </a:extLst>
            </p:cNvPr>
            <p:cNvSpPr/>
            <p:nvPr/>
          </p:nvSpPr>
          <p:spPr>
            <a:xfrm>
              <a:off x="10355251" y="1343850"/>
              <a:ext cx="543339" cy="52222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৪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C580C07-A4A3-493A-B8F3-8DDD0A009348}"/>
              </a:ext>
            </a:extLst>
          </p:cNvPr>
          <p:cNvSpPr txBox="1"/>
          <p:nvPr/>
        </p:nvSpPr>
        <p:spPr>
          <a:xfrm>
            <a:off x="5873502" y="3704996"/>
            <a:ext cx="6016487" cy="3046988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৪.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ধাপে</a:t>
            </a:r>
            <a:r>
              <a:rPr lang="en-US" sz="2400" dirty="0"/>
              <a:t> </a:t>
            </a:r>
            <a:r>
              <a:rPr lang="en-US" sz="2400" dirty="0" err="1"/>
              <a:t>ছোট</a:t>
            </a:r>
            <a:r>
              <a:rPr lang="en-US" sz="2400" dirty="0"/>
              <a:t> </a:t>
            </a:r>
            <a:r>
              <a:rPr lang="en-US" sz="2400" dirty="0" err="1"/>
              <a:t>ছোট</a:t>
            </a:r>
            <a:r>
              <a:rPr lang="en-US" sz="2400" dirty="0"/>
              <a:t> </a:t>
            </a:r>
            <a:r>
              <a:rPr lang="en-US" sz="2400" dirty="0" err="1"/>
              <a:t>তেল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গ্রিজ</a:t>
            </a:r>
            <a:r>
              <a:rPr lang="en-US" sz="2400" dirty="0"/>
              <a:t> </a:t>
            </a:r>
            <a:r>
              <a:rPr lang="en-US" sz="2400" dirty="0" err="1"/>
              <a:t>কনার</a:t>
            </a:r>
            <a:r>
              <a:rPr lang="en-US" sz="2400" dirty="0"/>
              <a:t> </a:t>
            </a:r>
            <a:r>
              <a:rPr lang="en-US" sz="2400" dirty="0" err="1"/>
              <a:t>চারপাশে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ডিটারজেন্টের</a:t>
            </a:r>
            <a:r>
              <a:rPr lang="en-US" sz="2400" dirty="0"/>
              <a:t> </a:t>
            </a:r>
            <a:r>
              <a:rPr lang="en-US" sz="2400" dirty="0" err="1"/>
              <a:t>অপোলার</a:t>
            </a:r>
            <a:r>
              <a:rPr lang="en-US" sz="2400" dirty="0"/>
              <a:t> </a:t>
            </a:r>
            <a:r>
              <a:rPr lang="en-US" sz="2400" dirty="0" err="1"/>
              <a:t>প্রান্ত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পোলার</a:t>
            </a:r>
            <a:r>
              <a:rPr lang="en-US" sz="2400" dirty="0"/>
              <a:t> </a:t>
            </a:r>
            <a:r>
              <a:rPr lang="en-US" sz="2400" dirty="0" err="1"/>
              <a:t>প্রান্ত</a:t>
            </a:r>
            <a:r>
              <a:rPr lang="en-US" sz="2400" dirty="0"/>
              <a:t> </a:t>
            </a:r>
            <a:r>
              <a:rPr lang="en-US" sz="2400" dirty="0" err="1"/>
              <a:t>চারদিকে</a:t>
            </a:r>
            <a:r>
              <a:rPr lang="en-US" sz="2400" dirty="0"/>
              <a:t> </a:t>
            </a:r>
            <a:r>
              <a:rPr lang="en-US" sz="2400" dirty="0" err="1"/>
              <a:t>ঘিরে</a:t>
            </a:r>
            <a:r>
              <a:rPr lang="en-US" sz="2400" dirty="0"/>
              <a:t> </a:t>
            </a:r>
            <a:r>
              <a:rPr lang="en-US" sz="2400" dirty="0" err="1"/>
              <a:t>একটা</a:t>
            </a:r>
            <a:r>
              <a:rPr lang="en-US" sz="2400" dirty="0"/>
              <a:t> </a:t>
            </a:r>
            <a:r>
              <a:rPr lang="en-US" sz="2400" dirty="0" err="1"/>
              <a:t>ঋনাত্মক</a:t>
            </a:r>
            <a:r>
              <a:rPr lang="en-US" sz="2400" dirty="0"/>
              <a:t> </a:t>
            </a:r>
            <a:r>
              <a:rPr lang="en-US" sz="2400" dirty="0" err="1"/>
              <a:t>চার্জের</a:t>
            </a:r>
            <a:r>
              <a:rPr lang="en-US" sz="2400" dirty="0"/>
              <a:t> </a:t>
            </a:r>
            <a:r>
              <a:rPr lang="en-US" sz="2400" dirty="0" err="1"/>
              <a:t>বলয়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কাপড়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পৃথক</a:t>
            </a:r>
            <a:r>
              <a:rPr lang="en-US" sz="2400" dirty="0"/>
              <a:t> </a:t>
            </a:r>
            <a:r>
              <a:rPr lang="en-US" sz="2400" dirty="0" err="1"/>
              <a:t>হয়ে</a:t>
            </a:r>
            <a:r>
              <a:rPr lang="en-US" sz="2400" dirty="0"/>
              <a:t> </a:t>
            </a:r>
            <a:r>
              <a:rPr lang="en-US" sz="2400" dirty="0" err="1"/>
              <a:t>পড়ে</a:t>
            </a:r>
            <a:r>
              <a:rPr lang="en-US" sz="2400" dirty="0"/>
              <a:t>। </a:t>
            </a:r>
            <a:r>
              <a:rPr lang="en-US" sz="2400" dirty="0" err="1"/>
              <a:t>সৃষ্ট</a:t>
            </a:r>
            <a:r>
              <a:rPr lang="en-US" sz="2400" dirty="0"/>
              <a:t> </a:t>
            </a:r>
            <a:r>
              <a:rPr lang="en-US" sz="2400" dirty="0" err="1"/>
              <a:t>কনা</a:t>
            </a:r>
            <a:r>
              <a:rPr lang="en-US" sz="2400" dirty="0"/>
              <a:t> </a:t>
            </a:r>
            <a:r>
              <a:rPr lang="en-US" sz="2400" dirty="0" err="1"/>
              <a:t>গুলো</a:t>
            </a:r>
            <a:r>
              <a:rPr lang="en-US" sz="2400" dirty="0"/>
              <a:t> </a:t>
            </a:r>
            <a:r>
              <a:rPr lang="en-US" sz="2400" dirty="0" err="1"/>
              <a:t>সমধর্মী</a:t>
            </a:r>
            <a:r>
              <a:rPr lang="en-US" sz="2400" dirty="0"/>
              <a:t> </a:t>
            </a:r>
            <a:r>
              <a:rPr lang="en-US" sz="2400" dirty="0" err="1"/>
              <a:t>চার্জযুক্ত</a:t>
            </a:r>
            <a:r>
              <a:rPr lang="en-US" sz="2400" dirty="0"/>
              <a:t> </a:t>
            </a:r>
            <a:r>
              <a:rPr lang="en-US" sz="2400" dirty="0" err="1"/>
              <a:t>হওয়ায়</a:t>
            </a:r>
            <a:r>
              <a:rPr lang="en-US" sz="2400" dirty="0"/>
              <a:t> </a:t>
            </a:r>
            <a:r>
              <a:rPr lang="en-US" sz="2400" dirty="0" err="1"/>
              <a:t>কখনো</a:t>
            </a:r>
            <a:r>
              <a:rPr lang="en-US" sz="2400" dirty="0"/>
              <a:t> </a:t>
            </a:r>
            <a:r>
              <a:rPr lang="en-US" sz="2400" dirty="0" err="1"/>
              <a:t>একত্রিত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না</a:t>
            </a:r>
            <a:r>
              <a:rPr lang="en-US" sz="2400" dirty="0"/>
              <a:t>। </a:t>
            </a:r>
            <a:r>
              <a:rPr lang="en-US" sz="2400" dirty="0" err="1"/>
              <a:t>এগুলো</a:t>
            </a:r>
            <a:r>
              <a:rPr lang="en-US" sz="2400" dirty="0"/>
              <a:t> </a:t>
            </a:r>
            <a:r>
              <a:rPr lang="en-US" sz="2400" dirty="0" err="1"/>
              <a:t>ফেনা</a:t>
            </a:r>
            <a:r>
              <a:rPr lang="en-US" sz="2400" dirty="0"/>
              <a:t> </a:t>
            </a:r>
            <a:r>
              <a:rPr lang="en-US" sz="2400" dirty="0" err="1"/>
              <a:t>নামে</a:t>
            </a:r>
            <a:r>
              <a:rPr lang="en-US" sz="2400" dirty="0"/>
              <a:t> </a:t>
            </a:r>
            <a:r>
              <a:rPr lang="en-US" sz="2400" dirty="0" err="1"/>
              <a:t>পরিচিত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এ </a:t>
            </a:r>
            <a:r>
              <a:rPr lang="en-US" sz="2400" dirty="0" err="1"/>
              <a:t>মিশ্রণকে</a:t>
            </a:r>
            <a:r>
              <a:rPr lang="en-US" sz="2400" dirty="0"/>
              <a:t> </a:t>
            </a:r>
            <a:r>
              <a:rPr lang="en-US" sz="2400" dirty="0" err="1"/>
              <a:t>ইমালসন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 </a:t>
            </a:r>
            <a:r>
              <a:rPr lang="en-US" sz="2400" dirty="0" err="1"/>
              <a:t>কাপড়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তেল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গ্রিজ</a:t>
            </a:r>
            <a:r>
              <a:rPr lang="en-US" sz="2400" dirty="0"/>
              <a:t> </a:t>
            </a:r>
            <a:r>
              <a:rPr lang="en-US" sz="2400" dirty="0" err="1"/>
              <a:t>অপসারিত</a:t>
            </a:r>
            <a:r>
              <a:rPr lang="en-US" sz="2400" dirty="0"/>
              <a:t> </a:t>
            </a:r>
            <a:r>
              <a:rPr lang="en-US" sz="2400" dirty="0" err="1"/>
              <a:t>হওয়ার</a:t>
            </a:r>
            <a:r>
              <a:rPr lang="en-US" sz="2400" dirty="0"/>
              <a:t> </a:t>
            </a:r>
            <a:r>
              <a:rPr lang="en-US" sz="2400" dirty="0" err="1"/>
              <a:t>পর</a:t>
            </a:r>
            <a:r>
              <a:rPr lang="en-US" sz="2400" dirty="0"/>
              <a:t> </a:t>
            </a:r>
            <a:r>
              <a:rPr lang="en-US" sz="2400" dirty="0" err="1"/>
              <a:t>ময়লা</a:t>
            </a:r>
            <a:r>
              <a:rPr lang="en-US" sz="2400" dirty="0"/>
              <a:t> </a:t>
            </a:r>
            <a:r>
              <a:rPr lang="en-US" sz="2400" dirty="0" err="1"/>
              <a:t>সহজে</a:t>
            </a:r>
            <a:r>
              <a:rPr lang="en-US" sz="2400" dirty="0"/>
              <a:t> </a:t>
            </a:r>
            <a:r>
              <a:rPr lang="en-US" sz="2400" dirty="0" err="1"/>
              <a:t>কাপড়</a:t>
            </a:r>
            <a:r>
              <a:rPr lang="en-US" sz="2400" dirty="0"/>
              <a:t> </a:t>
            </a:r>
            <a:r>
              <a:rPr lang="en-US" sz="2400" dirty="0" err="1"/>
              <a:t>থেকে</a:t>
            </a:r>
            <a:r>
              <a:rPr lang="en-US" sz="2400" dirty="0"/>
              <a:t> </a:t>
            </a:r>
            <a:r>
              <a:rPr lang="en-US" sz="2400" dirty="0" err="1"/>
              <a:t>পানিতে</a:t>
            </a:r>
            <a:r>
              <a:rPr lang="en-US" sz="2400" dirty="0"/>
              <a:t> </a:t>
            </a:r>
            <a:r>
              <a:rPr lang="en-US" sz="2400" dirty="0" err="1"/>
              <a:t>চলে</a:t>
            </a:r>
            <a:r>
              <a:rPr lang="en-US" sz="2400" dirty="0"/>
              <a:t> </a:t>
            </a:r>
            <a:r>
              <a:rPr lang="en-US" sz="2400" dirty="0" err="1"/>
              <a:t>আশে</a:t>
            </a:r>
            <a:r>
              <a:rPr lang="en-US" sz="2400" dirty="0"/>
              <a:t> </a:t>
            </a:r>
            <a:r>
              <a:rPr lang="en-US" sz="2400" dirty="0" err="1"/>
              <a:t>এভাবেই</a:t>
            </a:r>
            <a:r>
              <a:rPr lang="en-US" sz="2400" dirty="0"/>
              <a:t> </a:t>
            </a:r>
            <a:r>
              <a:rPr lang="en-US" sz="2400" dirty="0" err="1"/>
              <a:t>কাপড়</a:t>
            </a:r>
            <a:r>
              <a:rPr lang="en-US" sz="2400" dirty="0"/>
              <a:t> </a:t>
            </a:r>
            <a:r>
              <a:rPr lang="en-US" sz="2400" dirty="0" err="1"/>
              <a:t>পরিষ্কার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5E60688-65F2-4365-87E1-90A51A89F275}"/>
              </a:ext>
            </a:extLst>
          </p:cNvPr>
          <p:cNvSpPr/>
          <p:nvPr/>
        </p:nvSpPr>
        <p:spPr>
          <a:xfrm>
            <a:off x="4784035" y="2160104"/>
            <a:ext cx="1709530" cy="71912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4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09E58-A2FC-4B41-B6A2-45EA3C65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2E3D6-20C7-4A55-AA85-F5650B35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EEE2D-694D-4933-8F88-F2B9F6CE75A2}"/>
              </a:ext>
            </a:extLst>
          </p:cNvPr>
          <p:cNvSpPr txBox="1"/>
          <p:nvPr/>
        </p:nvSpPr>
        <p:spPr>
          <a:xfrm>
            <a:off x="3857685" y="231082"/>
            <a:ext cx="5524854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সাবান</a:t>
            </a:r>
            <a:r>
              <a:rPr lang="en-US" sz="3200" dirty="0">
                <a:solidFill>
                  <a:srgbClr val="7030A0"/>
                </a:solidFill>
              </a:rPr>
              <a:t> ও </a:t>
            </a:r>
            <a:r>
              <a:rPr lang="en-US" sz="3200" dirty="0" err="1">
                <a:solidFill>
                  <a:srgbClr val="7030A0"/>
                </a:solidFill>
              </a:rPr>
              <a:t>ডিটারজেন্টের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মধ্যে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পার্থক্য</a:t>
            </a:r>
            <a:r>
              <a:rPr lang="en-US" sz="3200" dirty="0">
                <a:solidFill>
                  <a:srgbClr val="7030A0"/>
                </a:solidFill>
              </a:rPr>
              <a:t>: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9040EBB8-4CB2-4453-BF67-1662F7966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86697"/>
              </p:ext>
            </p:extLst>
          </p:nvPr>
        </p:nvGraphicFramePr>
        <p:xfrm>
          <a:off x="511312" y="1077472"/>
          <a:ext cx="10660270" cy="53746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932364">
                  <a:extLst>
                    <a:ext uri="{9D8B030D-6E8A-4147-A177-3AD203B41FA5}">
                      <a16:colId xmlns:a16="http://schemas.microsoft.com/office/drawing/2014/main" val="2117254820"/>
                    </a:ext>
                  </a:extLst>
                </a:gridCol>
                <a:gridCol w="5727906">
                  <a:extLst>
                    <a:ext uri="{9D8B030D-6E8A-4147-A177-3AD203B41FA5}">
                      <a16:colId xmlns:a16="http://schemas.microsoft.com/office/drawing/2014/main" val="3117494876"/>
                    </a:ext>
                  </a:extLst>
                </a:gridCol>
              </a:tblGrid>
              <a:tr h="6710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সাবান</a:t>
                      </a:r>
                      <a:r>
                        <a:rPr lang="en-US" sz="3600" dirty="0"/>
                        <a:t>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ডিটারজেন্ট</a:t>
                      </a:r>
                      <a:r>
                        <a:rPr lang="en-US" sz="3600" dirty="0"/>
                        <a:t> (Detergent)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48656"/>
                  </a:ext>
                </a:extLst>
              </a:tr>
              <a:tr h="16297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উচ্চতর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কার্বন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শিকল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বিশিষ্ট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ফ্যাটি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সোডিয়াম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পটাশিয়াম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লবনকে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সাবান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বলে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 </a:t>
                      </a:r>
                      <a:r>
                        <a:rPr lang="en-US" sz="2400" dirty="0" err="1"/>
                        <a:t>উচ্চতর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কার্বন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শিকল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বিশিষ্ট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সোডিয়াম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সালফেট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ফসফেট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লবনকে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অথবা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উচ্চতর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কার্বন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শিকল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বিশিষ্ট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বেনজিন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সালফোনিক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এসিডের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সোডিয়াম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লবনকে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ডিটারজেন্ট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বলে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475803"/>
                  </a:ext>
                </a:extLst>
              </a:tr>
              <a:tr h="639125">
                <a:tc>
                  <a:txBody>
                    <a:bodyPr/>
                    <a:lstStyle/>
                    <a:p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সাবান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খর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পানিতে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ভালো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কাজ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পারে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না</a:t>
                      </a:r>
                      <a:r>
                        <a:rPr lang="en-US" sz="2400" dirty="0"/>
                        <a:t>।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 </a:t>
                      </a:r>
                      <a:r>
                        <a:rPr lang="en-US" sz="2400" dirty="0" err="1"/>
                        <a:t>ডিটারজেন্ট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মৃদু</a:t>
                      </a:r>
                      <a:r>
                        <a:rPr lang="en-US" sz="2400" dirty="0"/>
                        <a:t> ও </a:t>
                      </a:r>
                      <a:r>
                        <a:rPr lang="en-US" sz="2400" dirty="0" err="1"/>
                        <a:t>খর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উভয়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পানিতে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ভালো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কাজ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করতে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পারে</a:t>
                      </a:r>
                      <a:r>
                        <a:rPr lang="en-US" sz="2400" dirty="0"/>
                        <a:t>।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156945"/>
                  </a:ext>
                </a:extLst>
              </a:tr>
              <a:tr h="1533900">
                <a:tc>
                  <a:txBody>
                    <a:bodyPr/>
                    <a:lstStyle/>
                    <a:p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সাবান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পানিকে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অপেক্ষাকৃত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কম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দূষিত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করে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3. </a:t>
                      </a:r>
                      <a:r>
                        <a:rPr lang="en-US" sz="2400" dirty="0" err="1"/>
                        <a:t>ডিটারজেন্ট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পানিকে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অধিক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পরিমানে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দূষিত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করে</a:t>
                      </a:r>
                      <a:r>
                        <a:rPr lang="en-US" sz="2400" dirty="0"/>
                        <a:t>। </a:t>
                      </a:r>
                      <a:r>
                        <a:rPr lang="en-US" sz="2400" dirty="0" err="1"/>
                        <a:t>এজন্য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অনেক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দেশে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ডিটারজেন্ট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ব্যবহার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নিষিদ্ধ</a:t>
                      </a:r>
                      <a:r>
                        <a:rPr lang="en-US" sz="2400" dirty="0"/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36963"/>
                  </a:ext>
                </a:extLst>
              </a:tr>
              <a:tr h="716932">
                <a:tc>
                  <a:txBody>
                    <a:bodyPr/>
                    <a:lstStyle/>
                    <a:p>
                      <a:r>
                        <a:rPr lang="en-US" sz="2400" dirty="0"/>
                        <a:t>4. </a:t>
                      </a:r>
                      <a:r>
                        <a:rPr lang="en-US" sz="2400" dirty="0" err="1"/>
                        <a:t>সাবান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কাপড়ের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রং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নষ্ট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করে</a:t>
                      </a:r>
                      <a:r>
                        <a:rPr lang="en-US" sz="2400" dirty="0"/>
                        <a:t>।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4. </a:t>
                      </a:r>
                      <a:r>
                        <a:rPr lang="en-US" sz="2400" dirty="0" err="1"/>
                        <a:t>ডিটারজেন্ট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কাপড়ের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রং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নষ্ট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করে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না</a:t>
                      </a:r>
                      <a:r>
                        <a:rPr lang="en-US" sz="2400" dirty="0"/>
                        <a:t>।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36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4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1E0F9E-17BC-4EA5-AA8B-F08695C47584}"/>
              </a:ext>
            </a:extLst>
          </p:cNvPr>
          <p:cNvSpPr txBox="1"/>
          <p:nvPr/>
        </p:nvSpPr>
        <p:spPr>
          <a:xfrm>
            <a:off x="3470558" y="353207"/>
            <a:ext cx="42157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/>
              <a:t>অতিরিক্ত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কুফল</a:t>
            </a:r>
            <a:r>
              <a:rPr lang="en-US" sz="2800" dirty="0"/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B46184-3969-4B35-A4EE-FC190F1D2035}"/>
              </a:ext>
            </a:extLst>
          </p:cNvPr>
          <p:cNvSpPr txBox="1"/>
          <p:nvPr/>
        </p:nvSpPr>
        <p:spPr>
          <a:xfrm>
            <a:off x="1234511" y="994314"/>
            <a:ext cx="815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১. </a:t>
            </a:r>
            <a:r>
              <a:rPr lang="en-US" sz="2400" dirty="0" err="1"/>
              <a:t>অতিরিক্ত</a:t>
            </a:r>
            <a:r>
              <a:rPr lang="en-US" sz="2400" dirty="0"/>
              <a:t>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ব্যবহারের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, </a:t>
            </a:r>
            <a:r>
              <a:rPr lang="en-US" sz="2400" dirty="0" err="1"/>
              <a:t>সাবানে</a:t>
            </a:r>
            <a:r>
              <a:rPr lang="en-US" sz="2400" dirty="0"/>
              <a:t> </a:t>
            </a:r>
            <a:r>
              <a:rPr lang="en-US" sz="2400" dirty="0" err="1"/>
              <a:t>বিদ্যমান</a:t>
            </a:r>
            <a:r>
              <a:rPr lang="en-US" sz="2400" dirty="0"/>
              <a:t> </a:t>
            </a:r>
            <a:r>
              <a:rPr lang="en-US" sz="2400" dirty="0" err="1"/>
              <a:t>ক্ষার</a:t>
            </a:r>
            <a:r>
              <a:rPr lang="en-US" sz="2400" dirty="0"/>
              <a:t> </a:t>
            </a:r>
            <a:r>
              <a:rPr lang="en-US" sz="2400" dirty="0" err="1"/>
              <a:t>হাতের</a:t>
            </a:r>
            <a:r>
              <a:rPr lang="en-US" sz="2400" dirty="0"/>
              <a:t> </a:t>
            </a:r>
            <a:r>
              <a:rPr lang="en-US" sz="2400" dirty="0" err="1"/>
              <a:t>ক্ষতি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3EA13-95BA-4259-A797-833BC6BD888E}"/>
              </a:ext>
            </a:extLst>
          </p:cNvPr>
          <p:cNvSpPr txBox="1"/>
          <p:nvPr/>
        </p:nvSpPr>
        <p:spPr>
          <a:xfrm>
            <a:off x="1234511" y="1523358"/>
            <a:ext cx="1059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২. </a:t>
            </a:r>
            <a:r>
              <a:rPr lang="en-US" sz="2400" dirty="0" err="1">
                <a:solidFill>
                  <a:srgbClr val="C00000"/>
                </a:solidFill>
              </a:rPr>
              <a:t>অতিরিক্ত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সাবান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ব্যবহারের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সাবানের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ফেনা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পুকুর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জলাশয়ের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নদীর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বিদ্যমান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অক্সিজেনের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সাথে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বিক্রিয়া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দ্রবীভূত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অক্সিজেনের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পরিমাণ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কমিয়ে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দেয়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থাকা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উদ্ভিদ</a:t>
            </a:r>
            <a:r>
              <a:rPr lang="en-US" sz="2400" dirty="0">
                <a:solidFill>
                  <a:srgbClr val="C00000"/>
                </a:solidFill>
              </a:rPr>
              <a:t> ও </a:t>
            </a:r>
            <a:r>
              <a:rPr lang="en-US" sz="2400" dirty="0" err="1">
                <a:solidFill>
                  <a:srgbClr val="C00000"/>
                </a:solidFill>
              </a:rPr>
              <a:t>প্রাণি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মাছ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 err="1">
                <a:solidFill>
                  <a:srgbClr val="C00000"/>
                </a:solidFill>
              </a:rPr>
              <a:t>মারা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যায়</a:t>
            </a:r>
            <a:r>
              <a:rPr lang="en-US" sz="2400" dirty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A3B5D-836B-4AE9-9765-143679A8E61B}"/>
              </a:ext>
            </a:extLst>
          </p:cNvPr>
          <p:cNvSpPr txBox="1"/>
          <p:nvPr/>
        </p:nvSpPr>
        <p:spPr>
          <a:xfrm>
            <a:off x="1015432" y="3554422"/>
            <a:ext cx="10593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১. </a:t>
            </a:r>
            <a:r>
              <a:rPr lang="en-US" sz="2400" dirty="0" err="1">
                <a:solidFill>
                  <a:srgbClr val="C00000"/>
                </a:solidFill>
              </a:rPr>
              <a:t>অতিরিক্ত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ডিটারজেন্ট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ব্যবহারের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ডিটারজেন্টের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মধ্যে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থাকা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সোডিয়াম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ফসফেট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ট্রাইসোডিয়াম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ফসফেট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এবং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সালফেট</a:t>
            </a:r>
            <a:r>
              <a:rPr lang="en-US" sz="2400" dirty="0">
                <a:solidFill>
                  <a:srgbClr val="C00000"/>
                </a:solidFill>
              </a:rPr>
              <a:t>, 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উদ্ভিদের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জন্য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ভালো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হিসেবে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কাজ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পুকুর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জলাশয়ে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নদীর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বিদ্যমান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উদ্ভিদের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পরিমাণ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বেড়ে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যায়</a:t>
            </a:r>
            <a:r>
              <a:rPr lang="en-US" sz="2400" dirty="0">
                <a:solidFill>
                  <a:srgbClr val="C00000"/>
                </a:solidFill>
              </a:rPr>
              <a:t>। </a:t>
            </a:r>
            <a:r>
              <a:rPr lang="en-US" sz="2400" dirty="0" err="1">
                <a:solidFill>
                  <a:srgbClr val="C00000"/>
                </a:solidFill>
              </a:rPr>
              <a:t>এতে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উদ্ভিদ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বেঁচে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থাকার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জন্য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মধ্যে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দ্রবীভূত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থাকা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অক্সিজেন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খরচ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ফেলে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প্রানি</a:t>
            </a:r>
            <a:r>
              <a:rPr lang="en-US" sz="2400" dirty="0">
                <a:solidFill>
                  <a:srgbClr val="C00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মাছ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 err="1">
                <a:solidFill>
                  <a:srgbClr val="C00000"/>
                </a:solidFill>
              </a:rPr>
              <a:t>মারা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যায়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এছাড়াও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জলজ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উদ্ভিদ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এক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সময়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মারা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যায়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ফলে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প্রচুর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দুর্গন্ধ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সৃষ্টি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পানি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দূষণ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ঘটায়</a:t>
            </a:r>
            <a:r>
              <a:rPr lang="en-US" sz="2400" dirty="0">
                <a:solidFill>
                  <a:srgbClr val="C00000"/>
                </a:solidFill>
              </a:rPr>
              <a:t>।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2CB8E7-4CD6-4AAD-A881-2DC8D364E745}"/>
              </a:ext>
            </a:extLst>
          </p:cNvPr>
          <p:cNvSpPr txBox="1"/>
          <p:nvPr/>
        </p:nvSpPr>
        <p:spPr>
          <a:xfrm>
            <a:off x="3215453" y="2963823"/>
            <a:ext cx="47259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/>
              <a:t>অতিরিক্ত</a:t>
            </a:r>
            <a:r>
              <a:rPr lang="en-US" sz="2800" dirty="0"/>
              <a:t> </a:t>
            </a: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কুফল</a:t>
            </a:r>
            <a:r>
              <a:rPr lang="en-US" sz="2800" dirty="0"/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435BF-E22F-4D09-A387-5567AF0A038C}"/>
              </a:ext>
            </a:extLst>
          </p:cNvPr>
          <p:cNvSpPr txBox="1"/>
          <p:nvPr/>
        </p:nvSpPr>
        <p:spPr>
          <a:xfrm>
            <a:off x="1015432" y="5545069"/>
            <a:ext cx="1059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২. </a:t>
            </a:r>
            <a:r>
              <a:rPr lang="en-US" sz="2400" dirty="0" err="1"/>
              <a:t>অতিরিক্ত</a:t>
            </a:r>
            <a:r>
              <a:rPr lang="en-US" sz="2400" dirty="0"/>
              <a:t> </a:t>
            </a:r>
            <a:r>
              <a:rPr lang="en-US" sz="2400" dirty="0" err="1"/>
              <a:t>ডিটারজেন্ট</a:t>
            </a:r>
            <a:r>
              <a:rPr lang="en-US" sz="2400" dirty="0"/>
              <a:t> </a:t>
            </a:r>
            <a:r>
              <a:rPr lang="en-US" sz="2400" dirty="0" err="1"/>
              <a:t>ব্যবহারের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, </a:t>
            </a:r>
            <a:r>
              <a:rPr lang="en-US" sz="2400" dirty="0" err="1"/>
              <a:t>পানির</a:t>
            </a:r>
            <a:r>
              <a:rPr lang="en-US" sz="2400" dirty="0"/>
              <a:t> </a:t>
            </a:r>
            <a:r>
              <a:rPr lang="en-US" sz="2400" dirty="0" err="1"/>
              <a:t>উপর</a:t>
            </a:r>
            <a:r>
              <a:rPr lang="en-US" sz="2400" dirty="0"/>
              <a:t> </a:t>
            </a:r>
            <a:r>
              <a:rPr lang="en-US" sz="2400" dirty="0" err="1"/>
              <a:t>একটি</a:t>
            </a:r>
            <a:r>
              <a:rPr lang="en-US" sz="2400" dirty="0"/>
              <a:t> </a:t>
            </a:r>
            <a:r>
              <a:rPr lang="en-US" sz="2400" dirty="0" err="1"/>
              <a:t>তৈলাক্তস্তর</a:t>
            </a:r>
            <a:r>
              <a:rPr lang="en-US" sz="2400" dirty="0"/>
              <a:t> </a:t>
            </a:r>
            <a:r>
              <a:rPr lang="en-US" sz="2400" dirty="0" err="1"/>
              <a:t>সৃষ্টি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 </a:t>
            </a:r>
            <a:r>
              <a:rPr lang="en-US" sz="2400" dirty="0" err="1"/>
              <a:t>ফলে</a:t>
            </a:r>
            <a:r>
              <a:rPr lang="en-US" sz="2400" dirty="0"/>
              <a:t>, </a:t>
            </a:r>
            <a:r>
              <a:rPr lang="en-US" sz="2400" dirty="0" err="1"/>
              <a:t>পানিতে</a:t>
            </a:r>
            <a:r>
              <a:rPr lang="en-US" sz="2400" dirty="0"/>
              <a:t> </a:t>
            </a:r>
            <a:r>
              <a:rPr lang="en-US" sz="2400" dirty="0" err="1"/>
              <a:t>থাকা</a:t>
            </a:r>
            <a:r>
              <a:rPr lang="en-US" sz="2400" dirty="0"/>
              <a:t> </a:t>
            </a:r>
            <a:r>
              <a:rPr lang="en-US" sz="2400" dirty="0" err="1"/>
              <a:t>মাছের</a:t>
            </a:r>
            <a:r>
              <a:rPr lang="en-US" sz="2400" dirty="0"/>
              <a:t> </a:t>
            </a:r>
            <a:r>
              <a:rPr lang="en-US" sz="2400" dirty="0" err="1"/>
              <a:t>প্রজনন</a:t>
            </a:r>
            <a:r>
              <a:rPr lang="en-US" sz="2400" dirty="0"/>
              <a:t> </a:t>
            </a:r>
            <a:r>
              <a:rPr lang="en-US" sz="2400" dirty="0" err="1"/>
              <a:t>হ্রাস</a:t>
            </a:r>
            <a:r>
              <a:rPr lang="en-US" sz="2400" dirty="0"/>
              <a:t> </a:t>
            </a:r>
            <a:r>
              <a:rPr lang="en-US" sz="2400" dirty="0" err="1"/>
              <a:t>পায়</a:t>
            </a:r>
            <a:r>
              <a:rPr lang="en-US" sz="2400" dirty="0"/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527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4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1E0F9E-17BC-4EA5-AA8B-F08695C47584}"/>
              </a:ext>
            </a:extLst>
          </p:cNvPr>
          <p:cNvSpPr txBox="1"/>
          <p:nvPr/>
        </p:nvSpPr>
        <p:spPr>
          <a:xfrm>
            <a:off x="2990569" y="257279"/>
            <a:ext cx="60179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 err="1"/>
              <a:t>অতিরিক্ত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ডিটারজেন্ট</a:t>
            </a:r>
            <a:r>
              <a:rPr lang="en-US" sz="2800" dirty="0"/>
              <a:t> </a:t>
            </a:r>
            <a:r>
              <a:rPr lang="en-US" sz="2800" dirty="0" err="1"/>
              <a:t>ব্যবহারের</a:t>
            </a:r>
            <a:r>
              <a:rPr lang="en-US" sz="2800" dirty="0"/>
              <a:t> </a:t>
            </a:r>
            <a:r>
              <a:rPr lang="en-US" sz="2800" dirty="0" err="1"/>
              <a:t>কুফল</a:t>
            </a:r>
            <a:r>
              <a:rPr lang="en-US" sz="2800" dirty="0"/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B46184-3969-4B35-A4EE-FC190F1D2035}"/>
              </a:ext>
            </a:extLst>
          </p:cNvPr>
          <p:cNvSpPr txBox="1"/>
          <p:nvPr/>
        </p:nvSpPr>
        <p:spPr>
          <a:xfrm>
            <a:off x="902176" y="6081603"/>
            <a:ext cx="1038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অতিরিক্ত</a:t>
            </a:r>
            <a:r>
              <a:rPr lang="en-US" sz="2400" dirty="0"/>
              <a:t> </a:t>
            </a:r>
            <a:r>
              <a:rPr lang="en-US" sz="2400" dirty="0" err="1"/>
              <a:t>সাবান</a:t>
            </a:r>
            <a:r>
              <a:rPr lang="en-US" sz="2400" dirty="0"/>
              <a:t> ও </a:t>
            </a:r>
            <a:r>
              <a:rPr lang="en-US" sz="2400" dirty="0" err="1"/>
              <a:t>ডিটারজেন্ট</a:t>
            </a:r>
            <a:r>
              <a:rPr lang="en-US" sz="2400" dirty="0"/>
              <a:t> </a:t>
            </a:r>
            <a:r>
              <a:rPr lang="en-US" sz="2400" dirty="0" err="1"/>
              <a:t>পানিকে</a:t>
            </a:r>
            <a:r>
              <a:rPr lang="en-US" sz="2400" dirty="0"/>
              <a:t> </a:t>
            </a:r>
            <a:r>
              <a:rPr lang="en-US" sz="2400" dirty="0" err="1"/>
              <a:t>এতোই</a:t>
            </a:r>
            <a:r>
              <a:rPr lang="en-US" sz="2400" dirty="0"/>
              <a:t> </a:t>
            </a:r>
            <a:r>
              <a:rPr lang="en-US" sz="2400" dirty="0" err="1"/>
              <a:t>দূষিত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যে</a:t>
            </a:r>
            <a:r>
              <a:rPr lang="en-US" sz="2400" dirty="0"/>
              <a:t>, </a:t>
            </a:r>
            <a:r>
              <a:rPr lang="en-US" sz="2400" dirty="0" err="1"/>
              <a:t>পানি</a:t>
            </a:r>
            <a:r>
              <a:rPr lang="en-US" sz="2400" dirty="0"/>
              <a:t> </a:t>
            </a:r>
            <a:r>
              <a:rPr lang="en-US" sz="2400" dirty="0" err="1"/>
              <a:t>ব্যবহারের</a:t>
            </a:r>
            <a:r>
              <a:rPr lang="en-US" sz="2400" dirty="0"/>
              <a:t> </a:t>
            </a:r>
            <a:r>
              <a:rPr lang="en-US" sz="2400" dirty="0" err="1"/>
              <a:t>অনুপযোগী</a:t>
            </a:r>
            <a:r>
              <a:rPr lang="en-US" sz="2400" dirty="0"/>
              <a:t> </a:t>
            </a:r>
            <a:r>
              <a:rPr lang="en-US" sz="2400" dirty="0" err="1"/>
              <a:t>হয়ে</a:t>
            </a:r>
            <a:r>
              <a:rPr lang="en-US" sz="2400" dirty="0"/>
              <a:t> </a:t>
            </a:r>
            <a:r>
              <a:rPr lang="en-US" sz="2400" dirty="0" err="1"/>
              <a:t>পড়ে</a:t>
            </a:r>
            <a:r>
              <a:rPr lang="en-US" sz="2400" dirty="0"/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4DE8A-B685-4122-9C94-3DE25964B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" y="3652466"/>
            <a:ext cx="4017912" cy="2110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5D417-7AE6-4350-937F-B9905410D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" y="848030"/>
            <a:ext cx="3887883" cy="2263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A6BBA-F135-4400-932D-9F8BB268A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70" y="885850"/>
            <a:ext cx="4017912" cy="2263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9A8FEB-31CB-4565-A5D9-D063A59F9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70" y="3678877"/>
            <a:ext cx="4017912" cy="227242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E1A212-510A-456E-B214-E9C8F8F65D0D}"/>
              </a:ext>
            </a:extLst>
          </p:cNvPr>
          <p:cNvSpPr/>
          <p:nvPr/>
        </p:nvSpPr>
        <p:spPr>
          <a:xfrm>
            <a:off x="4784035" y="1974576"/>
            <a:ext cx="1709530" cy="71912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37462DC-BEB9-4CBA-A9E7-0AB0896D1228}"/>
              </a:ext>
            </a:extLst>
          </p:cNvPr>
          <p:cNvSpPr/>
          <p:nvPr/>
        </p:nvSpPr>
        <p:spPr>
          <a:xfrm rot="10800000">
            <a:off x="4736448" y="4347959"/>
            <a:ext cx="1709530" cy="71912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5870C06-5EFD-4825-80A7-5B78FCB6EA5F}"/>
              </a:ext>
            </a:extLst>
          </p:cNvPr>
          <p:cNvSpPr/>
          <p:nvPr/>
        </p:nvSpPr>
        <p:spPr>
          <a:xfrm rot="5400000">
            <a:off x="8389878" y="3042933"/>
            <a:ext cx="430695" cy="71912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00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A62FE-F272-49CE-9910-041454428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22666-0EE8-4923-B212-3F5E9422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BE83CD-F414-4C3D-9270-74CE75FB2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67548"/>
            <a:ext cx="1144382" cy="68662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CCB5C49-6C90-466B-AF31-4EC70AF1C556}"/>
              </a:ext>
            </a:extLst>
          </p:cNvPr>
          <p:cNvSpPr/>
          <p:nvPr/>
        </p:nvSpPr>
        <p:spPr>
          <a:xfrm>
            <a:off x="4250407" y="196724"/>
            <a:ext cx="2687678" cy="1166253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একক কাজঃ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4F921-132D-4FEF-8D4C-5B688216538C}"/>
              </a:ext>
            </a:extLst>
          </p:cNvPr>
          <p:cNvSpPr txBox="1"/>
          <p:nvPr/>
        </p:nvSpPr>
        <p:spPr>
          <a:xfrm>
            <a:off x="539672" y="1455141"/>
            <a:ext cx="223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১। </a:t>
            </a:r>
            <a:r>
              <a:rPr lang="en-US" sz="2400" dirty="0" err="1"/>
              <a:t>সাবান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19920C-4E74-4084-9092-15E84A5C7EE4}"/>
              </a:ext>
            </a:extLst>
          </p:cNvPr>
          <p:cNvSpPr txBox="1"/>
          <p:nvPr/>
        </p:nvSpPr>
        <p:spPr>
          <a:xfrm>
            <a:off x="539671" y="3127130"/>
            <a:ext cx="664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সাবানায়ন</a:t>
            </a:r>
            <a:r>
              <a:rPr lang="en-US" sz="2400" dirty="0"/>
              <a:t> </a:t>
            </a:r>
            <a:r>
              <a:rPr lang="en-US" sz="2400" dirty="0" err="1"/>
              <a:t>কাকে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3F3D6-EED6-421F-B9FD-671DEB4FAC73}"/>
              </a:ext>
            </a:extLst>
          </p:cNvPr>
          <p:cNvSpPr txBox="1"/>
          <p:nvPr/>
        </p:nvSpPr>
        <p:spPr>
          <a:xfrm>
            <a:off x="539671" y="4448283"/>
            <a:ext cx="749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৩। </a:t>
            </a:r>
            <a:r>
              <a:rPr lang="en-US" sz="2400" dirty="0" err="1"/>
              <a:t>সাবান</a:t>
            </a:r>
            <a:r>
              <a:rPr lang="en-US" sz="2400" dirty="0"/>
              <a:t> ও </a:t>
            </a:r>
            <a:r>
              <a:rPr lang="en-US" sz="2400" dirty="0" err="1"/>
              <a:t>ডিটারজেন্টের</a:t>
            </a:r>
            <a:r>
              <a:rPr lang="en-US" sz="2400" dirty="0"/>
              <a:t> </a:t>
            </a:r>
            <a:r>
              <a:rPr lang="en-US" sz="2400" dirty="0" err="1"/>
              <a:t>মধ্যে</a:t>
            </a:r>
            <a:r>
              <a:rPr lang="en-US" sz="2400" dirty="0"/>
              <a:t> </a:t>
            </a:r>
            <a:r>
              <a:rPr lang="en-US" sz="2400" dirty="0" err="1"/>
              <a:t>কোনটি</a:t>
            </a:r>
            <a:r>
              <a:rPr lang="en-US" sz="2400" dirty="0"/>
              <a:t> </a:t>
            </a:r>
            <a:r>
              <a:rPr lang="en-US" sz="2400" dirty="0" err="1"/>
              <a:t>বেশি</a:t>
            </a:r>
            <a:r>
              <a:rPr lang="en-US" sz="2400" dirty="0"/>
              <a:t> </a:t>
            </a:r>
            <a:r>
              <a:rPr lang="en-US" sz="2400" dirty="0" err="1"/>
              <a:t>কার্যকর</a:t>
            </a:r>
            <a:r>
              <a:rPr lang="en-US" sz="2400" dirty="0"/>
              <a:t> </a:t>
            </a:r>
            <a:r>
              <a:rPr lang="en-US" sz="2400" dirty="0" err="1"/>
              <a:t>পরিষ্কারক</a:t>
            </a:r>
            <a:r>
              <a:rPr lang="en-US" sz="2400" dirty="0"/>
              <a:t>?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CE4E26-02EC-47A3-B11F-432149B195A1}"/>
              </a:ext>
            </a:extLst>
          </p:cNvPr>
          <p:cNvSpPr txBox="1"/>
          <p:nvPr/>
        </p:nvSpPr>
        <p:spPr>
          <a:xfrm>
            <a:off x="7278195" y="368456"/>
            <a:ext cx="289486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/>
              <p:nvPr/>
            </p:nvSpPr>
            <p:spPr>
              <a:xfrm>
                <a:off x="539671" y="1931051"/>
                <a:ext cx="109860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7030A0"/>
                    </a:solidFill>
                  </a:rPr>
                  <a:t>উত্তরঃ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উচ্চতর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ফ্যাটি</a:t>
                </a:r>
                <a:r>
                  <a:rPr lang="bn-BD" sz="2400" dirty="0">
                    <a:solidFill>
                      <a:srgbClr val="7030A0"/>
                    </a:solidFill>
                  </a:rPr>
                  <a:t> এসিড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ের</a:t>
                </a:r>
                <a:r>
                  <a:rPr lang="bn-BD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সোডিয়াম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bn-BD" sz="2400" dirty="0">
                    <a:solidFill>
                      <a:srgbClr val="7030A0"/>
                    </a:solidFill>
                  </a:rPr>
                  <a:t>বা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পটাশিয়াম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লবন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কে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সাবান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বলে</a:t>
                </a:r>
                <a:r>
                  <a:rPr lang="en-US" sz="2400" dirty="0">
                    <a:solidFill>
                      <a:srgbClr val="7030A0"/>
                    </a:solidFill>
                  </a:rPr>
                  <a:t>।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উদাহরণ</a:t>
                </a:r>
                <a:r>
                  <a:rPr lang="en-US" sz="2400" dirty="0">
                    <a:solidFill>
                      <a:srgbClr val="7030A0"/>
                    </a:solidFill>
                  </a:rPr>
                  <a:t>-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সোডিয়াম</a:t>
                </a:r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স্টিয়ারেট</a:t>
                </a:r>
                <a:r>
                  <a:rPr lang="en-US" sz="24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COONa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05A625-0DB7-40C5-AA2C-C8048BA02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71" y="1931051"/>
                <a:ext cx="10986052" cy="830997"/>
              </a:xfrm>
              <a:prstGeom prst="rect">
                <a:avLst/>
              </a:prstGeom>
              <a:blipFill>
                <a:blip r:embed="rId4"/>
                <a:stretch>
                  <a:fillRect l="-88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31E109F-82AA-4C3C-B74C-14CEAEC85DEB}"/>
              </a:ext>
            </a:extLst>
          </p:cNvPr>
          <p:cNvSpPr txBox="1"/>
          <p:nvPr/>
        </p:nvSpPr>
        <p:spPr>
          <a:xfrm>
            <a:off x="564343" y="3766028"/>
            <a:ext cx="1122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উত্তরঃ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যে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প্রক্রিয়ায়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তেল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অথবা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চর্বিকে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ক্ষারীয়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আদ্রবিশ্লেষণ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দ্বারা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সাবান</a:t>
            </a:r>
            <a:r>
              <a:rPr lang="en-US" sz="2400" dirty="0">
                <a:solidFill>
                  <a:srgbClr val="C00000"/>
                </a:solidFill>
              </a:rPr>
              <a:t> ও </a:t>
            </a:r>
            <a:r>
              <a:rPr lang="en-US" sz="2400" dirty="0" err="1">
                <a:solidFill>
                  <a:srgbClr val="C00000"/>
                </a:solidFill>
              </a:rPr>
              <a:t>গ্লিসারিন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প্রস্তুত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করা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হয়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তাকে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সাবানায়ন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বলে</a:t>
            </a:r>
            <a:r>
              <a:rPr lang="en-US" sz="2400" dirty="0">
                <a:solidFill>
                  <a:srgbClr val="C00000"/>
                </a:solidFill>
              </a:rPr>
              <a:t>।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FD46A-6571-4E6C-9AF8-3281B89F9496}"/>
              </a:ext>
            </a:extLst>
          </p:cNvPr>
          <p:cNvSpPr txBox="1"/>
          <p:nvPr/>
        </p:nvSpPr>
        <p:spPr>
          <a:xfrm>
            <a:off x="564343" y="4998809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উত্তরঃ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ডিটারজেন্ট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2C1A58-C886-4A19-8C0C-1E216B673E7D}"/>
              </a:ext>
            </a:extLst>
          </p:cNvPr>
          <p:cNvSpPr txBox="1"/>
          <p:nvPr/>
        </p:nvSpPr>
        <p:spPr>
          <a:xfrm>
            <a:off x="504834" y="5549335"/>
            <a:ext cx="532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৪। </a:t>
            </a:r>
            <a:r>
              <a:rPr lang="en-US" sz="2400" dirty="0" err="1"/>
              <a:t>সাবানের</a:t>
            </a:r>
            <a:r>
              <a:rPr lang="en-US" sz="2400" dirty="0"/>
              <a:t> </a:t>
            </a:r>
            <a:r>
              <a:rPr lang="en-US" sz="2400" dirty="0" err="1"/>
              <a:t>অ্যালকাইল</a:t>
            </a:r>
            <a:r>
              <a:rPr lang="en-US" sz="2400" dirty="0"/>
              <a:t> </a:t>
            </a:r>
            <a:r>
              <a:rPr lang="en-US" sz="2400" dirty="0" err="1"/>
              <a:t>মুলকে</a:t>
            </a:r>
            <a:r>
              <a:rPr lang="en-US" sz="2400" dirty="0"/>
              <a:t> </a:t>
            </a:r>
            <a:r>
              <a:rPr lang="en-US" sz="2400" dirty="0" err="1"/>
              <a:t>কার্বন</a:t>
            </a:r>
            <a:r>
              <a:rPr lang="en-US" sz="2400" dirty="0"/>
              <a:t> </a:t>
            </a:r>
            <a:r>
              <a:rPr lang="en-US" sz="2400" dirty="0" err="1"/>
              <a:t>সংখ্যা</a:t>
            </a:r>
            <a:r>
              <a:rPr lang="en-US" sz="2400" dirty="0"/>
              <a:t> </a:t>
            </a:r>
            <a:r>
              <a:rPr lang="en-US" sz="2400" dirty="0" err="1"/>
              <a:t>কত</a:t>
            </a:r>
            <a:r>
              <a:rPr lang="en-US" sz="24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97D21-1BE5-4874-9C57-F91D7F323C3E}"/>
              </a:ext>
            </a:extLst>
          </p:cNvPr>
          <p:cNvSpPr txBox="1"/>
          <p:nvPr/>
        </p:nvSpPr>
        <p:spPr>
          <a:xfrm>
            <a:off x="539671" y="5981170"/>
            <a:ext cx="396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উত্তরঃ</a:t>
            </a:r>
            <a:r>
              <a:rPr lang="en-US" sz="2400" dirty="0">
                <a:solidFill>
                  <a:srgbClr val="FF0000"/>
                </a:solidFill>
              </a:rPr>
              <a:t> ১২ </a:t>
            </a:r>
            <a:r>
              <a:rPr lang="en-US" sz="2400" dirty="0" err="1">
                <a:solidFill>
                  <a:srgbClr val="FF0000"/>
                </a:solidFill>
              </a:rPr>
              <a:t>থেকে</a:t>
            </a:r>
            <a:r>
              <a:rPr lang="en-US" sz="2400" dirty="0">
                <a:solidFill>
                  <a:srgbClr val="FF0000"/>
                </a:solidFill>
              </a:rPr>
              <a:t> ১৮ </a:t>
            </a:r>
            <a:r>
              <a:rPr lang="en-US" sz="2400" dirty="0" err="1">
                <a:solidFill>
                  <a:srgbClr val="FF0000"/>
                </a:solidFill>
              </a:rPr>
              <a:t>পর্যন্ত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হয়ে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থাকে</a:t>
            </a:r>
            <a:r>
              <a:rPr lang="en-US" sz="2400" dirty="0">
                <a:solidFill>
                  <a:srgbClr val="FF0000"/>
                </a:solidFill>
              </a:rPr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4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8" grpId="0"/>
      <p:bldP spid="9" grpId="0"/>
      <p:bldP spid="11" grpId="0"/>
      <p:bldP spid="13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857103-87A0-4A08-95DF-BDD38C2C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41407"/>
            <a:ext cx="951519" cy="634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FC2E2-9EFD-4293-B5AC-E1C4AE03F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BC16C4C-730C-4D45-9939-911D349A7318}"/>
              </a:ext>
            </a:extLst>
          </p:cNvPr>
          <p:cNvSpPr/>
          <p:nvPr/>
        </p:nvSpPr>
        <p:spPr>
          <a:xfrm>
            <a:off x="4128597" y="534750"/>
            <a:ext cx="3410649" cy="1022010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দলীয় কাজঃ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E654D-1F3A-4321-8E1B-9CA7628FEF38}"/>
              </a:ext>
            </a:extLst>
          </p:cNvPr>
          <p:cNvSpPr txBox="1"/>
          <p:nvPr/>
        </p:nvSpPr>
        <p:spPr>
          <a:xfrm>
            <a:off x="1298713" y="3425347"/>
            <a:ext cx="4174434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দল-১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</a:rPr>
              <a:t>ডিটারজেন্ট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bn-BD" sz="4400" dirty="0">
                <a:solidFill>
                  <a:srgbClr val="FF0000"/>
                </a:solidFill>
              </a:rPr>
              <a:t>প্রস্তুতি </a:t>
            </a:r>
            <a:r>
              <a:rPr lang="en-US" sz="4400" dirty="0" err="1">
                <a:solidFill>
                  <a:srgbClr val="FF0000"/>
                </a:solidFill>
              </a:rPr>
              <a:t>বর্ণনাসহ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লিখ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  <a:endParaRPr lang="bn-BD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A2AD72-1821-4059-8EEC-2B5AFD7CD341}"/>
              </a:ext>
            </a:extLst>
          </p:cNvPr>
          <p:cNvSpPr txBox="1"/>
          <p:nvPr/>
        </p:nvSpPr>
        <p:spPr>
          <a:xfrm>
            <a:off x="7188588" y="3425347"/>
            <a:ext cx="4022751" cy="2123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দল-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FF0000"/>
                </a:solidFill>
              </a:rPr>
              <a:t>সাবান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bn-BD" sz="4400" dirty="0">
                <a:solidFill>
                  <a:srgbClr val="FF0000"/>
                </a:solidFill>
              </a:rPr>
              <a:t>প্রস্তুতি </a:t>
            </a:r>
            <a:r>
              <a:rPr lang="en-US" sz="4400" dirty="0" err="1">
                <a:solidFill>
                  <a:srgbClr val="FF0000"/>
                </a:solidFill>
              </a:rPr>
              <a:t>বর্ণনাসহ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লিখ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  <a:endParaRPr lang="bn-BD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2B713-0940-4383-82A1-E1A7F00A47D2}"/>
              </a:ext>
            </a:extLst>
          </p:cNvPr>
          <p:cNvSpPr txBox="1"/>
          <p:nvPr/>
        </p:nvSpPr>
        <p:spPr>
          <a:xfrm>
            <a:off x="4386488" y="2293129"/>
            <a:ext cx="289486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Time: </a:t>
            </a:r>
            <a:r>
              <a:rPr lang="en-US" sz="3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8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minit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7D4DD3-259A-4C17-807D-5365A1AF6648}"/>
              </a:ext>
            </a:extLst>
          </p:cNvPr>
          <p:cNvGrpSpPr/>
          <p:nvPr/>
        </p:nvGrpSpPr>
        <p:grpSpPr>
          <a:xfrm>
            <a:off x="4399722" y="104545"/>
            <a:ext cx="3182762" cy="1896534"/>
            <a:chOff x="911137" y="731518"/>
            <a:chExt cx="3249637" cy="2250831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D581FCD3-E4F8-48DA-BB72-A69E871CDA6F}"/>
                </a:ext>
              </a:extLst>
            </p:cNvPr>
            <p:cNvSpPr/>
            <p:nvPr/>
          </p:nvSpPr>
          <p:spPr>
            <a:xfrm>
              <a:off x="911137" y="731518"/>
              <a:ext cx="3249637" cy="225083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10EE00E-48CC-4959-94B6-526CF58F372D}"/>
                </a:ext>
              </a:extLst>
            </p:cNvPr>
            <p:cNvSpPr txBox="1"/>
            <p:nvPr/>
          </p:nvSpPr>
          <p:spPr>
            <a:xfrm>
              <a:off x="1181685" y="1441436"/>
              <a:ext cx="2433710" cy="830997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/>
              </a:prstTxWarp>
              <a:spAutoFit/>
            </a:bodyPr>
            <a:lstStyle/>
            <a:p>
              <a:r>
                <a:rPr lang="bn-IN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বাড়ির কাজ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1434B6-414C-470A-916B-7588ECF1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99" y="2010940"/>
            <a:ext cx="2686359" cy="2050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E7138-295B-4B99-86DF-482BD660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" y="92996"/>
            <a:ext cx="952560" cy="635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B0495-50D0-40A2-9B38-BD012E0B9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128FD-4E39-47FC-AB6B-B05A8BCA66F4}"/>
              </a:ext>
            </a:extLst>
          </p:cNvPr>
          <p:cNvSpPr txBox="1"/>
          <p:nvPr/>
        </p:nvSpPr>
        <p:spPr>
          <a:xfrm>
            <a:off x="1772416" y="4880598"/>
            <a:ext cx="749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১। </a:t>
            </a:r>
            <a:r>
              <a:rPr lang="en-US" sz="2800" dirty="0" err="1">
                <a:solidFill>
                  <a:srgbClr val="FF0000"/>
                </a:solidFill>
              </a:rPr>
              <a:t>সাবান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ডিটারজেন্টের</a:t>
            </a:r>
            <a:r>
              <a:rPr lang="bn-BD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কীভাবে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ময়লা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পরিষ্কার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ব্যাখ্যা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1A26F-6189-41F5-86F6-229B1D579541}"/>
              </a:ext>
            </a:extLst>
          </p:cNvPr>
          <p:cNvSpPr txBox="1"/>
          <p:nvPr/>
        </p:nvSpPr>
        <p:spPr>
          <a:xfrm>
            <a:off x="1772415" y="5434011"/>
            <a:ext cx="749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২। </a:t>
            </a:r>
            <a:r>
              <a:rPr lang="en-US" sz="2800" dirty="0" err="1">
                <a:solidFill>
                  <a:srgbClr val="FF0000"/>
                </a:solidFill>
              </a:rPr>
              <a:t>সাবান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ডিটারজেন্টের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ক্ষতির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গুলো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খাতায়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নোট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করবে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87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8CDBA-87C3-4CF4-86C5-22A027591F76}"/>
              </a:ext>
            </a:extLst>
          </p:cNvPr>
          <p:cNvSpPr txBox="1"/>
          <p:nvPr/>
        </p:nvSpPr>
        <p:spPr>
          <a:xfrm>
            <a:off x="2532184" y="3038622"/>
            <a:ext cx="676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/>
              <a:t>ক্লাস দেখার জন্য ধন্যবাদ।</a:t>
            </a:r>
            <a:endParaRPr 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F3826-4BE3-4E38-B4CE-30A7245F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D91F5-18E3-4D6F-A02E-4CF75037F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6C01D-07A9-43FC-8D74-32C058F8F4D6}"/>
              </a:ext>
            </a:extLst>
          </p:cNvPr>
          <p:cNvSpPr txBox="1"/>
          <p:nvPr/>
        </p:nvSpPr>
        <p:spPr>
          <a:xfrm>
            <a:off x="4252826" y="2321004"/>
            <a:ext cx="3385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/>
              <a:t>সমাপ্ত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97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818C-6D77-4279-ACE1-268E93CD7BC2}"/>
              </a:ext>
            </a:extLst>
          </p:cNvPr>
          <p:cNvSpPr txBox="1"/>
          <p:nvPr/>
        </p:nvSpPr>
        <p:spPr>
          <a:xfrm>
            <a:off x="3935896" y="396578"/>
            <a:ext cx="365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/>
              <a:t>চিত্র</a:t>
            </a:r>
            <a:r>
              <a:rPr lang="en-US" sz="3200" dirty="0"/>
              <a:t> </a:t>
            </a:r>
            <a:r>
              <a:rPr lang="en-US" sz="3200" dirty="0" err="1"/>
              <a:t>গুলো</a:t>
            </a:r>
            <a:r>
              <a:rPr lang="bn-BD" sz="3200" dirty="0"/>
              <a:t> লক্ষ্য </a:t>
            </a:r>
            <a:r>
              <a:rPr lang="en-US" sz="3200" dirty="0" err="1"/>
              <a:t>করি</a:t>
            </a:r>
            <a:r>
              <a:rPr lang="en-US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D60BD-A273-4C14-8D8C-37B8EFCD0FEE}"/>
              </a:ext>
            </a:extLst>
          </p:cNvPr>
          <p:cNvSpPr txBox="1"/>
          <p:nvPr/>
        </p:nvSpPr>
        <p:spPr>
          <a:xfrm>
            <a:off x="2252867" y="5276839"/>
            <a:ext cx="262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FF0000"/>
                </a:solidFill>
              </a:rPr>
              <a:t>সাবান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782C-54B4-4E68-BF62-6F6949BBE37C}"/>
              </a:ext>
            </a:extLst>
          </p:cNvPr>
          <p:cNvSpPr txBox="1"/>
          <p:nvPr/>
        </p:nvSpPr>
        <p:spPr>
          <a:xfrm>
            <a:off x="8206280" y="5307618"/>
            <a:ext cx="277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2060"/>
                </a:solidFill>
              </a:rPr>
              <a:t>ডিটারজেন্ট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10795-797C-4475-B9C5-906D2986E9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6" b="11252"/>
          <a:stretch/>
        </p:blipFill>
        <p:spPr>
          <a:xfrm>
            <a:off x="556591" y="1465310"/>
            <a:ext cx="5821184" cy="3709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6B2A1-0D76-4273-B954-4BF5FF11D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t="13113" r="15437" b="13217"/>
          <a:stretch/>
        </p:blipFill>
        <p:spPr>
          <a:xfrm>
            <a:off x="7423728" y="1245704"/>
            <a:ext cx="3657600" cy="39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71240-6CA0-4923-8B7C-AD360C481E0F}"/>
              </a:ext>
            </a:extLst>
          </p:cNvPr>
          <p:cNvSpPr txBox="1"/>
          <p:nvPr/>
        </p:nvSpPr>
        <p:spPr>
          <a:xfrm>
            <a:off x="4451071" y="1997764"/>
            <a:ext cx="1838741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শি</a:t>
            </a:r>
            <a:r>
              <a:rPr lang="bn-BD" sz="4000" dirty="0"/>
              <a:t>খ</a:t>
            </a:r>
            <a:r>
              <a:rPr lang="en-US" sz="4000" dirty="0"/>
              <a:t>ন</a:t>
            </a:r>
            <a:r>
              <a:rPr lang="bn-BD" sz="4000" dirty="0"/>
              <a:t>ফ</a:t>
            </a:r>
            <a:r>
              <a:rPr lang="en-US" sz="4000" dirty="0"/>
              <a:t>ল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32F63-6B63-4B6A-89A0-A9E3FD600DBA}"/>
              </a:ext>
            </a:extLst>
          </p:cNvPr>
          <p:cNvSpPr txBox="1"/>
          <p:nvPr/>
        </p:nvSpPr>
        <p:spPr>
          <a:xfrm>
            <a:off x="1192696" y="2924177"/>
            <a:ext cx="687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১। </a:t>
            </a:r>
            <a:r>
              <a:rPr lang="en-US" sz="2800" dirty="0" err="1">
                <a:solidFill>
                  <a:srgbClr val="FF0000"/>
                </a:solidFill>
              </a:rPr>
              <a:t>সাবান</a:t>
            </a:r>
            <a:r>
              <a:rPr lang="bn-BD" sz="2800" dirty="0">
                <a:solidFill>
                  <a:srgbClr val="FF0000"/>
                </a:solidFill>
              </a:rPr>
              <a:t> কী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প্রস্তুতি ব</a:t>
            </a:r>
            <a:r>
              <a:rPr lang="en-US" sz="2800" dirty="0">
                <a:solidFill>
                  <a:srgbClr val="FF0000"/>
                </a:solidFill>
              </a:rPr>
              <a:t>ল</a:t>
            </a:r>
            <a:r>
              <a:rPr lang="bn-BD" sz="2800" dirty="0">
                <a:solidFill>
                  <a:srgbClr val="FF0000"/>
                </a:solidFill>
              </a:rPr>
              <a:t>ত</a:t>
            </a:r>
            <a:r>
              <a:rPr lang="en-US" sz="2800" dirty="0">
                <a:solidFill>
                  <a:srgbClr val="FF0000"/>
                </a:solidFill>
              </a:rPr>
              <a:t>ে </a:t>
            </a:r>
            <a:r>
              <a:rPr lang="bn-BD" sz="2800" dirty="0">
                <a:solidFill>
                  <a:srgbClr val="FF0000"/>
                </a:solidFill>
              </a:rPr>
              <a:t>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ল</a:t>
            </a:r>
            <a:r>
              <a:rPr lang="en-US" sz="2800" dirty="0" err="1">
                <a:solidFill>
                  <a:srgbClr val="FF0000"/>
                </a:solidFill>
              </a:rPr>
              <a:t>িখতে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CD6B-5DD5-48FF-97C0-732001E2C0C5}"/>
              </a:ext>
            </a:extLst>
          </p:cNvPr>
          <p:cNvSpPr txBox="1"/>
          <p:nvPr/>
        </p:nvSpPr>
        <p:spPr>
          <a:xfrm>
            <a:off x="1192696" y="3500399"/>
            <a:ext cx="865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২। </a:t>
            </a:r>
            <a:r>
              <a:rPr lang="en-US" sz="2800" dirty="0" err="1"/>
              <a:t>তেল</a:t>
            </a:r>
            <a:r>
              <a:rPr lang="en-US" sz="2800" dirty="0"/>
              <a:t> ও </a:t>
            </a:r>
            <a:r>
              <a:rPr lang="en-US" sz="2800" dirty="0" err="1"/>
              <a:t>চর্বির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পার্থক্য</a:t>
            </a:r>
            <a:r>
              <a:rPr lang="en-US" sz="2800" dirty="0"/>
              <a:t> </a:t>
            </a:r>
            <a:r>
              <a:rPr lang="bn-BD" sz="2800" dirty="0"/>
              <a:t>ল</a:t>
            </a:r>
            <a:r>
              <a:rPr lang="en-US" sz="2800" dirty="0" err="1"/>
              <a:t>িখতে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7D825-807F-4073-84B0-F98BA0F43D92}"/>
              </a:ext>
            </a:extLst>
          </p:cNvPr>
          <p:cNvSpPr txBox="1"/>
          <p:nvPr/>
        </p:nvSpPr>
        <p:spPr>
          <a:xfrm>
            <a:off x="1192696" y="4242146"/>
            <a:ext cx="727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৩। </a:t>
            </a:r>
            <a:r>
              <a:rPr lang="en-US" sz="2800" dirty="0" err="1">
                <a:solidFill>
                  <a:srgbClr val="FF0000"/>
                </a:solidFill>
              </a:rPr>
              <a:t>ডিটারজেন্ট</a:t>
            </a:r>
            <a:r>
              <a:rPr lang="bn-BD" sz="2800" dirty="0">
                <a:solidFill>
                  <a:srgbClr val="FF0000"/>
                </a:solidFill>
              </a:rPr>
              <a:t> কী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r>
              <a:rPr lang="bn-BD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প্রস্তুতি ব</a:t>
            </a:r>
            <a:r>
              <a:rPr lang="en-US" sz="2800" dirty="0">
                <a:solidFill>
                  <a:srgbClr val="FF0000"/>
                </a:solidFill>
              </a:rPr>
              <a:t>ল</a:t>
            </a:r>
            <a:r>
              <a:rPr lang="bn-BD" sz="2800" dirty="0">
                <a:solidFill>
                  <a:srgbClr val="FF0000"/>
                </a:solidFill>
              </a:rPr>
              <a:t>ত</a:t>
            </a:r>
            <a:r>
              <a:rPr lang="en-US" sz="2800" dirty="0">
                <a:solidFill>
                  <a:srgbClr val="FF0000"/>
                </a:solidFill>
              </a:rPr>
              <a:t>ে </a:t>
            </a:r>
            <a:r>
              <a:rPr lang="bn-BD" sz="2800" dirty="0">
                <a:solidFill>
                  <a:srgbClr val="FF0000"/>
                </a:solidFill>
              </a:rPr>
              <a:t>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bn-BD" sz="2800" dirty="0">
                <a:solidFill>
                  <a:srgbClr val="FF0000"/>
                </a:solidFill>
              </a:rPr>
              <a:t>ল</a:t>
            </a:r>
            <a:r>
              <a:rPr lang="en-US" sz="2800" dirty="0" err="1">
                <a:solidFill>
                  <a:srgbClr val="FF0000"/>
                </a:solidFill>
              </a:rPr>
              <a:t>িখতে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পারবে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2FE47-3575-4820-A41C-8D8E94B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8891D-5758-45B9-BBE1-EA02A072D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5C21C7-5148-494F-9160-B086561F649E}"/>
              </a:ext>
            </a:extLst>
          </p:cNvPr>
          <p:cNvSpPr txBox="1"/>
          <p:nvPr/>
        </p:nvSpPr>
        <p:spPr>
          <a:xfrm>
            <a:off x="1192696" y="4899989"/>
            <a:ext cx="97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৪। </a:t>
            </a:r>
            <a:r>
              <a:rPr lang="en-US" sz="2800" dirty="0" err="1">
                <a:solidFill>
                  <a:srgbClr val="FF0000"/>
                </a:solidFill>
              </a:rPr>
              <a:t>সাবান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ডিটারজেন্টের</a:t>
            </a:r>
            <a:r>
              <a:rPr lang="bn-BD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কীভাবে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ময়লা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পরিষ্কার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ব্যাখ্যা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পারবে</a:t>
            </a:r>
            <a:r>
              <a:rPr lang="en-US" sz="2800" dirty="0">
                <a:solidFill>
                  <a:srgbClr val="7030A0"/>
                </a:solidFill>
              </a:rPr>
              <a:t>।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59DC4-E634-4F20-A006-E5AB9DAABBD7}"/>
              </a:ext>
            </a:extLst>
          </p:cNvPr>
          <p:cNvSpPr txBox="1"/>
          <p:nvPr/>
        </p:nvSpPr>
        <p:spPr>
          <a:xfrm>
            <a:off x="1192695" y="5641736"/>
            <a:ext cx="841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</a:rPr>
              <a:t>৫</a:t>
            </a:r>
            <a:r>
              <a:rPr lang="en-US" sz="2800" dirty="0">
                <a:solidFill>
                  <a:srgbClr val="7030A0"/>
                </a:solidFill>
              </a:rPr>
              <a:t>। </a:t>
            </a:r>
            <a:r>
              <a:rPr lang="en-US" sz="2800" dirty="0" err="1">
                <a:solidFill>
                  <a:srgbClr val="FF0000"/>
                </a:solidFill>
              </a:rPr>
              <a:t>সাবান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0070C0"/>
                </a:solidFill>
              </a:rPr>
              <a:t>ডিটারজেন্টের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ক্ষতির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দিক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গুলো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চিহ্নিত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করতে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পারবে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4E00C-D57F-4D20-818C-78F178398C7B}"/>
              </a:ext>
            </a:extLst>
          </p:cNvPr>
          <p:cNvSpPr txBox="1"/>
          <p:nvPr/>
        </p:nvSpPr>
        <p:spPr>
          <a:xfrm>
            <a:off x="3616187" y="192709"/>
            <a:ext cx="380668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আজকের</a:t>
            </a:r>
            <a:r>
              <a:rPr lang="en-US" sz="4000" dirty="0"/>
              <a:t>  </a:t>
            </a: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ঘোষণা</a:t>
            </a:r>
            <a:r>
              <a:rPr lang="bn-BD" sz="4000" dirty="0"/>
              <a:t>: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9CEE0-FF9C-435F-8A95-F3C0D84C4DB7}"/>
              </a:ext>
            </a:extLst>
          </p:cNvPr>
          <p:cNvSpPr txBox="1"/>
          <p:nvPr/>
        </p:nvSpPr>
        <p:spPr>
          <a:xfrm>
            <a:off x="1600197" y="1089400"/>
            <a:ext cx="75404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সাবান</a:t>
            </a:r>
            <a:r>
              <a:rPr lang="en-US" sz="3600" dirty="0">
                <a:solidFill>
                  <a:srgbClr val="FF0000"/>
                </a:solidFill>
              </a:rPr>
              <a:t> ও </a:t>
            </a:r>
            <a:r>
              <a:rPr lang="en-US" sz="3600" dirty="0" err="1">
                <a:solidFill>
                  <a:srgbClr val="0070C0"/>
                </a:solidFill>
              </a:rPr>
              <a:t>ডিটারজেন্ট</a:t>
            </a:r>
            <a:r>
              <a:rPr lang="bn-BD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এবং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ময়লা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পরিষ্কারের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কৌশল</a:t>
            </a:r>
            <a:r>
              <a:rPr lang="en-US" sz="3600" dirty="0">
                <a:solidFill>
                  <a:srgbClr val="7030A0"/>
                </a:solidFill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78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FAB9B-DED5-4CE3-8E97-F3A9FAED5EE1}"/>
              </a:ext>
            </a:extLst>
          </p:cNvPr>
          <p:cNvSpPr txBox="1"/>
          <p:nvPr/>
        </p:nvSpPr>
        <p:spPr>
          <a:xfrm>
            <a:off x="1015432" y="875365"/>
            <a:ext cx="645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</a:rPr>
              <a:t>বিভিন্ন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প্রকার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সাবান</a:t>
            </a:r>
            <a:r>
              <a:rPr lang="bn-BD" sz="3200" dirty="0">
                <a:solidFill>
                  <a:srgbClr val="C00000"/>
                </a:solidFill>
              </a:rPr>
              <a:t> যেমন-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4981955" y="226128"/>
            <a:ext cx="200229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সাবান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CF655-2498-4240-BA31-2032E2CE56AE}"/>
              </a:ext>
            </a:extLst>
          </p:cNvPr>
          <p:cNvSpPr txBox="1"/>
          <p:nvPr/>
        </p:nvSpPr>
        <p:spPr>
          <a:xfrm>
            <a:off x="543009" y="1404713"/>
            <a:ext cx="11112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১। </a:t>
            </a:r>
            <a:r>
              <a:rPr lang="en-US" sz="2800" b="1" dirty="0" err="1">
                <a:solidFill>
                  <a:srgbClr val="7030A0"/>
                </a:solidFill>
              </a:rPr>
              <a:t>প্রসাধনী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সাবান</a:t>
            </a:r>
            <a:r>
              <a:rPr lang="en-US" sz="2800" b="1" dirty="0">
                <a:solidFill>
                  <a:srgbClr val="7030A0"/>
                </a:solidFill>
              </a:rPr>
              <a:t>:  </a:t>
            </a:r>
            <a:r>
              <a:rPr lang="en-US" sz="2400" dirty="0"/>
              <a:t>(</a:t>
            </a:r>
            <a:r>
              <a:rPr lang="en-US" sz="2400" dirty="0" err="1"/>
              <a:t>ত্বককে</a:t>
            </a:r>
            <a:r>
              <a:rPr lang="en-US" sz="2400" dirty="0"/>
              <a:t> </a:t>
            </a:r>
            <a:r>
              <a:rPr lang="en-US" sz="2400" dirty="0" err="1"/>
              <a:t>পরিষ্কার</a:t>
            </a:r>
            <a:r>
              <a:rPr lang="en-US" sz="2400" dirty="0"/>
              <a:t> </a:t>
            </a:r>
            <a:r>
              <a:rPr lang="en-US" sz="2400" dirty="0" err="1"/>
              <a:t>করার</a:t>
            </a:r>
            <a:r>
              <a:rPr lang="en-US" sz="2400" dirty="0"/>
              <a:t> </a:t>
            </a:r>
            <a:r>
              <a:rPr lang="en-US" sz="2400" dirty="0" err="1"/>
              <a:t>কাজে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) </a:t>
            </a:r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en-US" sz="2400" dirty="0" err="1"/>
              <a:t>সাবানে</a:t>
            </a:r>
            <a:r>
              <a:rPr lang="en-US" sz="2400" dirty="0"/>
              <a:t> </a:t>
            </a:r>
            <a:r>
              <a:rPr lang="en-US" sz="2400" dirty="0" err="1"/>
              <a:t>সুগন্ধি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জীবাণুনাশক</a:t>
            </a:r>
            <a:r>
              <a:rPr lang="en-US" sz="2400" dirty="0"/>
              <a:t> </a:t>
            </a:r>
            <a:r>
              <a:rPr lang="en-US" sz="2400" dirty="0" err="1"/>
              <a:t>যোগ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</a:t>
            </a:r>
            <a:r>
              <a:rPr lang="en-US" sz="2400" dirty="0" err="1"/>
              <a:t>ক্ষার</a:t>
            </a:r>
            <a:r>
              <a:rPr lang="en-US" sz="2400" dirty="0"/>
              <a:t> </a:t>
            </a:r>
            <a:r>
              <a:rPr lang="en-US" sz="2400" dirty="0" err="1"/>
              <a:t>এবং</a:t>
            </a:r>
            <a:r>
              <a:rPr lang="en-US" sz="2400" dirty="0"/>
              <a:t> </a:t>
            </a:r>
            <a:r>
              <a:rPr lang="en-US" sz="2400" dirty="0" err="1"/>
              <a:t>অন্যান্য</a:t>
            </a:r>
            <a:r>
              <a:rPr lang="en-US" sz="2400" dirty="0"/>
              <a:t> </a:t>
            </a:r>
            <a:r>
              <a:rPr lang="en-US" sz="2400" dirty="0" err="1"/>
              <a:t>অপদ্রব্যের</a:t>
            </a:r>
            <a:r>
              <a:rPr lang="en-US" sz="2400" dirty="0"/>
              <a:t> </a:t>
            </a:r>
            <a:r>
              <a:rPr lang="en-US" sz="2400" dirty="0" err="1"/>
              <a:t>পরিমার</a:t>
            </a:r>
            <a:r>
              <a:rPr lang="en-US" sz="2400" dirty="0"/>
              <a:t> </a:t>
            </a:r>
            <a:r>
              <a:rPr lang="en-US" sz="2400" dirty="0" err="1"/>
              <a:t>অনেক</a:t>
            </a:r>
            <a:r>
              <a:rPr lang="en-US" sz="2400" dirty="0"/>
              <a:t> </a:t>
            </a:r>
            <a:r>
              <a:rPr lang="en-US" sz="2400" dirty="0" err="1"/>
              <a:t>কম</a:t>
            </a:r>
            <a:r>
              <a:rPr lang="en-US" sz="2400" dirty="0"/>
              <a:t> </a:t>
            </a:r>
            <a:r>
              <a:rPr lang="en-US" sz="2400" dirty="0" err="1"/>
              <a:t>থাকে</a:t>
            </a:r>
            <a:r>
              <a:rPr lang="en-US" sz="2400" dirty="0"/>
              <a:t>।</a:t>
            </a:r>
            <a:r>
              <a:rPr lang="en-US" sz="20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এটি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আবার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দুটি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ভিন্ন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অবস্থায়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পাওয়া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যায়</a:t>
            </a: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400" dirty="0" err="1">
                <a:solidFill>
                  <a:srgbClr val="FF0000"/>
                </a:solidFill>
              </a:rPr>
              <a:t>কঠিন</a:t>
            </a:r>
            <a:r>
              <a:rPr lang="en-US" sz="2400" dirty="0">
                <a:solidFill>
                  <a:srgbClr val="FF0000"/>
                </a:solidFill>
              </a:rPr>
              <a:t> ও </a:t>
            </a:r>
            <a:r>
              <a:rPr lang="en-US" sz="2400" dirty="0" err="1">
                <a:solidFill>
                  <a:srgbClr val="FF0000"/>
                </a:solidFill>
              </a:rPr>
              <a:t>তরল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অবস্থা</a:t>
            </a:r>
            <a:r>
              <a:rPr lang="en-US" sz="2400" dirty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30A1B-75A8-49DC-B2CD-0BBD18AD0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338" r="3885" b="6688"/>
          <a:stretch/>
        </p:blipFill>
        <p:spPr>
          <a:xfrm>
            <a:off x="850425" y="3020516"/>
            <a:ext cx="5245575" cy="29250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509E2A-BA44-470C-9F14-029E9CE78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b="6963"/>
          <a:stretch/>
        </p:blipFill>
        <p:spPr>
          <a:xfrm>
            <a:off x="6586272" y="2620812"/>
            <a:ext cx="4969624" cy="3452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4710B-89F2-4115-B8AD-C928F5B8D507}"/>
              </a:ext>
            </a:extLst>
          </p:cNvPr>
          <p:cNvSpPr txBox="1"/>
          <p:nvPr/>
        </p:nvSpPr>
        <p:spPr>
          <a:xfrm>
            <a:off x="8240779" y="5877314"/>
            <a:ext cx="23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তরল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সাবান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424C4-C36D-4D8E-B18B-209B4BF92439}"/>
              </a:ext>
            </a:extLst>
          </p:cNvPr>
          <p:cNvSpPr txBox="1"/>
          <p:nvPr/>
        </p:nvSpPr>
        <p:spPr>
          <a:xfrm>
            <a:off x="2550073" y="5955975"/>
            <a:ext cx="253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0000"/>
                </a:solidFill>
              </a:rPr>
              <a:t>কঠিন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সাবান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9C2EC9-2D78-48A6-B186-D947077185F0}"/>
              </a:ext>
            </a:extLst>
          </p:cNvPr>
          <p:cNvGrpSpPr/>
          <p:nvPr/>
        </p:nvGrpSpPr>
        <p:grpSpPr>
          <a:xfrm>
            <a:off x="8118495" y="2728152"/>
            <a:ext cx="1695692" cy="3127245"/>
            <a:chOff x="8025289" y="2728152"/>
            <a:chExt cx="1695692" cy="31272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B259C9-D84C-47DA-A495-9EE89F98B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5" t="7922" r="37048" b="9952"/>
            <a:stretch/>
          </p:blipFill>
          <p:spPr>
            <a:xfrm>
              <a:off x="8036901" y="2728152"/>
              <a:ext cx="1684080" cy="31272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CB2118-AE43-4EB6-B003-5DA9AC343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7654995" y="3120362"/>
              <a:ext cx="1022337" cy="28175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F43981D-E947-425B-92F4-7BD8570F7C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 b="16466"/>
          <a:stretch/>
        </p:blipFill>
        <p:spPr>
          <a:xfrm>
            <a:off x="797910" y="2873967"/>
            <a:ext cx="5298090" cy="30767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BE5B81-B871-4A40-ABE6-2ADE65408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37" y="2531668"/>
            <a:ext cx="3800607" cy="380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48052-3398-4FA6-BD45-B0A232C1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DAE8B-C7AF-4162-AAFA-FC379C93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FAB9B-DED5-4CE3-8E97-F3A9FAED5EE1}"/>
              </a:ext>
            </a:extLst>
          </p:cNvPr>
          <p:cNvSpPr txBox="1"/>
          <p:nvPr/>
        </p:nvSpPr>
        <p:spPr>
          <a:xfrm>
            <a:off x="1015432" y="875365"/>
            <a:ext cx="645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C00000"/>
                </a:solidFill>
              </a:rPr>
              <a:t>বিভিন্ন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প্রকার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সাবান</a:t>
            </a:r>
            <a:r>
              <a:rPr lang="bn-BD" sz="3600" dirty="0">
                <a:solidFill>
                  <a:srgbClr val="C00000"/>
                </a:solidFill>
              </a:rPr>
              <a:t> যেমন-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92A4A-A1E3-447D-B38F-AD8402D7D371}"/>
              </a:ext>
            </a:extLst>
          </p:cNvPr>
          <p:cNvSpPr txBox="1"/>
          <p:nvPr/>
        </p:nvSpPr>
        <p:spPr>
          <a:xfrm>
            <a:off x="5087615" y="237214"/>
            <a:ext cx="1144382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/>
              <a:t>সাবান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59EEA-E2DD-432E-9669-DEC648ED5A49}"/>
              </a:ext>
            </a:extLst>
          </p:cNvPr>
          <p:cNvSpPr txBox="1"/>
          <p:nvPr/>
        </p:nvSpPr>
        <p:spPr>
          <a:xfrm>
            <a:off x="867559" y="1499227"/>
            <a:ext cx="10456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২। </a:t>
            </a:r>
            <a:r>
              <a:rPr lang="en-US" sz="3200" b="1" dirty="0" err="1"/>
              <a:t>লন্ড্রি</a:t>
            </a:r>
            <a:r>
              <a:rPr lang="en-US" sz="3200" b="1" dirty="0"/>
              <a:t> </a:t>
            </a:r>
            <a:r>
              <a:rPr lang="en-US" sz="3200" b="1" dirty="0" err="1"/>
              <a:t>সাবান</a:t>
            </a:r>
            <a:r>
              <a:rPr lang="en-US" sz="3200" b="1" dirty="0"/>
              <a:t>:</a:t>
            </a:r>
            <a:r>
              <a:rPr lang="en-US" sz="2800" dirty="0"/>
              <a:t> ( </a:t>
            </a:r>
            <a:r>
              <a:rPr lang="en-US" sz="2800" dirty="0" err="1"/>
              <a:t>কাপড়-চোপড়পরিষ্কার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) </a:t>
            </a:r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en-US" sz="2800" dirty="0" err="1"/>
              <a:t>সাবানে</a:t>
            </a:r>
            <a:r>
              <a:rPr lang="en-US" sz="2800" dirty="0"/>
              <a:t> </a:t>
            </a:r>
            <a:r>
              <a:rPr lang="en-US" sz="2800" dirty="0" err="1"/>
              <a:t>সুগন্ধি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জীবাণুনাশক</a:t>
            </a:r>
            <a:r>
              <a:rPr lang="en-US" sz="2800" dirty="0"/>
              <a:t> </a:t>
            </a:r>
            <a:r>
              <a:rPr lang="en-US" sz="2800" dirty="0" err="1"/>
              <a:t>যোগ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না</a:t>
            </a:r>
            <a:r>
              <a:rPr lang="en-US" sz="2800" dirty="0"/>
              <a:t>। </a:t>
            </a:r>
            <a:r>
              <a:rPr lang="en-US" sz="2800" dirty="0" err="1"/>
              <a:t>ক্ষার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অন্যান্য</a:t>
            </a:r>
            <a:r>
              <a:rPr lang="en-US" sz="2800" dirty="0"/>
              <a:t> </a:t>
            </a:r>
            <a:r>
              <a:rPr lang="en-US" sz="2800" dirty="0" err="1"/>
              <a:t>অপদ্রব্যের</a:t>
            </a:r>
            <a:r>
              <a:rPr lang="en-US" sz="2800" dirty="0"/>
              <a:t> </a:t>
            </a:r>
            <a:r>
              <a:rPr lang="en-US" sz="2800" dirty="0" err="1"/>
              <a:t>পরিমার</a:t>
            </a:r>
            <a:r>
              <a:rPr lang="en-US" sz="2800" dirty="0"/>
              <a:t> </a:t>
            </a:r>
            <a:r>
              <a:rPr lang="en-US" sz="2800" dirty="0" err="1"/>
              <a:t>বেশি</a:t>
            </a:r>
            <a:r>
              <a:rPr lang="en-US" sz="2800" dirty="0"/>
              <a:t> </a:t>
            </a:r>
            <a:r>
              <a:rPr lang="en-US" sz="2800" dirty="0" err="1"/>
              <a:t>থাকে</a:t>
            </a:r>
            <a:r>
              <a:rPr lang="en-US" sz="2800" dirty="0"/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C97714-4FD8-4A54-99B1-4F0ADBF22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20" y="2608820"/>
            <a:ext cx="3742028" cy="3356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4710B-89F2-4115-B8AD-C928F5B8D507}"/>
              </a:ext>
            </a:extLst>
          </p:cNvPr>
          <p:cNvSpPr txBox="1"/>
          <p:nvPr/>
        </p:nvSpPr>
        <p:spPr>
          <a:xfrm>
            <a:off x="3735375" y="5767181"/>
            <a:ext cx="215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লন্ড্রি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সাবান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9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F5563-A076-40E8-9CD5-E6B7F7DC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D0ABA-C568-4355-AEB5-99B41DC02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E3A19F-D984-4488-982E-EE4360CBBBCB}"/>
                  </a:ext>
                </a:extLst>
              </p:cNvPr>
              <p:cNvSpPr txBox="1"/>
              <p:nvPr/>
            </p:nvSpPr>
            <p:spPr>
              <a:xfrm>
                <a:off x="725858" y="1018911"/>
                <a:ext cx="1049474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v"/>
                </a:pPr>
                <a:r>
                  <a:rPr lang="en-US" sz="2800" dirty="0"/>
                  <a:t> </a:t>
                </a:r>
                <a:r>
                  <a:rPr lang="en-US" sz="2800" dirty="0" err="1"/>
                  <a:t>ট্রাইগ্লিসারাইড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পামিটেট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এস্টারকে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কস্টিক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সোডার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জলীয়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দ্রবন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NaOH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aq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সহযোগে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উত্তপ্ত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করলে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সোডিয়াম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পামিটেড</a:t>
                </a:r>
                <a:r>
                  <a:rPr lang="en-US" sz="2800" dirty="0"/>
                  <a:t> ও </a:t>
                </a:r>
                <a:r>
                  <a:rPr lang="en-US" sz="2800" dirty="0" err="1"/>
                  <a:t>গ্লিসারিন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উৎপন্ন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পরে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মিশ্রণে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ব্রাইন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যোগ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করলে</a:t>
                </a:r>
                <a:r>
                  <a:rPr lang="en-US" sz="2800" dirty="0"/>
                  <a:t> সাবানের </a:t>
                </a:r>
                <a:r>
                  <a:rPr lang="en-US" sz="2800" dirty="0" err="1"/>
                  <a:t>অনুগুলো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NaCl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ঘিরে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কেক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আকারে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ভাসে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ওঠে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ফলে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সাবান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এবং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গ্লিসারিন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পরস্পর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থেকে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পৃথক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গ্লিসারিন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পাত্রের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নিচে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অবস্থান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সাবানের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অনুগুলো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Na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Cl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ঘিরে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একত্র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হয়ে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পাত্রের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উপর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কেক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আকারে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ভেসে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ওঠে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একে</a:t>
                </a:r>
                <a:r>
                  <a:rPr lang="en-US" sz="2800" dirty="0"/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সোপ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কেক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/>
                  <a:t>বলে</a:t>
                </a:r>
                <a:r>
                  <a:rPr lang="en-US" sz="2800" dirty="0"/>
                  <a:t>। </a:t>
                </a:r>
                <a:r>
                  <a:rPr lang="en-US" sz="2800" dirty="0" err="1"/>
                  <a:t>পরে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সাবানকে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পৃথক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করে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ছাঁচে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ঢেলে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বিভিন্ন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আকৃতি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দেওয়া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যায়</a:t>
                </a:r>
                <a:r>
                  <a:rPr lang="en-US" sz="2800" dirty="0"/>
                  <a:t>।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E3A19F-D984-4488-982E-EE4360CBB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58" y="1018911"/>
                <a:ext cx="10494742" cy="2677656"/>
              </a:xfrm>
              <a:prstGeom prst="rect">
                <a:avLst/>
              </a:prstGeom>
              <a:blipFill>
                <a:blip r:embed="rId4"/>
                <a:stretch>
                  <a:fillRect l="-987" t="-1822" r="-1161" b="-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DE29D69-BC9D-4C5E-B4B1-E405CCC6CA25}"/>
              </a:ext>
            </a:extLst>
          </p:cNvPr>
          <p:cNvSpPr txBox="1"/>
          <p:nvPr/>
        </p:nvSpPr>
        <p:spPr>
          <a:xfrm>
            <a:off x="9555818" y="5835270"/>
            <a:ext cx="135270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গ্লিসারিন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262B45-0364-42EA-A3D9-C2582831BBFF}"/>
              </a:ext>
            </a:extLst>
          </p:cNvPr>
          <p:cNvSpPr txBox="1"/>
          <p:nvPr/>
        </p:nvSpPr>
        <p:spPr>
          <a:xfrm>
            <a:off x="725858" y="5811366"/>
            <a:ext cx="2821701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ট্রাইগ্লিসারাইড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পামিটেট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এস্টার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তেল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উদ্ভিজ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0F9A46-A50D-4B11-AA7C-F3B6439F0B18}"/>
              </a:ext>
            </a:extLst>
          </p:cNvPr>
          <p:cNvGrpSpPr/>
          <p:nvPr/>
        </p:nvGrpSpPr>
        <p:grpSpPr>
          <a:xfrm>
            <a:off x="933741" y="4337540"/>
            <a:ext cx="10868177" cy="1151277"/>
            <a:chOff x="853753" y="4663122"/>
            <a:chExt cx="10868177" cy="1151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4240A0F-E3FB-4115-8A94-D9515A8C613A}"/>
                    </a:ext>
                  </a:extLst>
                </p:cNvPr>
                <p:cNvSpPr txBox="1"/>
                <p:nvPr/>
              </p:nvSpPr>
              <p:spPr>
                <a:xfrm>
                  <a:off x="853753" y="4663122"/>
                  <a:ext cx="10868177" cy="1151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a14:m>
                  <a:r>
                    <a:rPr lang="en-US" sz="2400" dirty="0"/>
                    <a:t>    +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NaOH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aq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m:rPr>
                              <m:brk m:alnAt="2"/>
                            </m:rP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</m:oMath>
                  </a14:m>
                  <a:r>
                    <a:rPr lang="bn-BD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COONa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</m:m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4240A0F-E3FB-4115-8A94-D9515A8C6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753" y="4663122"/>
                  <a:ext cx="10868177" cy="11512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B1CFCA-164B-4767-A6D2-A2D52649D243}"/>
                </a:ext>
              </a:extLst>
            </p:cNvPr>
            <p:cNvGrpSpPr/>
            <p:nvPr/>
          </p:nvGrpSpPr>
          <p:grpSpPr>
            <a:xfrm>
              <a:off x="853754" y="4904150"/>
              <a:ext cx="291242" cy="737457"/>
              <a:chOff x="1563755" y="2927262"/>
              <a:chExt cx="185532" cy="7636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E7AC960-AE31-4BD6-BB06-12931B6D9E72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563756" y="2927262"/>
                    <a:ext cx="1855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E7AC960-AE31-4BD6-BB06-12931B6D9E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563756" y="2927262"/>
                    <a:ext cx="18553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F2EB0FB-F708-4D21-9E35-62BE3407F68C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563755" y="3383146"/>
                    <a:ext cx="1855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FF2EB0FB-F708-4D21-9E35-62BE3407F6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563755" y="3383146"/>
                    <a:ext cx="18553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81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EB0B00-0C07-489D-84C4-B9E30E4DB27C}"/>
                </a:ext>
              </a:extLst>
            </p:cNvPr>
            <p:cNvGrpSpPr/>
            <p:nvPr/>
          </p:nvGrpSpPr>
          <p:grpSpPr>
            <a:xfrm>
              <a:off x="9052231" y="5002120"/>
              <a:ext cx="344558" cy="580678"/>
              <a:chOff x="1478123" y="2908553"/>
              <a:chExt cx="185532" cy="8197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10E1588-1E40-49EB-868D-3AA617FE8195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78124" y="2908553"/>
                    <a:ext cx="1855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B10E1588-1E40-49EB-868D-3AA617FE81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78124" y="2908553"/>
                    <a:ext cx="185531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47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CBA26E9-51B5-416F-8FFA-22EF2FEFAB4C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78123" y="3420564"/>
                    <a:ext cx="1855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CCBA26E9-51B5-416F-8FFA-22EF2FEFAB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78123" y="3420564"/>
                    <a:ext cx="185531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5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66A265-F67B-4230-8F6F-B09E3AD9B5A8}"/>
              </a:ext>
            </a:extLst>
          </p:cNvPr>
          <p:cNvSpPr txBox="1"/>
          <p:nvPr/>
        </p:nvSpPr>
        <p:spPr>
          <a:xfrm>
            <a:off x="6287841" y="5426483"/>
            <a:ext cx="24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সোডিয়াম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পামিটেড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সাবান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0615D-3DE2-4077-AE03-0B967EF2991D}"/>
              </a:ext>
            </a:extLst>
          </p:cNvPr>
          <p:cNvSpPr txBox="1"/>
          <p:nvPr/>
        </p:nvSpPr>
        <p:spPr>
          <a:xfrm>
            <a:off x="3844134" y="5488817"/>
            <a:ext cx="192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ক্ষারের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জলীয়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দ্রবন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D3996-6BF1-4CAA-8B7D-378AD69A29BF}"/>
              </a:ext>
            </a:extLst>
          </p:cNvPr>
          <p:cNvSpPr txBox="1"/>
          <p:nvPr/>
        </p:nvSpPr>
        <p:spPr>
          <a:xfrm>
            <a:off x="3652614" y="208351"/>
            <a:ext cx="5037792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তেল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dirty="0" err="1">
                <a:solidFill>
                  <a:srgbClr val="7030A0"/>
                </a:solidFill>
              </a:rPr>
              <a:t>চর্বি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থেকে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সাবান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bn-BD" sz="3200" dirty="0">
                <a:solidFill>
                  <a:srgbClr val="7030A0"/>
                </a:solidFill>
              </a:rPr>
              <a:t>প্রস্তুতিঃ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8DF71-28D5-4B84-8E70-70F50C2BA4D9}"/>
              </a:ext>
            </a:extLst>
          </p:cNvPr>
          <p:cNvSpPr txBox="1"/>
          <p:nvPr/>
        </p:nvSpPr>
        <p:spPr>
          <a:xfrm>
            <a:off x="965231" y="3814320"/>
            <a:ext cx="20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বিক্রিয়া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93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28" grpId="0"/>
      <p:bldP spid="3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F5563-A076-40E8-9CD5-E6B7F7DC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D0ABA-C568-4355-AEB5-99B41DC02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FF18B9-8A87-45BD-8468-141ABFA7A7AA}"/>
              </a:ext>
            </a:extLst>
          </p:cNvPr>
          <p:cNvSpPr txBox="1"/>
          <p:nvPr/>
        </p:nvSpPr>
        <p:spPr>
          <a:xfrm>
            <a:off x="3652614" y="208351"/>
            <a:ext cx="5037792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তেল</a:t>
            </a:r>
            <a:r>
              <a:rPr lang="en-US" sz="3200" dirty="0">
                <a:solidFill>
                  <a:srgbClr val="7030A0"/>
                </a:solidFill>
              </a:rPr>
              <a:t> / </a:t>
            </a:r>
            <a:r>
              <a:rPr lang="en-US" sz="3200" dirty="0" err="1">
                <a:solidFill>
                  <a:srgbClr val="7030A0"/>
                </a:solidFill>
              </a:rPr>
              <a:t>চর্বি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থেকে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সাবান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bn-BD" sz="3200" dirty="0">
                <a:solidFill>
                  <a:srgbClr val="7030A0"/>
                </a:solidFill>
              </a:rPr>
              <a:t>প্রস্তুতিঃ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E3A19F-D984-4488-982E-EE4360CBBBCB}"/>
              </a:ext>
            </a:extLst>
          </p:cNvPr>
          <p:cNvSpPr txBox="1"/>
          <p:nvPr/>
        </p:nvSpPr>
        <p:spPr>
          <a:xfrm>
            <a:off x="627451" y="1118494"/>
            <a:ext cx="440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তেল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 err="1">
                <a:solidFill>
                  <a:srgbClr val="FF0000"/>
                </a:solidFill>
              </a:rPr>
              <a:t>চর্বি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থেকে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সাবান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প্রস্তুতির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বিক্রিয়াঃ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AEF309-643B-4692-8ED0-868502CEA378}"/>
              </a:ext>
            </a:extLst>
          </p:cNvPr>
          <p:cNvSpPr txBox="1"/>
          <p:nvPr/>
        </p:nvSpPr>
        <p:spPr>
          <a:xfrm>
            <a:off x="9613454" y="5549170"/>
            <a:ext cx="135270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গ্লিসারিন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9AF3E7-E903-4C08-9E42-08850B0F589C}"/>
              </a:ext>
            </a:extLst>
          </p:cNvPr>
          <p:cNvSpPr txBox="1"/>
          <p:nvPr/>
        </p:nvSpPr>
        <p:spPr>
          <a:xfrm>
            <a:off x="768581" y="5653197"/>
            <a:ext cx="2747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ট্রাইগ্লিসারাইড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স্টিয়ারেট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এস্টার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তেল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dirty="0" err="1">
                <a:solidFill>
                  <a:srgbClr val="FF0000"/>
                </a:solidFill>
              </a:rPr>
              <a:t>চর্বি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প্রাণীজ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39B14-A1ED-4429-8A5E-0D5E919CF837}"/>
              </a:ext>
            </a:extLst>
          </p:cNvPr>
          <p:cNvSpPr txBox="1"/>
          <p:nvPr/>
        </p:nvSpPr>
        <p:spPr>
          <a:xfrm>
            <a:off x="6345476" y="5140384"/>
            <a:ext cx="24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সোডিয়াম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স্টিয়ারেট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সাবান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C27D9-AC92-4ABB-9D3A-0412C63867AE}"/>
              </a:ext>
            </a:extLst>
          </p:cNvPr>
          <p:cNvSpPr txBox="1"/>
          <p:nvPr/>
        </p:nvSpPr>
        <p:spPr>
          <a:xfrm>
            <a:off x="3845708" y="5245306"/>
            <a:ext cx="209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ক্ষারের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জলীয়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দ্রবন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E4443-01C1-469C-AF52-83384B32325C}"/>
              </a:ext>
            </a:extLst>
          </p:cNvPr>
          <p:cNvSpPr txBox="1"/>
          <p:nvPr/>
        </p:nvSpPr>
        <p:spPr>
          <a:xfrm>
            <a:off x="768581" y="1526419"/>
            <a:ext cx="11034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তেল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চর্বিকে</a:t>
            </a:r>
            <a:r>
              <a:rPr lang="en-US" sz="2800" dirty="0"/>
              <a:t> </a:t>
            </a:r>
            <a:r>
              <a:rPr lang="en-US" sz="2800" dirty="0" err="1"/>
              <a:t>ক্ষারীয়</a:t>
            </a:r>
            <a:r>
              <a:rPr lang="en-US" sz="2800" dirty="0"/>
              <a:t> </a:t>
            </a:r>
            <a:r>
              <a:rPr lang="en-US" sz="2800" dirty="0" err="1"/>
              <a:t>আদ্রবিশ্লেষণ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গ্লিসারিনের</a:t>
            </a:r>
            <a:r>
              <a:rPr lang="en-US" sz="2800" dirty="0"/>
              <a:t> </a:t>
            </a:r>
            <a:r>
              <a:rPr lang="en-US" sz="2800" dirty="0" err="1"/>
              <a:t>মিশ্রণ</a:t>
            </a:r>
            <a:r>
              <a:rPr lang="en-US" sz="2800" dirty="0"/>
              <a:t> </a:t>
            </a:r>
            <a:r>
              <a:rPr lang="en-US" sz="2800" dirty="0" err="1"/>
              <a:t>উৎপন্ন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পরে</a:t>
            </a:r>
            <a:r>
              <a:rPr lang="en-US" sz="2800" dirty="0"/>
              <a:t> এ </a:t>
            </a:r>
            <a:r>
              <a:rPr lang="en-US" sz="2800" dirty="0" err="1"/>
              <a:t>মিশ্রণে</a:t>
            </a:r>
            <a:r>
              <a:rPr lang="en-US" sz="2800" dirty="0"/>
              <a:t> </a:t>
            </a:r>
            <a:r>
              <a:rPr lang="en-US" sz="2800" dirty="0" err="1"/>
              <a:t>ব্রাইন</a:t>
            </a:r>
            <a:r>
              <a:rPr lang="en-US" sz="2800" dirty="0"/>
              <a:t> </a:t>
            </a:r>
            <a:r>
              <a:rPr lang="en-US" sz="2800" dirty="0" err="1"/>
              <a:t>যোগ</a:t>
            </a:r>
            <a:r>
              <a:rPr lang="en-US" sz="2800" dirty="0"/>
              <a:t> </a:t>
            </a:r>
            <a:r>
              <a:rPr lang="en-US" sz="2800" dirty="0" err="1"/>
              <a:t>করলে</a:t>
            </a:r>
            <a:r>
              <a:rPr lang="en-US" sz="2800" dirty="0"/>
              <a:t> </a:t>
            </a:r>
            <a:r>
              <a:rPr lang="en-US" sz="2800" dirty="0" err="1"/>
              <a:t>সাবান</a:t>
            </a:r>
            <a:r>
              <a:rPr lang="en-US" sz="2800" dirty="0"/>
              <a:t> ও </a:t>
            </a:r>
            <a:r>
              <a:rPr lang="en-US" sz="2800" dirty="0" err="1"/>
              <a:t>গ্লিসারিন</a:t>
            </a:r>
            <a:r>
              <a:rPr lang="en-US" sz="2800" dirty="0"/>
              <a:t> </a:t>
            </a:r>
            <a:r>
              <a:rPr lang="en-US" sz="2800" dirty="0" err="1"/>
              <a:t>পৃথক</a:t>
            </a:r>
            <a:r>
              <a:rPr lang="en-US" sz="2800" dirty="0"/>
              <a:t> </a:t>
            </a:r>
            <a:r>
              <a:rPr lang="en-US" sz="2800" dirty="0" err="1"/>
              <a:t>হয়ে</a:t>
            </a:r>
            <a:r>
              <a:rPr lang="en-US" sz="2800" dirty="0"/>
              <a:t> </a:t>
            </a:r>
            <a:r>
              <a:rPr lang="en-US" sz="2800" dirty="0" err="1"/>
              <a:t>পড়ে</a:t>
            </a:r>
            <a:r>
              <a:rPr lang="en-US" sz="2800" dirty="0"/>
              <a:t>। </a:t>
            </a:r>
            <a:r>
              <a:rPr lang="en-US" sz="2800" dirty="0" err="1"/>
              <a:t>সাবানকে</a:t>
            </a:r>
            <a:r>
              <a:rPr lang="en-US" sz="2800" dirty="0"/>
              <a:t> </a:t>
            </a:r>
            <a:r>
              <a:rPr lang="en-US" sz="2800" dirty="0" err="1"/>
              <a:t>পৃথক</a:t>
            </a:r>
            <a:r>
              <a:rPr lang="en-US" sz="2800" dirty="0"/>
              <a:t> </a:t>
            </a:r>
            <a:r>
              <a:rPr lang="en-US" sz="2800" dirty="0" err="1"/>
              <a:t>করার</a:t>
            </a:r>
            <a:r>
              <a:rPr lang="en-US" sz="2800" dirty="0"/>
              <a:t> </a:t>
            </a:r>
            <a:r>
              <a:rPr lang="en-US" sz="2800" dirty="0" err="1"/>
              <a:t>পর</a:t>
            </a:r>
            <a:r>
              <a:rPr lang="en-US" sz="2800" dirty="0"/>
              <a:t> </a:t>
            </a:r>
            <a:r>
              <a:rPr lang="en-US" sz="2800" dirty="0" err="1"/>
              <a:t>সাবানের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যাওয়া</a:t>
            </a:r>
            <a:r>
              <a:rPr lang="en-US" sz="2800" dirty="0"/>
              <a:t> </a:t>
            </a:r>
            <a:r>
              <a:rPr lang="en-US" sz="2800" dirty="0" err="1"/>
              <a:t>অতিরিক্ত</a:t>
            </a:r>
            <a:r>
              <a:rPr lang="en-US" sz="2800" dirty="0"/>
              <a:t> </a:t>
            </a:r>
            <a:r>
              <a:rPr lang="en-US" sz="2800" dirty="0" err="1"/>
              <a:t>ক্ষারকে</a:t>
            </a:r>
            <a:r>
              <a:rPr lang="en-US" sz="2800" dirty="0"/>
              <a:t> </a:t>
            </a:r>
            <a:r>
              <a:rPr lang="en-US" sz="2800" dirty="0" err="1"/>
              <a:t>কমানোর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</a:t>
            </a:r>
            <a:r>
              <a:rPr lang="en-US" sz="2800" dirty="0" err="1"/>
              <a:t>দুই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তিন</a:t>
            </a:r>
            <a:r>
              <a:rPr lang="en-US" sz="2800" dirty="0"/>
              <a:t> </a:t>
            </a:r>
            <a:r>
              <a:rPr lang="en-US" sz="2800" dirty="0" err="1"/>
              <a:t>দিন</a:t>
            </a:r>
            <a:r>
              <a:rPr lang="en-US" sz="2800" dirty="0"/>
              <a:t> </a:t>
            </a:r>
            <a:r>
              <a:rPr lang="en-US" sz="2800" dirty="0" err="1"/>
              <a:t>রেখে</a:t>
            </a:r>
            <a:r>
              <a:rPr lang="en-US" sz="2800" dirty="0"/>
              <a:t> </a:t>
            </a:r>
            <a:r>
              <a:rPr lang="en-US" sz="2800" dirty="0" err="1"/>
              <a:t>দেওয়া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তবে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</a:t>
            </a:r>
            <a:r>
              <a:rPr lang="en-US" sz="2800" dirty="0" err="1"/>
              <a:t>ক্ষেত্রে</a:t>
            </a:r>
            <a:r>
              <a:rPr lang="en-US" sz="2800" dirty="0"/>
              <a:t>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মাস</a:t>
            </a:r>
            <a:r>
              <a:rPr lang="en-US" sz="2800" dirty="0"/>
              <a:t> </a:t>
            </a:r>
            <a:r>
              <a:rPr lang="en-US" sz="2800" dirty="0" err="1"/>
              <a:t>বা</a:t>
            </a:r>
            <a:r>
              <a:rPr lang="en-US" sz="2800" dirty="0"/>
              <a:t> </a:t>
            </a:r>
            <a:r>
              <a:rPr lang="en-US" sz="2800" dirty="0" err="1"/>
              <a:t>তার</a:t>
            </a:r>
            <a:r>
              <a:rPr lang="en-US" sz="2800" dirty="0"/>
              <a:t> </a:t>
            </a:r>
            <a:r>
              <a:rPr lang="en-US" sz="2800" dirty="0" err="1"/>
              <a:t>বেশি</a:t>
            </a:r>
            <a:r>
              <a:rPr lang="en-US" sz="2800" dirty="0"/>
              <a:t> </a:t>
            </a:r>
            <a:r>
              <a:rPr lang="en-US" sz="2800" dirty="0" err="1"/>
              <a:t>সংরক্ষণ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পর</a:t>
            </a:r>
            <a:r>
              <a:rPr lang="en-US" sz="2800" dirty="0"/>
              <a:t> </a:t>
            </a:r>
            <a:r>
              <a:rPr lang="en-US" sz="2800" dirty="0" err="1"/>
              <a:t>সাবানের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প্রয়োজনীয়</a:t>
            </a:r>
            <a:r>
              <a:rPr lang="en-US" sz="2800" dirty="0"/>
              <a:t> </a:t>
            </a:r>
            <a:r>
              <a:rPr lang="en-US" sz="2800" dirty="0" err="1"/>
              <a:t>সুগন্ধি</a:t>
            </a:r>
            <a:r>
              <a:rPr lang="en-US" sz="2800" dirty="0"/>
              <a:t>, </a:t>
            </a:r>
            <a:r>
              <a:rPr lang="en-US" sz="2800" dirty="0" err="1"/>
              <a:t>রং</a:t>
            </a:r>
            <a:r>
              <a:rPr lang="en-US" sz="2800" dirty="0"/>
              <a:t>,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অন্যান্য</a:t>
            </a:r>
            <a:r>
              <a:rPr lang="en-US" sz="2800" dirty="0"/>
              <a:t> </a:t>
            </a:r>
            <a:r>
              <a:rPr lang="en-US" sz="2800" dirty="0" err="1"/>
              <a:t>উপাদান</a:t>
            </a:r>
            <a:r>
              <a:rPr lang="en-US" sz="2800" dirty="0"/>
              <a:t> </a:t>
            </a:r>
            <a:r>
              <a:rPr lang="en-US" sz="2800" dirty="0" err="1"/>
              <a:t>মিশিয়ে</a:t>
            </a:r>
            <a:r>
              <a:rPr lang="en-US" sz="2800" dirty="0"/>
              <a:t> </a:t>
            </a:r>
            <a:r>
              <a:rPr lang="en-US" sz="2800" dirty="0" err="1"/>
              <a:t>ছাঁচে</a:t>
            </a:r>
            <a:r>
              <a:rPr lang="en-US" sz="2800" dirty="0"/>
              <a:t> </a:t>
            </a:r>
            <a:r>
              <a:rPr lang="en-US" sz="2800" dirty="0" err="1"/>
              <a:t>ঢেলে</a:t>
            </a:r>
            <a:r>
              <a:rPr lang="en-US" sz="2800" dirty="0"/>
              <a:t> </a:t>
            </a:r>
            <a:r>
              <a:rPr lang="en-US" sz="2800" dirty="0" err="1"/>
              <a:t>বিভিন্ন</a:t>
            </a:r>
            <a:r>
              <a:rPr lang="en-US" sz="2800" dirty="0"/>
              <a:t> </a:t>
            </a:r>
            <a:r>
              <a:rPr lang="en-US" sz="2800" dirty="0" err="1"/>
              <a:t>আকৃতি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বাজারজাত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F62B5-0E0C-4278-AC2E-A2DF6C3F8120}"/>
              </a:ext>
            </a:extLst>
          </p:cNvPr>
          <p:cNvSpPr txBox="1"/>
          <p:nvPr/>
        </p:nvSpPr>
        <p:spPr>
          <a:xfrm>
            <a:off x="539672" y="3814111"/>
            <a:ext cx="205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বিক্রিয়া</a:t>
            </a:r>
            <a:r>
              <a:rPr lang="en-US" sz="2800" dirty="0"/>
              <a:t>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48B90E-232B-4D9B-B9E2-1016C6C44556}"/>
              </a:ext>
            </a:extLst>
          </p:cNvPr>
          <p:cNvGrpSpPr/>
          <p:nvPr/>
        </p:nvGrpSpPr>
        <p:grpSpPr>
          <a:xfrm>
            <a:off x="1015432" y="4189501"/>
            <a:ext cx="10868177" cy="1142080"/>
            <a:chOff x="1015432" y="4343806"/>
            <a:chExt cx="10868177" cy="1142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B52A1E-30B7-4DA9-BF91-B4E4F139650E}"/>
                    </a:ext>
                  </a:extLst>
                </p:cNvPr>
                <p:cNvSpPr txBox="1"/>
                <p:nvPr/>
              </p:nvSpPr>
              <p:spPr>
                <a:xfrm>
                  <a:off x="1015432" y="4343806"/>
                  <a:ext cx="10868177" cy="1142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OO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e>
                        </m:mr>
                      </m:m>
                    </m:oMath>
                  </a14:m>
                  <a:r>
                    <a:rPr lang="en-US" sz="2400" dirty="0"/>
                    <a:t>    +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NaOH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aq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brk m:alnAt="2"/>
                            </m:rP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</m:oMath>
                  </a14:m>
                  <a:r>
                    <a:rPr lang="bn-BD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COONa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+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  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OH</m:t>
                            </m:r>
                          </m:e>
                        </m:mr>
                      </m:m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B52A1E-30B7-4DA9-BF91-B4E4F1396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432" y="4343806"/>
                  <a:ext cx="10868177" cy="114208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BEEF5C-B6F5-4837-A414-0A45219EC9D1}"/>
                </a:ext>
              </a:extLst>
            </p:cNvPr>
            <p:cNvGrpSpPr/>
            <p:nvPr/>
          </p:nvGrpSpPr>
          <p:grpSpPr>
            <a:xfrm>
              <a:off x="9248353" y="4589471"/>
              <a:ext cx="296571" cy="678296"/>
              <a:chOff x="1496652" y="3096991"/>
              <a:chExt cx="159691" cy="18417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ED28B79-F9EC-4359-9560-158D3E5093D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96652" y="3096991"/>
                    <a:ext cx="156825" cy="835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ED28B79-F9EC-4359-9560-158D3E509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96652" y="3096991"/>
                    <a:ext cx="156825" cy="8356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EB4DF44-23EE-477A-9A89-743531E603C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499518" y="4103022"/>
                    <a:ext cx="156825" cy="835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EB4DF44-23EE-477A-9A89-743531E603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499518" y="4103022"/>
                    <a:ext cx="156825" cy="8356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C6BCD1-549F-4AAF-B0B4-3D66B2D6CBD3}"/>
                </a:ext>
              </a:extLst>
            </p:cNvPr>
            <p:cNvGrpSpPr/>
            <p:nvPr/>
          </p:nvGrpSpPr>
          <p:grpSpPr>
            <a:xfrm>
              <a:off x="1015435" y="4601651"/>
              <a:ext cx="291244" cy="668371"/>
              <a:chOff x="1015435" y="4601651"/>
              <a:chExt cx="291244" cy="66837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1B7A2F2-6F06-49E3-9D30-1E37E6A6FB78}"/>
                  </a:ext>
                </a:extLst>
              </p:cNvPr>
              <p:cNvGrpSpPr/>
              <p:nvPr/>
            </p:nvGrpSpPr>
            <p:grpSpPr>
              <a:xfrm>
                <a:off x="1015435" y="4601651"/>
                <a:ext cx="291244" cy="307779"/>
                <a:chOff x="1563754" y="3191180"/>
                <a:chExt cx="185533" cy="6129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8FE5E17E-329A-4C2E-A94B-706428B29AEE}"/>
                        </a:ext>
                      </a:extLst>
                    </p:cNvPr>
                    <p:cNvSpPr txBox="1"/>
                    <p:nvPr/>
                  </p:nvSpPr>
                  <p:spPr>
                    <a:xfrm flipV="1">
                      <a:off x="1563754" y="3191180"/>
                      <a:ext cx="185533" cy="6129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8FE5E17E-329A-4C2E-A94B-706428B29A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V="1">
                      <a:off x="1563754" y="3191180"/>
                      <a:ext cx="185533" cy="61296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EB12C9E6-EB6D-4AD0-A05A-8E557B33A788}"/>
                        </a:ext>
                      </a:extLst>
                    </p:cNvPr>
                    <p:cNvSpPr txBox="1"/>
                    <p:nvPr/>
                  </p:nvSpPr>
                  <p:spPr>
                    <a:xfrm flipV="1">
                      <a:off x="1563755" y="3383146"/>
                      <a:ext cx="18553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EB12C9E6-EB6D-4AD0-A05A-8E557B33A7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V="1">
                      <a:off x="1563755" y="3383146"/>
                      <a:ext cx="185531" cy="30777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81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5E2D424-0BC0-4D45-87CA-87ECE41CB308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022065" y="4959989"/>
                    <a:ext cx="284613" cy="3100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45E2D424-0BC0-4D45-87CA-87ECE41CB3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V="1">
                    <a:off x="1022065" y="4959989"/>
                    <a:ext cx="284613" cy="31003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0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/>
      <p:bldP spid="27" grpId="0"/>
      <p:bldP spid="11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9964B-6BB6-4AA6-9043-A798753B5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" y="67548"/>
            <a:ext cx="951519" cy="63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62F50-0849-4E7B-98DE-B0DC7C69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5" y="41407"/>
            <a:ext cx="1144382" cy="686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C60530-7A32-40DE-9A5C-4441A482D522}"/>
              </a:ext>
            </a:extLst>
          </p:cNvPr>
          <p:cNvSpPr txBox="1"/>
          <p:nvPr/>
        </p:nvSpPr>
        <p:spPr>
          <a:xfrm>
            <a:off x="2971724" y="2553966"/>
            <a:ext cx="5746475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</a:rPr>
              <a:t>সাবান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কী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  <a:r>
              <a:rPr lang="en-US" sz="3200" dirty="0" err="1">
                <a:solidFill>
                  <a:srgbClr val="FF0000"/>
                </a:solidFill>
              </a:rPr>
              <a:t>সাবানায়ন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বলতে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কী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বুঝায়</a:t>
            </a:r>
            <a:r>
              <a:rPr lang="en-US" sz="3200" dirty="0">
                <a:solidFill>
                  <a:srgbClr val="FF0000"/>
                </a:solidFill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58C338-073A-4417-9E6E-062101E06011}"/>
                  </a:ext>
                </a:extLst>
              </p:cNvPr>
              <p:cNvSpPr txBox="1"/>
              <p:nvPr/>
            </p:nvSpPr>
            <p:spPr>
              <a:xfrm>
                <a:off x="778565" y="3205400"/>
                <a:ext cx="1063487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Wingdings" panose="05000000000000000000" pitchFamily="2" charset="2"/>
                  <a:buChar char="q"/>
                </a:pPr>
                <a:r>
                  <a:rPr lang="en-US" sz="3200" dirty="0">
                    <a:solidFill>
                      <a:srgbClr val="C00000"/>
                    </a:solidFill>
                  </a:rPr>
                  <a:t>সাবানঃ </a:t>
                </a:r>
                <a:r>
                  <a:rPr lang="bn-BD" sz="3200" dirty="0"/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উচ্চতর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ফ্যাটি</a:t>
                </a:r>
                <a:r>
                  <a:rPr lang="bn-BD" sz="3200" dirty="0">
                    <a:solidFill>
                      <a:srgbClr val="7030A0"/>
                    </a:solidFill>
                  </a:rPr>
                  <a:t> এসিড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ের</a:t>
                </a:r>
                <a:r>
                  <a:rPr lang="bn-BD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সোডিয়াম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</a:rPr>
                  <a:t>বা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পটাশিয়াম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লবন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কে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সাবান</a:t>
                </a:r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</a:rPr>
                  <a:t>বলে</a:t>
                </a:r>
                <a:r>
                  <a:rPr lang="en-US" sz="3200" dirty="0">
                    <a:solidFill>
                      <a:srgbClr val="7030A0"/>
                    </a:solidFill>
                  </a:rPr>
                  <a:t>। </a:t>
                </a:r>
                <a:r>
                  <a:rPr lang="en-US" sz="3200" dirty="0" err="1"/>
                  <a:t>সাবানের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সাধারণ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সংকেত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COONa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বা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COOK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en-US" sz="3200" dirty="0"/>
                  <a:t> এখানে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/>
                  <a:t> কে </a:t>
                </a:r>
                <a:r>
                  <a:rPr lang="en-US" sz="3200" dirty="0" err="1"/>
                  <a:t>অ্যালকাইল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মূলক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বলা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হয়</a:t>
                </a:r>
                <a:r>
                  <a:rPr lang="en-US" sz="3200" dirty="0"/>
                  <a:t>। </a:t>
                </a:r>
                <a:r>
                  <a:rPr lang="en-US" sz="3200" dirty="0" err="1"/>
                  <a:t>অর্থা</a:t>
                </a:r>
                <a:r>
                  <a:rPr lang="en-US" sz="3200" dirty="0"/>
                  <a:t>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/>
                  <a:t> হলো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মূলক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যেখানে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এর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মান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3200" dirty="0"/>
                  <a:t> থেকে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পর্যন্ত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হতে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পারে</a:t>
                </a:r>
                <a:r>
                  <a:rPr lang="en-US" sz="3200" dirty="0"/>
                  <a:t>।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58C338-073A-4417-9E6E-062101E06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65" y="3205400"/>
                <a:ext cx="10634870" cy="2062103"/>
              </a:xfrm>
              <a:prstGeom prst="rect">
                <a:avLst/>
              </a:prstGeom>
              <a:blipFill>
                <a:blip r:embed="rId4"/>
                <a:stretch>
                  <a:fillRect l="-1319" t="-3846" r="-1433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6AA1393-194F-42F5-ADF9-93A718375787}"/>
              </a:ext>
            </a:extLst>
          </p:cNvPr>
          <p:cNvSpPr txBox="1"/>
          <p:nvPr/>
        </p:nvSpPr>
        <p:spPr>
          <a:xfrm>
            <a:off x="778565" y="5551381"/>
            <a:ext cx="10634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C00000"/>
                </a:solidFill>
              </a:rPr>
              <a:t>সাবানায়নঃ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যে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প্রক্রিয়ায়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তেল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অথবা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চর্বিকে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ক্ষারীয়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আদ্রবিশ্লেষণ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করে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সাবান</a:t>
            </a:r>
            <a:r>
              <a:rPr lang="en-US" sz="3200" dirty="0">
                <a:solidFill>
                  <a:srgbClr val="C00000"/>
                </a:solidFill>
              </a:rPr>
              <a:t> ও </a:t>
            </a:r>
            <a:r>
              <a:rPr lang="en-US" sz="3200" dirty="0" err="1">
                <a:solidFill>
                  <a:srgbClr val="C00000"/>
                </a:solidFill>
              </a:rPr>
              <a:t>গ্লিসারিন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প্রস্তুত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করা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হয়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সেই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প্রক্রিয়াকে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তাকে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সাবানায়ন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বলে</a:t>
            </a:r>
            <a:r>
              <a:rPr lang="en-US" sz="3200" dirty="0">
                <a:solidFill>
                  <a:srgbClr val="C00000"/>
                </a:solidFill>
              </a:rPr>
              <a:t>। 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DA38F-5A97-4977-8B01-73530B270B01}"/>
              </a:ext>
            </a:extLst>
          </p:cNvPr>
          <p:cNvSpPr txBox="1"/>
          <p:nvPr/>
        </p:nvSpPr>
        <p:spPr>
          <a:xfrm>
            <a:off x="3041026" y="274580"/>
            <a:ext cx="5677173" cy="58477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7030A0"/>
                </a:solidFill>
              </a:rPr>
              <a:t>স্টিয়ারিক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এসিড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থেকে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সাবান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bn-BD" sz="3200" dirty="0">
                <a:solidFill>
                  <a:srgbClr val="7030A0"/>
                </a:solidFill>
              </a:rPr>
              <a:t>প্রস্তুতিঃ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20E51-E463-4F0E-B1CB-EFF9CF251FF3}"/>
                  </a:ext>
                </a:extLst>
              </p:cNvPr>
              <p:cNvSpPr txBox="1"/>
              <p:nvPr/>
            </p:nvSpPr>
            <p:spPr>
              <a:xfrm>
                <a:off x="1793928" y="1041523"/>
                <a:ext cx="8224716" cy="46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COOH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NaOH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aq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bn-BD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brk m:alnAt="2"/>
                          </m:rPr>
                          <a:rPr lang="bn-BD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400" dirty="0"/>
                  <a:t> </a:t>
                </a:r>
                <a:r>
                  <a:rPr lang="bn-BD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COONa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+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20E51-E463-4F0E-B1CB-EFF9CF251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28" y="1041523"/>
                <a:ext cx="8224716" cy="461664"/>
              </a:xfrm>
              <a:prstGeom prst="rect">
                <a:avLst/>
              </a:prstGeom>
              <a:blipFill>
                <a:blip r:embed="rId5"/>
                <a:stretch>
                  <a:fillRect l="-14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A77706C-F900-4E3A-81CD-33C4FA09C271}"/>
              </a:ext>
            </a:extLst>
          </p:cNvPr>
          <p:cNvSpPr txBox="1"/>
          <p:nvPr/>
        </p:nvSpPr>
        <p:spPr>
          <a:xfrm>
            <a:off x="9300624" y="1383921"/>
            <a:ext cx="135270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পানি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9A5248-999D-4346-8F95-6BF0C91A3FA9}"/>
              </a:ext>
            </a:extLst>
          </p:cNvPr>
          <p:cNvSpPr txBox="1"/>
          <p:nvPr/>
        </p:nvSpPr>
        <p:spPr>
          <a:xfrm>
            <a:off x="2013935" y="1443275"/>
            <a:ext cx="19202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স্টিয়ারিক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এসিড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E0992D-AE8F-4D7B-8723-0BEB38CC93CC}"/>
              </a:ext>
            </a:extLst>
          </p:cNvPr>
          <p:cNvSpPr txBox="1"/>
          <p:nvPr/>
        </p:nvSpPr>
        <p:spPr>
          <a:xfrm>
            <a:off x="6447849" y="1403613"/>
            <a:ext cx="245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সোডিয়াম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স্টিয়ারেট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সাবান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9A933A-E4DB-4F1E-A547-90289F4F4426}"/>
              </a:ext>
            </a:extLst>
          </p:cNvPr>
          <p:cNvSpPr txBox="1"/>
          <p:nvPr/>
        </p:nvSpPr>
        <p:spPr>
          <a:xfrm>
            <a:off x="4491079" y="1503187"/>
            <a:ext cx="689115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ক্ষার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4E7D41-B69D-4751-9A59-0E760489B2D0}"/>
              </a:ext>
            </a:extLst>
          </p:cNvPr>
          <p:cNvSpPr txBox="1"/>
          <p:nvPr/>
        </p:nvSpPr>
        <p:spPr>
          <a:xfrm>
            <a:off x="1121709" y="1920600"/>
            <a:ext cx="309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এটি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একটি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প্রশমন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বিক্রিয়া</a:t>
            </a:r>
            <a:r>
              <a:rPr lang="en-US" sz="24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19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7" grpId="0"/>
      <p:bldP spid="33" grpId="0"/>
      <p:bldP spid="34" grpId="0"/>
      <p:bldP spid="35" grpId="0"/>
      <p:bldP spid="31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14DA1A-2CBF-49E5-8975-20F6BE2EDF10}">
  <we:reference id="wa200001409" version="1.0.0.3" store="en-US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2026</Words>
  <Application>Microsoft Office PowerPoint</Application>
  <PresentationFormat>Widescreen</PresentationFormat>
  <Paragraphs>230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Rounded MT Bold</vt:lpstr>
      <vt:lpstr>Cambria Math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DINOBANDHU BISWAS</dc:creator>
  <cp:lastModifiedBy>DINOBANDHU BISWAS</cp:lastModifiedBy>
  <cp:revision>561</cp:revision>
  <dcterms:created xsi:type="dcterms:W3CDTF">2020-07-02T09:08:27Z</dcterms:created>
  <dcterms:modified xsi:type="dcterms:W3CDTF">2020-07-23T17:04:37Z</dcterms:modified>
</cp:coreProperties>
</file>