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290" r:id="rId2"/>
    <p:sldId id="308" r:id="rId3"/>
    <p:sldId id="291" r:id="rId4"/>
    <p:sldId id="292" r:id="rId5"/>
    <p:sldId id="310" r:id="rId6"/>
    <p:sldId id="293" r:id="rId7"/>
    <p:sldId id="294" r:id="rId8"/>
    <p:sldId id="295" r:id="rId9"/>
    <p:sldId id="296" r:id="rId10"/>
    <p:sldId id="299" r:id="rId11"/>
    <p:sldId id="297" r:id="rId12"/>
    <p:sldId id="298" r:id="rId13"/>
    <p:sldId id="300" r:id="rId14"/>
    <p:sldId id="285" r:id="rId15"/>
    <p:sldId id="305" r:id="rId16"/>
    <p:sldId id="30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A910-A6A3-4D71-B447-3DFE2415D4CB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C3F8E-21B3-4547-9031-4D28B99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2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1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0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2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83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2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5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6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9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2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8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005E-93E2-48FE-9096-3E9BE32C71A7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B99E3A-1AAC-491D-AA28-629540EB9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clipart16.gif">
            <a:extLst>
              <a:ext uri="{FF2B5EF4-FFF2-40B4-BE49-F238E27FC236}">
                <a16:creationId xmlns:a16="http://schemas.microsoft.com/office/drawing/2014/main" id="{50911983-5173-44C5-8F43-8DE9AA8F1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2" y="88494"/>
            <a:ext cx="11901947" cy="4866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4D23ECA-B024-4399-A166-38226226D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81" y="5032044"/>
            <a:ext cx="11901947" cy="1737463"/>
          </a:xfrm>
          <a:prstGeom prst="rect">
            <a:avLst/>
          </a:prstGeom>
          <a:solidFill>
            <a:srgbClr val="C00000"/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DEAR STUDENTS</a:t>
            </a:r>
          </a:p>
        </p:txBody>
      </p:sp>
    </p:spTree>
    <p:extLst>
      <p:ext uri="{BB962C8B-B14F-4D97-AF65-F5344CB8AC3E}">
        <p14:creationId xmlns:p14="http://schemas.microsoft.com/office/powerpoint/2010/main" val="3657402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585" y="443987"/>
            <a:ext cx="5598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পজিশনাল</a:t>
            </a:r>
            <a:r>
              <a:rPr lang="en-US" sz="36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36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7" y="1303684"/>
            <a:ext cx="3242460" cy="2592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37" y="581153"/>
            <a:ext cx="2159065" cy="201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0890" y="4274734"/>
            <a:ext cx="2625024" cy="18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71028" y="4150724"/>
            <a:ext cx="2962925" cy="18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4845" y="1511082"/>
            <a:ext cx="1067921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বাইনা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4845" y="4954671"/>
            <a:ext cx="103586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অকটাল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7690" y="1595658"/>
            <a:ext cx="1019831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7690" y="4721126"/>
            <a:ext cx="1752403" cy="52322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হেক্সাডেসিমেল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04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91832" y="399476"/>
            <a:ext cx="3591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1479" y="1045807"/>
            <a:ext cx="10372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(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সংখ্যা পদ্ধতিতে ০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(শুন্য)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(এক)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 বা চিহ্ন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 সংখ্যা পদ্ধতি বলে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8524" y="1917202"/>
            <a:ext cx="105874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28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 সংখ্যা পদ্ধতিতে যেহেতু</a:t>
            </a:r>
            <a:r>
              <a:rPr lang="bn-BD" sz="28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(শুন্য) এবং ১ (এক) এই ২</a:t>
            </a:r>
            <a:r>
              <a:rPr lang="bn-IN" sz="28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(দুই) </a:t>
            </a:r>
            <a:r>
              <a:rPr lang="bn-IN" sz="28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28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 বা চিহ্ন</a:t>
            </a:r>
            <a:r>
              <a:rPr lang="bn-IN" sz="28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 হ</a:t>
            </a:r>
            <a:r>
              <a:rPr lang="bn-BD" sz="28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তাই এর বেজ </a:t>
            </a:r>
            <a:r>
              <a:rPr lang="en-US" sz="24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(Base) </a:t>
            </a:r>
            <a:r>
              <a:rPr lang="bn-BD" sz="28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spc="-7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(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উনিশ শতকের মাঝামাঝি সময়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ইংল্যান্ডের গণিতবিদ জর্জ বুল</a:t>
            </a:r>
            <a:r>
              <a:rPr lang="hi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বাইনারি সংখ্যা পদ্ধতি উদ্ধাবন করেন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 </a:t>
            </a:r>
            <a:r>
              <a:rPr lang="bn-IN" sz="28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 জর্জ বুলকে বাইনারি সংখ্যা পদ্ধতির প্রবর্তক হিসেবে বিবেচনা করা হয়</a:t>
            </a:r>
            <a:r>
              <a:rPr lang="hi-IN" sz="28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rgbClr val="0070C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8524" y="3796588"/>
            <a:ext cx="10175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বাইনারি সংখ্যা পদ্ধতি সবচেয়ে সরলতম সংখ্যা পদ্ধতি</a:t>
            </a:r>
            <a:r>
              <a:rPr lang="hi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এক্ষেত্রে ০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(শুন্য)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কে বিদ্যুতের অনুপস্থিতি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এবং ১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(এক)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-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কে বিদ্যুতের উপস্থিতি হিসেবে গণ্য করা হয়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যা মেশিনের জন্য সহজেই বোধগম্য হয়</a:t>
            </a:r>
            <a:r>
              <a:rPr lang="hi-IN" sz="2800" dirty="0">
                <a:solidFill>
                  <a:srgbClr val="0070C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। </a:t>
            </a:r>
            <a:endParaRPr lang="bn-BD" sz="2800" dirty="0">
              <a:solidFill>
                <a:srgbClr val="0070C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8524" y="5136269"/>
            <a:ext cx="10372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কারণে কম্পিউটারের অভ্যান্তরীণ সকল কর্মকান্ডে বাইনারি সংখ্যা পদ্ধতি ব্যবহার করা হয়</a:t>
            </a:r>
            <a:r>
              <a:rPr lang="hi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820" y="5915332"/>
            <a:ext cx="8320509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বেজ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</a:p>
        </p:txBody>
      </p:sp>
    </p:spTree>
    <p:extLst>
      <p:ext uri="{BB962C8B-B14F-4D97-AF65-F5344CB8AC3E}">
        <p14:creationId xmlns:p14="http://schemas.microsoft.com/office/powerpoint/2010/main" val="384358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782" y="521860"/>
            <a:ext cx="3175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অকটাল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endParaRPr lang="en-US" sz="32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1456" y="1246723"/>
            <a:ext cx="10738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Octa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সংখ্যা পদ্ধতিতে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 বা চিহ্ন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অকটাল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 পদ্ধতি বলে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0039" y="2016494"/>
            <a:ext cx="10765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(শুন্য) থেকে ৭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(সাত) পর্যন্ত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(আট)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 বা চিহ্ন (সংখ্যা)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যাবতীয় গাণিতিক কর্মকান্ড সম্পাদন করা হয় বলে এর বেজ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(Base)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 হলো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8523" y="3669126"/>
            <a:ext cx="10555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Decimal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সংখ্যা পদ্ধতিতে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১০টি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৮,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৯)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 বা চিহ্ন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দশমিক সংখ্যা পদ্ধতি বলে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দশমিক সংখ্যা পদ্ধতিতে ০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(শুন্য)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৯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(নয়)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(দশ) টি প্রতিক বা চিহ্ন (সংখ্যা)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এর বেজ (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Base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4283" y="4859504"/>
            <a:ext cx="10555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প্রচীন ভারতে সর্বপ্রথম দশমিক সংখ্যা পদ্ধতির ব্যবহার শুরু হয়েছিল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প্রতিনিয়ত সংখ্যা উপস্থাপন ও হিসাব নিকাশের জন্য সাধারণত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 সংখ্যা পদ্ধতি ব্যবহার করি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1237" y="5830589"/>
            <a:ext cx="10555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ইউরোপে আরোবরা এই সংখ্যা পদ্ধতির প্রচলন করায় অনেকে এটিকে আরবি সংখ্যা পদ্ধতি নামেও অভিহিত করেন</a:t>
            </a:r>
            <a:r>
              <a:rPr lang="hi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782" y="2965921"/>
            <a:ext cx="315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endParaRPr lang="en-US" sz="32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83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8004" y="1204456"/>
            <a:ext cx="10502118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spc="-15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Hexa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Decimal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10। 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hexadecimal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হলো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16।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সংখ্যা পদ্ধতিতে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(ষোল) টি ভিন্ন ভিন্ন প্রতিক বা চিহ্নঃ-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৮, ৯, </a:t>
            </a:r>
            <a:r>
              <a:rPr lang="en-US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BD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BD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BD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bn-BD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হয় তাকে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হেক্সাডেসিমাল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hi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7405" y="2300654"/>
            <a:ext cx="10502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(শুন্য) থেকে </a:t>
            </a:r>
            <a:r>
              <a:rPr lang="en-US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(এফ) পর্যন্ত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(ষোল)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প্রতিক বা চিহ্ন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(সংখ্যা)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নিয়ে যাবতীয় গাণিতিক কর্মকান্ড সম্পাদন করা হয় বলে এর বেজ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(Base)</a:t>
            </a:r>
            <a:r>
              <a:rPr lang="bn-BD" sz="20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 হলো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90155" y="452265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হেক্সাডেসিম্যাল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94" y="3981025"/>
            <a:ext cx="8630940" cy="2876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236082" y="3278976"/>
            <a:ext cx="5719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নজরে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43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208" y="1170557"/>
            <a:ext cx="9130392" cy="156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9464" y="2692400"/>
            <a:ext cx="9148536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4950" y="3302000"/>
            <a:ext cx="91630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5754" y="3896362"/>
            <a:ext cx="9142246" cy="44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3094" y="4430488"/>
            <a:ext cx="9144906" cy="49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9464" y="4971139"/>
            <a:ext cx="9148536" cy="86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9464" y="5900059"/>
            <a:ext cx="9148536" cy="5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66735" y="455583"/>
            <a:ext cx="386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পজিশনাল</a:t>
            </a:r>
            <a:r>
              <a:rPr lang="en-US" sz="36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endParaRPr lang="en-US" sz="3600" b="1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907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50935" y="533284"/>
            <a:ext cx="4736576" cy="2653681"/>
            <a:chOff x="7008812" y="287621"/>
            <a:chExt cx="4736576" cy="2653681"/>
          </a:xfrm>
        </p:grpSpPr>
        <p:sp>
          <p:nvSpPr>
            <p:cNvPr id="5" name="Cloud Callout 4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761412" y="360101"/>
              <a:ext cx="184541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ln w="1905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2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/>
          <p:cNvSpPr txBox="1"/>
          <p:nvPr/>
        </p:nvSpPr>
        <p:spPr>
          <a:xfrm>
            <a:off x="2071192" y="2783028"/>
            <a:ext cx="534044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1192" y="3671036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বেজ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9489" y="4517318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বাইনারী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বেজ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9489" y="5249486"/>
            <a:ext cx="90163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(ABFF)</a:t>
            </a:r>
            <a:r>
              <a:rPr lang="en-US" sz="28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পরের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সংখ্যাটি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কত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77" y="0"/>
            <a:ext cx="1198552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9313E9-C5F8-4EB5-9FEB-1460819FB582}"/>
              </a:ext>
            </a:extLst>
          </p:cNvPr>
          <p:cNvSpPr txBox="1"/>
          <p:nvPr/>
        </p:nvSpPr>
        <p:spPr>
          <a:xfrm rot="19876638">
            <a:off x="2103712" y="1833294"/>
            <a:ext cx="7948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ধন্যবাদ</a:t>
            </a:r>
            <a:r>
              <a:rPr lang="en-US" sz="20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880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772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B6BA302-B057-438F-BCBF-B8A0F87FD042}"/>
              </a:ext>
            </a:extLst>
          </p:cNvPr>
          <p:cNvSpPr/>
          <p:nvPr/>
        </p:nvSpPr>
        <p:spPr>
          <a:xfrm>
            <a:off x="1725557" y="592449"/>
            <a:ext cx="8008375" cy="1442827"/>
          </a:xfrm>
          <a:prstGeom prst="ellipse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D94DA-E0AF-4FA0-966D-4EA3AAE7BFF0}"/>
              </a:ext>
            </a:extLst>
          </p:cNvPr>
          <p:cNvSpPr/>
          <p:nvPr/>
        </p:nvSpPr>
        <p:spPr>
          <a:xfrm>
            <a:off x="1002887" y="3101303"/>
            <a:ext cx="6297562" cy="3048774"/>
          </a:xfrm>
          <a:prstGeom prst="rect">
            <a:avLst/>
          </a:prstGeom>
          <a:solidFill>
            <a:schemeClr val="bg2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GB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zh-CN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GB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নাসির</a:t>
            </a:r>
            <a:r>
              <a:rPr lang="en-US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ফেনী।  </a:t>
            </a:r>
            <a:endParaRPr lang="en-GB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zh-C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ফেনী সিটি কলেজ, ফেনী।  (গেস্ট শিক্ষক)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F706D-61ED-4810-910B-EBFC0B83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2035276"/>
            <a:ext cx="4530436" cy="4704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8919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143" y="1481220"/>
            <a:ext cx="4976858" cy="1107996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5682" y="3234726"/>
            <a:ext cx="8660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(Number System)</a:t>
            </a:r>
            <a:endParaRPr lang="en-US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6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7051" y="1320268"/>
            <a:ext cx="36343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709629" y="2540842"/>
            <a:ext cx="9484397" cy="22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পদ্ধতির প্রকারভেদ বর্ণনা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সংখ্যা পদ্ধতির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600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সংখ্য পদ্ধতির বেজ বা ভিত্তি ব্যাখ্যা করতে পারবে ।</a:t>
            </a:r>
            <a:r>
              <a:rPr lang="en-US" sz="3600" spc="-150" dirty="0">
                <a:ln w="28575">
                  <a:noFill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4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D5DF0D-355E-457B-AC4B-FE92CB6EF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6" y="144457"/>
            <a:ext cx="4776973" cy="320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950566-277A-4036-A5B3-25B6E65DA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3" y="3509086"/>
            <a:ext cx="4066681" cy="321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8CF2BB1-AE8C-4ED1-95D0-00A59A28D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14200" r="22089" b="33371"/>
          <a:stretch/>
        </p:blipFill>
        <p:spPr bwMode="auto">
          <a:xfrm>
            <a:off x="704511" y="1300930"/>
            <a:ext cx="4448732" cy="115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35C42-47B6-4006-A191-724CC3B49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67" y="3523834"/>
            <a:ext cx="7145773" cy="32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39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60301" y="1756277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6662" y="2488109"/>
            <a:ext cx="10091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বা প্রকাশের জন্য ব্যবহৃত পদ্ধতিই</a:t>
            </a:r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60301" y="3098733"/>
            <a:ext cx="4073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endParaRPr lang="en-US" sz="36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2231" y="3817723"/>
            <a:ext cx="8582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39743" y="4980396"/>
            <a:ext cx="3841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50" dirty="0">
                <a:ln w="1143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IN" sz="3200" spc="50" dirty="0">
                <a:ln w="1143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পজিশন্যাল সংখ্যা পদ্ধতি</a:t>
            </a:r>
            <a:r>
              <a:rPr lang="en-US" sz="3200" spc="50" dirty="0">
                <a:ln w="1143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4994" y="4417246"/>
            <a:ext cx="4333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50" dirty="0">
                <a:ln w="1143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spc="50" dirty="0" err="1">
                <a:ln w="1143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3200" spc="50" dirty="0">
                <a:ln w="1143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spc="50" dirty="0">
                <a:ln w="1143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পজিশন্যাল সংখ্যা পদ্ধতি</a:t>
            </a:r>
            <a:r>
              <a:rPr lang="en-US" sz="3200" spc="50" dirty="0">
                <a:ln w="1143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5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3996" y="1197861"/>
            <a:ext cx="10211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পদ্ধতিতে সংখ্যার মান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চ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হ্ন বা অংকসমূহের পজিশন বা অবস্থানের উপর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 করে না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পজিশন্যাল সংখ্যা পদ্ধতি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0837" y="554293"/>
            <a:ext cx="3951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নন-পজিশনাল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endParaRPr lang="en-US" sz="32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9257" y="2162869"/>
            <a:ext cx="10314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প্রাচীন পদ্ধতি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 বিকাশের পূর্বে মানুষ গণনা বা হিসাব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নিকাশের জন্য এই পদ্ধতি ব্যবহার করত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এই পদ্ধতিতে গণনা বা হিসাব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নিকাশের কাজ করা হতো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চিহ্ন বা প্রতীকের মাধ্যমে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2612" y="6233363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হাতিয়ার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83" y="4510086"/>
            <a:ext cx="1776447" cy="15152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569195" y="6262684"/>
            <a:ext cx="1260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algn="just"/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63" y="4510086"/>
            <a:ext cx="1437267" cy="150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26" y="4526945"/>
            <a:ext cx="2036491" cy="14984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042907" y="6257303"/>
            <a:ext cx="1196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" algn="just"/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7481" y="3615233"/>
            <a:ext cx="7264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নন-পজিশনাল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endParaRPr lang="en-US" sz="32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80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15" y="1883929"/>
            <a:ext cx="4068957" cy="291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12" y="1633203"/>
            <a:ext cx="5206180" cy="31842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912996" y="882346"/>
            <a:ext cx="7249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নন-পজিশনাল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</a:t>
            </a:r>
            <a:r>
              <a:rPr lang="en-US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904" y="4861015"/>
            <a:ext cx="99318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পদ্ধতিতে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প্রতীক বা অংকগুলোর পজিশন বা অবস্থান গুরোত্ব পায় 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অংকগুলোর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স্থানীয় মান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 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অংকটির নিজস্ব মানের উপর ভিত্তি করে হিসাব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নিকাশ কার হয়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 যুগে ব্যবহৃত হায়ারোগ্লিফিক্স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(Hieroglyphics)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 একটি নন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পজিশন্যাল সংখ্যা পদ্ধতির উদাহরণ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41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4033" y="531822"/>
            <a:ext cx="3457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পজিশনাল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531" y="1182140"/>
            <a:ext cx="10719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পদ্ধতিতে সংখ্যার মান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চ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হ্ন বা অংকসমূহের পজিশন বা অবস্থানের উপর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 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পজিশন্যাল সংখ্যা পদ্ধতি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317" y="2030638"/>
            <a:ext cx="11220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algn="just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চিহ্ন বা অংকসমূহের পজিশন বা অবস্থানের উপর ভিত্তি 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ধরনের সংখ্যা পদ্ধতিতে সংখ্যার মান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করা হয়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পদ্ধতি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একটি অংকের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(সংখ্যার)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ভিন্ন ভিন্ন মান বহন করে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4531" y="3325524"/>
            <a:ext cx="10719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র‌্যাডিক্স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29782" y="3864882"/>
            <a:ext cx="11057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র‌্যাডিক্স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পূর্ণাংশ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দুইভাগে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8777" y="5343977"/>
            <a:ext cx="10924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পদ্ধতিতে ব্যবহৃত মৌলিক সংখ্যা নির্দেশকারী মোট চিহ্ন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 বা সংখ্যাকে সংখ্যা পদ্ধতির বেজ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(Base)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ভিত্তি বলা হয়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hi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অন্যকথায়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একটি সংখ্যা পদ্ধতিতে ব্যবহৃত মৌলিক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নির্দেশকারী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 বা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চিহ্নের সমষ্টিকে ঐ সংখ্যা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বেজ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(Base)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ভিত্তি বল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r>
              <a:rPr lang="hi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04033" y="4818989"/>
            <a:ext cx="2925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বেজ</a:t>
            </a:r>
            <a:r>
              <a:rPr lang="bn-IN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91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21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543</TotalTime>
  <Words>950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SolaimanLipi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Windows User</cp:lastModifiedBy>
  <cp:revision>237</cp:revision>
  <dcterms:created xsi:type="dcterms:W3CDTF">2016-06-09T17:13:54Z</dcterms:created>
  <dcterms:modified xsi:type="dcterms:W3CDTF">2020-07-11T07:32:51Z</dcterms:modified>
</cp:coreProperties>
</file>