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7" r:id="rId2"/>
    <p:sldId id="258" r:id="rId3"/>
    <p:sldId id="259" r:id="rId4"/>
    <p:sldId id="260" r:id="rId5"/>
    <p:sldId id="261" r:id="rId6"/>
    <p:sldId id="275" r:id="rId7"/>
    <p:sldId id="283" r:id="rId8"/>
    <p:sldId id="284" r:id="rId9"/>
    <p:sldId id="271" r:id="rId10"/>
    <p:sldId id="285" r:id="rId11"/>
    <p:sldId id="288" r:id="rId12"/>
    <p:sldId id="266" r:id="rId13"/>
    <p:sldId id="267" r:id="rId14"/>
    <p:sldId id="276" r:id="rId15"/>
    <p:sldId id="27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A747"/>
    <a:srgbClr val="E67C08"/>
    <a:srgbClr val="75E9F5"/>
    <a:srgbClr val="CEA4C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67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614D4-EC94-4A13-9FCE-71F8C4EE5572}" type="datetimeFigureOut">
              <a:rPr lang="en-US" smtClean="0"/>
              <a:pPr/>
              <a:t>7/22/2020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130D28-980B-4693-BE0A-E7974064F95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130D28-980B-4693-BE0A-E7974064F956}"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DCF6AF-EA5C-4E76-A02A-ABC4B3C7745C}" type="datetimeFigureOut">
              <a:rPr lang="en-US" smtClean="0"/>
              <a:pPr/>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CF6AF-EA5C-4E76-A02A-ABC4B3C7745C}" type="datetimeFigureOut">
              <a:rPr lang="en-US" smtClean="0"/>
              <a:pPr/>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CF6AF-EA5C-4E76-A02A-ABC4B3C7745C}" type="datetimeFigureOut">
              <a:rPr lang="en-US" smtClean="0"/>
              <a:pPr/>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CF6AF-EA5C-4E76-A02A-ABC4B3C7745C}" type="datetimeFigureOut">
              <a:rPr lang="en-US" smtClean="0"/>
              <a:pPr/>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DCF6AF-EA5C-4E76-A02A-ABC4B3C7745C}" type="datetimeFigureOut">
              <a:rPr lang="en-US" smtClean="0"/>
              <a:pPr/>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DCF6AF-EA5C-4E76-A02A-ABC4B3C7745C}" type="datetimeFigureOut">
              <a:rPr lang="en-US" smtClean="0"/>
              <a:pPr/>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DCF6AF-EA5C-4E76-A02A-ABC4B3C7745C}" type="datetimeFigureOut">
              <a:rPr lang="en-US" smtClean="0"/>
              <a:pPr/>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DCF6AF-EA5C-4E76-A02A-ABC4B3C7745C}" type="datetimeFigureOut">
              <a:rPr lang="en-US" smtClean="0"/>
              <a:pPr/>
              <a:t>7/22/2020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CF6AF-EA5C-4E76-A02A-ABC4B3C7745C}" type="datetimeFigureOut">
              <a:rPr lang="en-US" smtClean="0"/>
              <a:pPr/>
              <a:t>7/22/2020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CF6AF-EA5C-4E76-A02A-ABC4B3C7745C}" type="datetimeFigureOut">
              <a:rPr lang="en-US" smtClean="0"/>
              <a:pPr/>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CF6AF-EA5C-4E76-A02A-ABC4B3C7745C}" type="datetimeFigureOut">
              <a:rPr lang="en-US" smtClean="0"/>
              <a:pPr/>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FEFC2A-95FF-4BB7-944F-8F2898CE738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0"/>
            <a:lum/>
          </a:blip>
          <a:srcRect/>
          <a:stretch>
            <a:fillRect l="-1000" t="9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CF6AF-EA5C-4E76-A02A-ABC4B3C7745C}" type="datetimeFigureOut">
              <a:rPr lang="en-US" smtClean="0"/>
              <a:pPr/>
              <a:t>7/22/2020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EFC2A-95FF-4BB7-944F-8F2898CE73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গ্রাম বাংলা | বাংলা টাইমস | Page 21"/>
          <p:cNvPicPr>
            <a:picLocks noChangeAspect="1" noChangeArrowheads="1"/>
          </p:cNvPicPr>
          <p:nvPr/>
        </p:nvPicPr>
        <p:blipFill>
          <a:blip r:embed="rId2"/>
          <a:srcRect/>
          <a:stretch>
            <a:fillRect/>
          </a:stretch>
        </p:blipFill>
        <p:spPr bwMode="auto">
          <a:xfrm>
            <a:off x="0" y="0"/>
            <a:ext cx="9144000" cy="6507013"/>
          </a:xfrm>
          <a:prstGeom prst="rect">
            <a:avLst/>
          </a:prstGeom>
          <a:noFill/>
        </p:spPr>
      </p:pic>
      <p:sp>
        <p:nvSpPr>
          <p:cNvPr id="3" name="Rectangle 2"/>
          <p:cNvSpPr/>
          <p:nvPr/>
        </p:nvSpPr>
        <p:spPr>
          <a:xfrm>
            <a:off x="0" y="4267200"/>
            <a:ext cx="5715000" cy="2215991"/>
          </a:xfrm>
          <a:prstGeom prst="rect">
            <a:avLst/>
          </a:prstGeom>
        </p:spPr>
        <p:txBody>
          <a:bodyPr wrap="square">
            <a:spAutoFit/>
          </a:bodyPr>
          <a:lstStyle/>
          <a:p>
            <a:pPr algn="ctr"/>
            <a:r>
              <a:rPr lang="bn-BD" sz="13800" dirty="0" smtClean="0">
                <a:solidFill>
                  <a:schemeClr val="bg1"/>
                </a:solidFill>
                <a:latin typeface="Nikosh" pitchFamily="2" charset="0"/>
                <a:cs typeface="Nikosh" pitchFamily="2" charset="0"/>
              </a:rPr>
              <a:t>স্বাগতম</a:t>
            </a:r>
            <a:endParaRPr lang="en-US" sz="13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2" name="Picture 12" descr="China Uht Flash Coil Pipe Sterilizer Sterilization for Milk ..."/>
          <p:cNvPicPr>
            <a:picLocks noChangeAspect="1" noChangeArrowheads="1"/>
          </p:cNvPicPr>
          <p:nvPr/>
        </p:nvPicPr>
        <p:blipFill>
          <a:blip r:embed="rId2"/>
          <a:srcRect/>
          <a:stretch>
            <a:fillRect/>
          </a:stretch>
        </p:blipFill>
        <p:spPr bwMode="auto">
          <a:xfrm>
            <a:off x="7011810" y="2590800"/>
            <a:ext cx="1957917" cy="1922319"/>
          </a:xfrm>
          <a:prstGeom prst="rect">
            <a:avLst/>
          </a:prstGeom>
          <a:noFill/>
        </p:spPr>
      </p:pic>
      <p:sp>
        <p:nvSpPr>
          <p:cNvPr id="11" name="Rounded Rectangle 10"/>
          <p:cNvSpPr/>
          <p:nvPr/>
        </p:nvSpPr>
        <p:spPr>
          <a:xfrm>
            <a:off x="762000" y="152400"/>
            <a:ext cx="4114800" cy="685800"/>
          </a:xfrm>
          <a:prstGeom prst="roundRect">
            <a:avLst>
              <a:gd name="adj" fmla="val 5000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rPr>
              <a:t>দুধ সংরক্ষণ পদ্ধতি</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43" name="Picture 3"/>
          <p:cNvPicPr>
            <a:picLocks noChangeAspect="1" noChangeArrowheads="1"/>
          </p:cNvPicPr>
          <p:nvPr/>
        </p:nvPicPr>
        <p:blipFill>
          <a:blip r:embed="rId3"/>
          <a:srcRect/>
          <a:stretch>
            <a:fillRect/>
          </a:stretch>
        </p:blipFill>
        <p:spPr bwMode="auto">
          <a:xfrm>
            <a:off x="5029200" y="152400"/>
            <a:ext cx="1936376" cy="2209800"/>
          </a:xfrm>
          <a:prstGeom prst="rect">
            <a:avLst/>
          </a:prstGeom>
          <a:noFill/>
          <a:ln w="9525">
            <a:noFill/>
            <a:miter lim="800000"/>
            <a:headEnd/>
            <a:tailEnd/>
          </a:ln>
          <a:effectLst/>
        </p:spPr>
      </p:pic>
      <p:pic>
        <p:nvPicPr>
          <p:cNvPr id="10246" name="Picture 6" descr="ব্লগে আজকাল মন খুলে কিছু লেখার ভরসা ..."/>
          <p:cNvPicPr>
            <a:picLocks noChangeAspect="1" noChangeArrowheads="1"/>
          </p:cNvPicPr>
          <p:nvPr/>
        </p:nvPicPr>
        <p:blipFill>
          <a:blip r:embed="rId4"/>
          <a:srcRect/>
          <a:stretch>
            <a:fillRect/>
          </a:stretch>
        </p:blipFill>
        <p:spPr bwMode="auto">
          <a:xfrm>
            <a:off x="609600" y="977412"/>
            <a:ext cx="1905000" cy="1575288"/>
          </a:xfrm>
          <a:prstGeom prst="rect">
            <a:avLst/>
          </a:prstGeom>
          <a:noFill/>
        </p:spPr>
      </p:pic>
      <p:pic>
        <p:nvPicPr>
          <p:cNvPr id="10247" name="Picture 7"/>
          <p:cNvPicPr>
            <a:picLocks noChangeAspect="1" noChangeArrowheads="1"/>
          </p:cNvPicPr>
          <p:nvPr/>
        </p:nvPicPr>
        <p:blipFill>
          <a:blip r:embed="rId5"/>
          <a:srcRect/>
          <a:stretch>
            <a:fillRect/>
          </a:stretch>
        </p:blipFill>
        <p:spPr bwMode="auto">
          <a:xfrm>
            <a:off x="7086600" y="152400"/>
            <a:ext cx="1798813" cy="2254594"/>
          </a:xfrm>
          <a:prstGeom prst="rect">
            <a:avLst/>
          </a:prstGeom>
          <a:noFill/>
          <a:ln w="9525">
            <a:noFill/>
            <a:miter lim="800000"/>
            <a:headEnd/>
            <a:tailEnd/>
          </a:ln>
          <a:effectLst/>
        </p:spPr>
      </p:pic>
      <p:pic>
        <p:nvPicPr>
          <p:cNvPr id="10248" name="Picture 8"/>
          <p:cNvPicPr>
            <a:picLocks noChangeAspect="1" noChangeArrowheads="1"/>
          </p:cNvPicPr>
          <p:nvPr/>
        </p:nvPicPr>
        <p:blipFill>
          <a:blip r:embed="rId6"/>
          <a:srcRect/>
          <a:stretch>
            <a:fillRect/>
          </a:stretch>
        </p:blipFill>
        <p:spPr bwMode="auto">
          <a:xfrm>
            <a:off x="7086600" y="4724400"/>
            <a:ext cx="1854680" cy="1790700"/>
          </a:xfrm>
          <a:prstGeom prst="rect">
            <a:avLst/>
          </a:prstGeom>
          <a:noFill/>
          <a:ln w="9525">
            <a:noFill/>
            <a:miter lim="800000"/>
            <a:headEnd/>
            <a:tailEnd/>
          </a:ln>
          <a:effectLst/>
        </p:spPr>
      </p:pic>
      <p:pic>
        <p:nvPicPr>
          <p:cNvPr id="10250" name="Picture 10" descr="টাটকা গাভীর দুধের খাদ্য ..."/>
          <p:cNvPicPr>
            <a:picLocks noChangeAspect="1" noChangeArrowheads="1"/>
          </p:cNvPicPr>
          <p:nvPr/>
        </p:nvPicPr>
        <p:blipFill>
          <a:blip r:embed="rId7"/>
          <a:srcRect/>
          <a:stretch>
            <a:fillRect/>
          </a:stretch>
        </p:blipFill>
        <p:spPr bwMode="auto">
          <a:xfrm>
            <a:off x="4572000" y="4953000"/>
            <a:ext cx="2336800" cy="1752600"/>
          </a:xfrm>
          <a:prstGeom prst="rect">
            <a:avLst/>
          </a:prstGeom>
          <a:noFill/>
        </p:spPr>
      </p:pic>
      <p:sp>
        <p:nvSpPr>
          <p:cNvPr id="18" name="Rectangle 17"/>
          <p:cNvSpPr/>
          <p:nvPr/>
        </p:nvSpPr>
        <p:spPr>
          <a:xfrm rot="16200000">
            <a:off x="-1095103" y="3910149"/>
            <a:ext cx="3104606"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 pitchFamily="2" charset="0"/>
                <a:cs typeface="Nikosh" pitchFamily="2" charset="0"/>
              </a:rPr>
              <a:t>দুধসংরক্ষণ পদ্ধতি  </a:t>
            </a:r>
            <a:endParaRPr lang="en-US" dirty="0">
              <a:solidFill>
                <a:schemeClr val="tx1"/>
              </a:solidFill>
              <a:latin typeface="Nikosh" pitchFamily="2" charset="0"/>
              <a:cs typeface="Nikosh" pitchFamily="2" charset="0"/>
            </a:endParaRPr>
          </a:p>
        </p:txBody>
      </p:sp>
      <p:sp>
        <p:nvSpPr>
          <p:cNvPr id="19" name="Rectangle 18"/>
          <p:cNvSpPr/>
          <p:nvPr/>
        </p:nvSpPr>
        <p:spPr>
          <a:xfrm>
            <a:off x="1219200" y="2819400"/>
            <a:ext cx="990600" cy="5007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 pitchFamily="2" charset="0"/>
                <a:cs typeface="Nikosh" pitchFamily="2" charset="0"/>
              </a:rPr>
              <a:t>সনাতন </a:t>
            </a:r>
            <a:endParaRPr lang="en-US" dirty="0">
              <a:solidFill>
                <a:schemeClr val="tx1"/>
              </a:solidFill>
              <a:latin typeface="Nikosh" pitchFamily="2" charset="0"/>
              <a:cs typeface="Nikosh" pitchFamily="2" charset="0"/>
            </a:endParaRPr>
          </a:p>
        </p:txBody>
      </p:sp>
      <p:sp>
        <p:nvSpPr>
          <p:cNvPr id="25" name="Rectangle 24"/>
          <p:cNvSpPr/>
          <p:nvPr/>
        </p:nvSpPr>
        <p:spPr>
          <a:xfrm>
            <a:off x="1219200" y="5190309"/>
            <a:ext cx="914400" cy="5007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 pitchFamily="2" charset="0"/>
                <a:cs typeface="Nikosh" pitchFamily="2" charset="0"/>
              </a:rPr>
              <a:t>আধুনিক</a:t>
            </a:r>
            <a:endParaRPr lang="en-US" dirty="0">
              <a:solidFill>
                <a:schemeClr val="tx1"/>
              </a:solidFill>
              <a:latin typeface="Nikosh" pitchFamily="2" charset="0"/>
              <a:cs typeface="Nikosh" pitchFamily="2" charset="0"/>
            </a:endParaRPr>
          </a:p>
        </p:txBody>
      </p:sp>
      <p:cxnSp>
        <p:nvCxnSpPr>
          <p:cNvPr id="27" name="Straight Connector 26"/>
          <p:cNvCxnSpPr/>
          <p:nvPr/>
        </p:nvCxnSpPr>
        <p:spPr>
          <a:xfrm rot="5400000">
            <a:off x="-286589" y="4188029"/>
            <a:ext cx="2403566" cy="1588"/>
          </a:xfrm>
          <a:prstGeom prst="line">
            <a:avLst/>
          </a:prstGeom>
          <a:ln cmpd="thickThi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914400" y="5390606"/>
            <a:ext cx="228600" cy="20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14400" y="2987040"/>
            <a:ext cx="228600" cy="20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85800" y="4190999"/>
            <a:ext cx="228600" cy="20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895600" y="3505200"/>
            <a:ext cx="1219200" cy="5007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 pitchFamily="2" charset="0"/>
                <a:cs typeface="Nikosh" pitchFamily="2" charset="0"/>
              </a:rPr>
              <a:t>পাস্তুরিকরণ</a:t>
            </a:r>
            <a:endParaRPr lang="en-US" dirty="0">
              <a:solidFill>
                <a:schemeClr val="tx1"/>
              </a:solidFill>
              <a:latin typeface="Nikosh" pitchFamily="2" charset="0"/>
              <a:cs typeface="Nikosh" pitchFamily="2" charset="0"/>
            </a:endParaRPr>
          </a:p>
        </p:txBody>
      </p:sp>
      <p:sp>
        <p:nvSpPr>
          <p:cNvPr id="39" name="Rectangle 38"/>
          <p:cNvSpPr/>
          <p:nvPr/>
        </p:nvSpPr>
        <p:spPr>
          <a:xfrm>
            <a:off x="4800600" y="2971800"/>
            <a:ext cx="1828800" cy="5007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 pitchFamily="2" charset="0"/>
                <a:cs typeface="Nikosh" pitchFamily="2" charset="0"/>
              </a:rPr>
              <a:t>নিম্নতাপে দীর্ঘ সময়</a:t>
            </a:r>
            <a:endParaRPr lang="en-US" dirty="0">
              <a:solidFill>
                <a:schemeClr val="tx1"/>
              </a:solidFill>
              <a:latin typeface="Nikosh" pitchFamily="2" charset="0"/>
              <a:cs typeface="Nikosh" pitchFamily="2" charset="0"/>
            </a:endParaRPr>
          </a:p>
        </p:txBody>
      </p:sp>
      <p:sp>
        <p:nvSpPr>
          <p:cNvPr id="40" name="Rectangle 39"/>
          <p:cNvSpPr/>
          <p:nvPr/>
        </p:nvSpPr>
        <p:spPr>
          <a:xfrm>
            <a:off x="4800600" y="4191000"/>
            <a:ext cx="1828800" cy="5007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 pitchFamily="2" charset="0"/>
                <a:cs typeface="Nikosh" pitchFamily="2" charset="0"/>
              </a:rPr>
              <a:t> অতি উচ্চতাপে </a:t>
            </a:r>
            <a:endParaRPr lang="en-US" dirty="0">
              <a:solidFill>
                <a:schemeClr val="tx1"/>
              </a:solidFill>
              <a:latin typeface="Nikosh" pitchFamily="2" charset="0"/>
              <a:cs typeface="Nikosh" pitchFamily="2" charset="0"/>
            </a:endParaRPr>
          </a:p>
        </p:txBody>
      </p:sp>
      <p:sp>
        <p:nvSpPr>
          <p:cNvPr id="41" name="Rectangle 40"/>
          <p:cNvSpPr/>
          <p:nvPr/>
        </p:nvSpPr>
        <p:spPr>
          <a:xfrm>
            <a:off x="4800600" y="3581400"/>
            <a:ext cx="1828800" cy="5007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 pitchFamily="2" charset="0"/>
                <a:cs typeface="Nikosh" pitchFamily="2" charset="0"/>
              </a:rPr>
              <a:t>উচ্চতাপে কম সময়</a:t>
            </a:r>
            <a:endParaRPr lang="en-US" dirty="0">
              <a:solidFill>
                <a:schemeClr val="tx1"/>
              </a:solidFill>
              <a:latin typeface="Nikosh" pitchFamily="2" charset="0"/>
              <a:cs typeface="Nikosh" pitchFamily="2" charset="0"/>
            </a:endParaRPr>
          </a:p>
        </p:txBody>
      </p:sp>
      <p:sp>
        <p:nvSpPr>
          <p:cNvPr id="42" name="Rectangle 41"/>
          <p:cNvSpPr/>
          <p:nvPr/>
        </p:nvSpPr>
        <p:spPr>
          <a:xfrm>
            <a:off x="2743200" y="4876800"/>
            <a:ext cx="1752600" cy="5007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 pitchFamily="2" charset="0"/>
                <a:cs typeface="Nikosh" pitchFamily="2" charset="0"/>
              </a:rPr>
              <a:t>নির্বীজকরণ/ স্টেরিলাইজেশন </a:t>
            </a:r>
            <a:endParaRPr lang="en-US" dirty="0">
              <a:solidFill>
                <a:schemeClr val="tx1"/>
              </a:solidFill>
              <a:latin typeface="Nikosh" pitchFamily="2" charset="0"/>
              <a:cs typeface="Nikosh" pitchFamily="2" charset="0"/>
            </a:endParaRPr>
          </a:p>
        </p:txBody>
      </p:sp>
      <p:sp>
        <p:nvSpPr>
          <p:cNvPr id="43" name="Rectangle 42"/>
          <p:cNvSpPr/>
          <p:nvPr/>
        </p:nvSpPr>
        <p:spPr>
          <a:xfrm>
            <a:off x="2819400" y="5791200"/>
            <a:ext cx="1676400" cy="5007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 pitchFamily="2" charset="0"/>
                <a:cs typeface="Nikosh" pitchFamily="2" charset="0"/>
              </a:rPr>
              <a:t>হোমজিনাইজেশন</a:t>
            </a:r>
            <a:endParaRPr lang="en-US" dirty="0">
              <a:solidFill>
                <a:schemeClr val="tx1"/>
              </a:solidFill>
              <a:latin typeface="Nikosh" pitchFamily="2" charset="0"/>
              <a:cs typeface="Nikosh" pitchFamily="2" charset="0"/>
            </a:endParaRPr>
          </a:p>
        </p:txBody>
      </p:sp>
      <p:sp>
        <p:nvSpPr>
          <p:cNvPr id="44" name="Rectangle 43"/>
          <p:cNvSpPr/>
          <p:nvPr/>
        </p:nvSpPr>
        <p:spPr>
          <a:xfrm>
            <a:off x="2895600" y="2895600"/>
            <a:ext cx="1219200" cy="5007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 pitchFamily="2" charset="0"/>
                <a:cs typeface="Nikosh" pitchFamily="2" charset="0"/>
              </a:rPr>
              <a:t>এলপিএস</a:t>
            </a:r>
          </a:p>
          <a:p>
            <a:pPr algn="ctr"/>
            <a:r>
              <a:rPr lang="en-US" sz="900" dirty="0" smtClean="0">
                <a:solidFill>
                  <a:schemeClr val="tx1"/>
                </a:solidFill>
                <a:latin typeface="Nikosh" pitchFamily="2" charset="0"/>
                <a:cs typeface="Nikosh" pitchFamily="2" charset="0"/>
              </a:rPr>
              <a:t>(</a:t>
            </a:r>
            <a:r>
              <a:rPr lang="en-US" sz="900" dirty="0" err="1" smtClean="0">
                <a:solidFill>
                  <a:schemeClr val="tx1"/>
                </a:solidFill>
                <a:latin typeface="Nikosh" pitchFamily="2" charset="0"/>
                <a:cs typeface="Nikosh" pitchFamily="2" charset="0"/>
              </a:rPr>
              <a:t>Lactoperonidase</a:t>
            </a:r>
            <a:r>
              <a:rPr lang="en-US" sz="900" dirty="0" smtClean="0">
                <a:solidFill>
                  <a:schemeClr val="tx1"/>
                </a:solidFill>
                <a:latin typeface="Nikosh" pitchFamily="2" charset="0"/>
                <a:cs typeface="Nikosh" pitchFamily="2" charset="0"/>
              </a:rPr>
              <a:t>)</a:t>
            </a:r>
            <a:endParaRPr lang="en-US" dirty="0">
              <a:solidFill>
                <a:schemeClr val="tx1"/>
              </a:solidFill>
              <a:latin typeface="Nikosh" pitchFamily="2" charset="0"/>
              <a:cs typeface="Nikosh" pitchFamily="2" charset="0"/>
            </a:endParaRPr>
          </a:p>
        </p:txBody>
      </p:sp>
      <p:cxnSp>
        <p:nvCxnSpPr>
          <p:cNvPr id="45" name="Straight Arrow Connector 44"/>
          <p:cNvCxnSpPr/>
          <p:nvPr/>
        </p:nvCxnSpPr>
        <p:spPr>
          <a:xfrm>
            <a:off x="2209800" y="3124200"/>
            <a:ext cx="304800" cy="20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1990702" y="3114698"/>
            <a:ext cx="1201783" cy="1588"/>
          </a:xfrm>
          <a:prstGeom prst="line">
            <a:avLst/>
          </a:prstGeom>
          <a:ln cmpd="thickThi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90800" y="2514600"/>
            <a:ext cx="228600" cy="20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2590800" y="3124200"/>
            <a:ext cx="228600" cy="20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590800" y="3733800"/>
            <a:ext cx="228600" cy="20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2014651" y="5529148"/>
            <a:ext cx="1001486" cy="1588"/>
          </a:xfrm>
          <a:prstGeom prst="line">
            <a:avLst/>
          </a:prstGeom>
          <a:ln cmpd="thickThi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133600" y="5486400"/>
            <a:ext cx="381000" cy="20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514600" y="5029200"/>
            <a:ext cx="228600" cy="20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514600" y="6019800"/>
            <a:ext cx="228600" cy="20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848496" y="3771504"/>
            <a:ext cx="1143002" cy="794"/>
          </a:xfrm>
          <a:prstGeom prst="line">
            <a:avLst/>
          </a:prstGeom>
          <a:ln cmpd="thickThi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91000" y="3733800"/>
            <a:ext cx="228600" cy="20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419600" y="3200400"/>
            <a:ext cx="304800" cy="20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495800" y="3733800"/>
            <a:ext cx="304800" cy="20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4419600" y="4343400"/>
            <a:ext cx="304800" cy="20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2895600" y="2286000"/>
            <a:ext cx="1219200" cy="5007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 pitchFamily="2" charset="0"/>
                <a:cs typeface="Nikosh" pitchFamily="2" charset="0"/>
              </a:rPr>
              <a:t>রেফ্রিজারেটর </a:t>
            </a:r>
            <a:endParaRPr lang="en-US" dirty="0">
              <a:solidFill>
                <a:schemeClr val="tx1"/>
              </a:solidFill>
              <a:latin typeface="Nikosh" pitchFamily="2" charset="0"/>
              <a:cs typeface="Nikosh"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grpId="0" nodeType="clickEffect">
                                  <p:stCondLst>
                                    <p:cond delay="0"/>
                                  </p:stCondLst>
                                  <p:childTnLst>
                                    <p:animMotion origin="layout" path="M 2.77556E-17 -3.1876E-6 L -0.00417 -0.18066 " pathEditMode="relative" rAng="0" ptsTypes="AA">
                                      <p:cBhvr>
                                        <p:cTn id="13" dur="2000" fill="hold"/>
                                        <p:tgtEl>
                                          <p:spTgt spid="19"/>
                                        </p:tgtEl>
                                        <p:attrNameLst>
                                          <p:attrName>ppt_x</p:attrName>
                                          <p:attrName>ppt_y</p:attrName>
                                        </p:attrNameLst>
                                      </p:cBhvr>
                                      <p:rCtr x="-2" y="-90"/>
                                    </p:animMotion>
                                  </p:childTnLst>
                                </p:cTn>
                              </p:par>
                            </p:childTnLst>
                          </p:cTn>
                        </p:par>
                      </p:childTnLst>
                    </p:cTn>
                  </p:par>
                  <p:par>
                    <p:cTn id="14" fill="hold">
                      <p:stCondLst>
                        <p:cond delay="indefinite"/>
                      </p:stCondLst>
                      <p:childTnLst>
                        <p:par>
                          <p:cTn id="15" fill="hold">
                            <p:stCondLst>
                              <p:cond delay="0"/>
                            </p:stCondLst>
                            <p:childTnLst>
                              <p:par>
                                <p:cTn id="16" presetID="56" presetClass="path" presetSubtype="0" accel="50000" decel="50000" fill="hold" grpId="0" nodeType="clickEffect">
                                  <p:stCondLst>
                                    <p:cond delay="0"/>
                                  </p:stCondLst>
                                  <p:childTnLst>
                                    <p:animMotion origin="layout" path="M 0.05834 -0.01411 L 0.43334 -0.13625 " pathEditMode="relative" rAng="0" ptsTypes="AA">
                                      <p:cBhvr>
                                        <p:cTn id="17" dur="2000" fill="hold"/>
                                        <p:tgtEl>
                                          <p:spTgt spid="62"/>
                                        </p:tgtEl>
                                        <p:attrNameLst>
                                          <p:attrName>ppt_x</p:attrName>
                                          <p:attrName>ppt_y</p:attrName>
                                        </p:attrNameLst>
                                      </p:cBhvr>
                                      <p:rCtr x="188" y="-61"/>
                                    </p:animMotion>
                                  </p:childTnLst>
                                </p:cTn>
                              </p:par>
                            </p:childTnLst>
                          </p:cTn>
                        </p:par>
                      </p:childTnLst>
                    </p:cTn>
                  </p:par>
                  <p:par>
                    <p:cTn id="18" fill="hold">
                      <p:stCondLst>
                        <p:cond delay="indefinite"/>
                      </p:stCondLst>
                      <p:childTnLst>
                        <p:par>
                          <p:cTn id="19" fill="hold">
                            <p:stCondLst>
                              <p:cond delay="0"/>
                            </p:stCondLst>
                            <p:childTnLst>
                              <p:par>
                                <p:cTn id="20" presetID="49" presetClass="path" presetSubtype="0" accel="50000" decel="50000" fill="hold" grpId="0" nodeType="clickEffect">
                                  <p:stCondLst>
                                    <p:cond delay="0"/>
                                  </p:stCondLst>
                                  <p:childTnLst>
                                    <p:animMotion origin="layout" path="M -3.33333E-6 -3.79135E-6 L 0.175 0.27458 " pathEditMode="relative" rAng="0" ptsTypes="AA">
                                      <p:cBhvr>
                                        <p:cTn id="21" dur="2000" fill="hold"/>
                                        <p:tgtEl>
                                          <p:spTgt spid="38"/>
                                        </p:tgtEl>
                                        <p:attrNameLst>
                                          <p:attrName>ppt_x</p:attrName>
                                          <p:attrName>ppt_y</p:attrName>
                                        </p:attrNameLst>
                                      </p:cBhvr>
                                      <p:rCtr x="87" y="137"/>
                                    </p:animMotion>
                                  </p:childTnLst>
                                </p:cTn>
                              </p:par>
                            </p:childTnLst>
                          </p:cTn>
                        </p:par>
                      </p:childTnLst>
                    </p:cTn>
                  </p:par>
                  <p:par>
                    <p:cTn id="22" fill="hold">
                      <p:stCondLst>
                        <p:cond delay="indefinite"/>
                      </p:stCondLst>
                      <p:childTnLst>
                        <p:par>
                          <p:cTn id="23" fill="hold">
                            <p:stCondLst>
                              <p:cond delay="0"/>
                            </p:stCondLst>
                            <p:childTnLst>
                              <p:par>
                                <p:cTn id="24" presetID="56" presetClass="path" presetSubtype="0" accel="50000" decel="50000" fill="hold" grpId="0" nodeType="clickEffect">
                                  <p:stCondLst>
                                    <p:cond delay="0"/>
                                  </p:stCondLst>
                                  <p:childTnLst>
                                    <p:animMotion origin="layout" path="M 0.05417 -0.01411 L 0.4125 -0.16955 " pathEditMode="relative" rAng="0" ptsTypes="AA">
                                      <p:cBhvr>
                                        <p:cTn id="25" dur="2000" fill="hold"/>
                                        <p:tgtEl>
                                          <p:spTgt spid="42"/>
                                        </p:tgtEl>
                                        <p:attrNameLst>
                                          <p:attrName>ppt_x</p:attrName>
                                          <p:attrName>ppt_y</p:attrName>
                                        </p:attrNameLst>
                                      </p:cBhvr>
                                      <p:rCtr x="179" y="-78"/>
                                    </p:animMotion>
                                  </p:childTnLst>
                                </p:cTn>
                              </p:par>
                            </p:childTnLst>
                          </p:cTn>
                        </p:par>
                      </p:childTnLst>
                    </p:cTn>
                  </p:par>
                  <p:par>
                    <p:cTn id="26" fill="hold">
                      <p:stCondLst>
                        <p:cond delay="indefinite"/>
                      </p:stCondLst>
                      <p:childTnLst>
                        <p:par>
                          <p:cTn id="27" fill="hold">
                            <p:stCondLst>
                              <p:cond delay="0"/>
                            </p:stCondLst>
                            <p:childTnLst>
                              <p:par>
                                <p:cTn id="28" presetID="63" presetClass="path" presetSubtype="0" accel="50000" decel="50000" fill="hold" grpId="0" nodeType="clickEffect">
                                  <p:stCondLst>
                                    <p:cond delay="0"/>
                                  </p:stCondLst>
                                  <p:childTnLst>
                                    <p:animMotion origin="layout" path="M 0.075 0.0192 L 0.475 -0.08074 " pathEditMode="relative" rAng="0" ptsTypes="AA">
                                      <p:cBhvr>
                                        <p:cTn id="29" dur="2000" fill="hold"/>
                                        <p:tgtEl>
                                          <p:spTgt spid="43"/>
                                        </p:tgtEl>
                                        <p:attrNameLst>
                                          <p:attrName>ppt_x</p:attrName>
                                          <p:attrName>ppt_y</p:attrName>
                                        </p:attrNameLst>
                                      </p:cBhvr>
                                      <p:rCtr x="200" y="-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38" grpId="0" animBg="1"/>
      <p:bldP spid="42" grpId="0" animBg="1"/>
      <p:bldP spid="43"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ood loss and food waste happen at different stages of the food ..."/>
          <p:cNvPicPr>
            <a:picLocks noChangeAspect="1" noChangeArrowheads="1"/>
          </p:cNvPicPr>
          <p:nvPr/>
        </p:nvPicPr>
        <p:blipFill>
          <a:blip r:embed="rId2"/>
          <a:srcRect/>
          <a:stretch>
            <a:fillRect/>
          </a:stretch>
        </p:blipFill>
        <p:spPr bwMode="auto">
          <a:xfrm>
            <a:off x="533400" y="3810000"/>
            <a:ext cx="4857750" cy="2648959"/>
          </a:xfrm>
          <a:prstGeom prst="rect">
            <a:avLst/>
          </a:prstGeom>
          <a:noFill/>
        </p:spPr>
      </p:pic>
      <p:sp>
        <p:nvSpPr>
          <p:cNvPr id="2" name="Rounded Rectangle 1"/>
          <p:cNvSpPr/>
          <p:nvPr/>
        </p:nvSpPr>
        <p:spPr>
          <a:xfrm>
            <a:off x="1981200" y="152400"/>
            <a:ext cx="5334000" cy="838200"/>
          </a:xfrm>
          <a:prstGeom prst="roundRect">
            <a:avLst>
              <a:gd name="adj" fmla="val 5000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rPr>
              <a:t>দুধ সংরক্ষণ ও কোল্ড চেইন </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 name="Picture 2" descr="ch 37.jpg"/>
          <p:cNvPicPr>
            <a:picLocks noChangeAspect="1"/>
          </p:cNvPicPr>
          <p:nvPr/>
        </p:nvPicPr>
        <p:blipFill>
          <a:blip r:embed="rId3"/>
          <a:stretch>
            <a:fillRect/>
          </a:stretch>
        </p:blipFill>
        <p:spPr>
          <a:xfrm>
            <a:off x="228600" y="1066800"/>
            <a:ext cx="5123447" cy="2678963"/>
          </a:xfrm>
          <a:prstGeom prst="rect">
            <a:avLst/>
          </a:prstGeom>
        </p:spPr>
      </p:pic>
      <p:pic>
        <p:nvPicPr>
          <p:cNvPr id="4" name="Picture 3" descr="ch 38.jpg"/>
          <p:cNvPicPr>
            <a:picLocks noChangeAspect="1"/>
          </p:cNvPicPr>
          <p:nvPr/>
        </p:nvPicPr>
        <p:blipFill>
          <a:blip r:embed="rId4"/>
          <a:stretch>
            <a:fillRect/>
          </a:stretch>
        </p:blipFill>
        <p:spPr>
          <a:xfrm>
            <a:off x="5410200" y="1066798"/>
            <a:ext cx="3607640" cy="3810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90600" y="3200400"/>
            <a:ext cx="6858000" cy="2677656"/>
          </a:xfrm>
          <a:prstGeom prst="rect">
            <a:avLst/>
          </a:prstGeom>
          <a:solidFill>
            <a:schemeClr val="accent3">
              <a:lumMod val="60000"/>
              <a:lumOff val="40000"/>
            </a:schemeClr>
          </a:solidFill>
        </p:spPr>
        <p:txBody>
          <a:bodyPr wrap="square" rtlCol="0">
            <a:spAutoFit/>
          </a:bodyPr>
          <a:lstStyle/>
          <a:p>
            <a:r>
              <a:rPr lang="bn-BD" sz="2800" dirty="0" smtClean="0">
                <a:latin typeface="Nikosh" pitchFamily="2" charset="0"/>
                <a:cs typeface="Nikosh" pitchFamily="2" charset="0"/>
              </a:rPr>
              <a:t>১। </a:t>
            </a:r>
            <a:r>
              <a:rPr lang="bn-BD" sz="2800" dirty="0" smtClean="0">
                <a:latin typeface="Nikosh" pitchFamily="2" charset="0"/>
                <a:cs typeface="Nikosh" pitchFamily="2" charset="0"/>
              </a:rPr>
              <a:t>বিশুদ্ধ দুধ বলতে কি বুঝ?</a:t>
            </a:r>
            <a:endParaRPr lang="bn-BD" sz="2800" dirty="0" smtClean="0">
              <a:latin typeface="Nikosh" pitchFamily="2" charset="0"/>
              <a:cs typeface="Nikosh" pitchFamily="2" charset="0"/>
            </a:endParaRPr>
          </a:p>
          <a:p>
            <a:r>
              <a:rPr lang="bn-BD" sz="2800" dirty="0" smtClean="0">
                <a:latin typeface="Nikosh" pitchFamily="2" charset="0"/>
                <a:cs typeface="Nikosh" pitchFamily="2" charset="0"/>
              </a:rPr>
              <a:t>২। </a:t>
            </a:r>
            <a:r>
              <a:rPr lang="bn-BD" sz="2800" dirty="0" smtClean="0">
                <a:latin typeface="Nikosh" pitchFamily="2" charset="0"/>
                <a:cs typeface="Nikosh" pitchFamily="2" charset="0"/>
              </a:rPr>
              <a:t>পাস্তুরিত দুধ নিরাপদ </a:t>
            </a:r>
            <a:r>
              <a:rPr lang="bn-BD" sz="2800" dirty="0" smtClean="0">
                <a:latin typeface="Nikosh" pitchFamily="2" charset="0"/>
                <a:cs typeface="Nikosh" pitchFamily="2" charset="0"/>
              </a:rPr>
              <a:t>কেন</a:t>
            </a:r>
            <a:r>
              <a:rPr lang="bn-BD" sz="2800" dirty="0" smtClean="0">
                <a:latin typeface="Nikosh" pitchFamily="2" charset="0"/>
                <a:cs typeface="Nikosh" pitchFamily="2" charset="0"/>
              </a:rPr>
              <a:t>? </a:t>
            </a:r>
            <a:endParaRPr lang="bn-BD" sz="2800" dirty="0" smtClean="0">
              <a:latin typeface="Nikosh" pitchFamily="2" charset="0"/>
              <a:cs typeface="Nikosh" pitchFamily="2" charset="0"/>
            </a:endParaRPr>
          </a:p>
          <a:p>
            <a:r>
              <a:rPr lang="bn-BD" sz="2800" dirty="0" smtClean="0">
                <a:latin typeface="Nikosh" pitchFamily="2" charset="0"/>
                <a:cs typeface="Nikosh" pitchFamily="2" charset="0"/>
              </a:rPr>
              <a:t>৩। </a:t>
            </a:r>
            <a:r>
              <a:rPr lang="bn-BD" sz="2800" dirty="0" smtClean="0">
                <a:latin typeface="Nikosh" pitchFamily="2" charset="0"/>
                <a:cs typeface="Nikosh" pitchFamily="2" charset="0"/>
              </a:rPr>
              <a:t>গাভীর দুধ উৎপাদন কম-বেশি </a:t>
            </a:r>
            <a:r>
              <a:rPr lang="bn-BD" sz="2800" dirty="0" smtClean="0">
                <a:latin typeface="Nikosh" pitchFamily="2" charset="0"/>
                <a:cs typeface="Nikosh" pitchFamily="2" charset="0"/>
              </a:rPr>
              <a:t>কি কারনে হয়?  </a:t>
            </a:r>
          </a:p>
          <a:p>
            <a:r>
              <a:rPr lang="bn-BD" sz="2800" dirty="0" smtClean="0">
                <a:latin typeface="Nikosh" pitchFamily="2" charset="0"/>
                <a:cs typeface="Nikosh" pitchFamily="2" charset="0"/>
              </a:rPr>
              <a:t>৪। </a:t>
            </a:r>
            <a:r>
              <a:rPr lang="bn-BD" sz="2800" dirty="0" smtClean="0">
                <a:latin typeface="Nikosh" pitchFamily="2" charset="0"/>
                <a:cs typeface="Nikosh" pitchFamily="2" charset="0"/>
              </a:rPr>
              <a:t>স্টেরিলাইজেশন কী?</a:t>
            </a:r>
          </a:p>
          <a:p>
            <a:r>
              <a:rPr lang="bn-BD" sz="2800" dirty="0" smtClean="0">
                <a:latin typeface="Nikosh" pitchFamily="2" charset="0"/>
                <a:cs typeface="Nikosh" pitchFamily="2" charset="0"/>
              </a:rPr>
              <a:t>৫। দুধের ভেজাল নির্ণয়ের যন্ত্রের নাম কী?</a:t>
            </a:r>
            <a:endParaRPr lang="bn-BD" sz="2800" dirty="0" smtClean="0">
              <a:latin typeface="Nikosh" pitchFamily="2" charset="0"/>
              <a:cs typeface="Nikosh" pitchFamily="2" charset="0"/>
            </a:endParaRPr>
          </a:p>
          <a:p>
            <a:r>
              <a:rPr lang="bn-BD" sz="2800" dirty="0" smtClean="0">
                <a:latin typeface="Nikosh" pitchFamily="2" charset="0"/>
                <a:cs typeface="Nikosh" pitchFamily="2" charset="0"/>
              </a:rPr>
              <a:t>  </a:t>
            </a:r>
            <a:endParaRPr lang="en-US" sz="2800" dirty="0">
              <a:latin typeface="Nikosh" pitchFamily="2" charset="0"/>
              <a:cs typeface="Nikosh" pitchFamily="2" charset="0"/>
            </a:endParaRPr>
          </a:p>
        </p:txBody>
      </p:sp>
      <p:sp>
        <p:nvSpPr>
          <p:cNvPr id="3074" name="AutoShape 2" descr="পারলে উত্তর দাও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পারলে উত্তর দাও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পারলে উত্তর দাও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images.jpg"/>
          <p:cNvPicPr>
            <a:picLocks noChangeAspect="1"/>
          </p:cNvPicPr>
          <p:nvPr/>
        </p:nvPicPr>
        <p:blipFill>
          <a:blip r:embed="rId2"/>
          <a:stretch>
            <a:fillRect/>
          </a:stretch>
        </p:blipFill>
        <p:spPr>
          <a:xfrm>
            <a:off x="5943600" y="228600"/>
            <a:ext cx="2524125" cy="2667000"/>
          </a:xfrm>
          <a:prstGeom prst="rect">
            <a:avLst/>
          </a:prstGeom>
        </p:spPr>
      </p:pic>
      <p:sp>
        <p:nvSpPr>
          <p:cNvPr id="11" name="Cloud Callout 10"/>
          <p:cNvSpPr/>
          <p:nvPr/>
        </p:nvSpPr>
        <p:spPr>
          <a:xfrm>
            <a:off x="1828800" y="304800"/>
            <a:ext cx="3200400" cy="1676400"/>
          </a:xfrm>
          <a:prstGeom prst="cloudCallou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 pitchFamily="2" charset="0"/>
                <a:cs typeface="Nikosh" pitchFamily="2" charset="0"/>
              </a:rPr>
              <a:t>মূল্যায়ন</a:t>
            </a:r>
            <a:endParaRPr lang="en-US" sz="4000" b="1" cap="all" dirty="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900" decel="100000" fill="hold"/>
                                        <p:tgtEl>
                                          <p:spTgt spid="1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5410200"/>
            <a:ext cx="8763000" cy="584775"/>
          </a:xfrm>
          <a:prstGeom prst="rect">
            <a:avLst/>
          </a:prstGeom>
          <a:solidFill>
            <a:srgbClr val="A0A747"/>
          </a:solidFill>
        </p:spPr>
        <p:txBody>
          <a:bodyPr wrap="square" rtlCol="0">
            <a:spAutoFit/>
          </a:bodyPr>
          <a:lstStyle/>
          <a:p>
            <a:pPr algn="ctr"/>
            <a:r>
              <a:rPr lang="bn-BD" sz="3200" dirty="0" smtClean="0">
                <a:latin typeface="Nikosh" pitchFamily="2" charset="0"/>
                <a:cs typeface="Nikosh" pitchFamily="2" charset="0"/>
              </a:rPr>
              <a:t>দুধ সংরক্ষণের বিভিন্ন পদ্ধতির মধ্যে তুলনামুলক </a:t>
            </a:r>
            <a:r>
              <a:rPr lang="bn-BD" sz="3200" dirty="0" smtClean="0">
                <a:latin typeface="Nikosh" pitchFamily="2" charset="0"/>
                <a:cs typeface="Nikosh" pitchFamily="2" charset="0"/>
              </a:rPr>
              <a:t>একটি ছক তৈরি </a:t>
            </a:r>
            <a:r>
              <a:rPr lang="bn-BD" sz="3200" dirty="0" smtClean="0">
                <a:latin typeface="Nikosh" pitchFamily="2" charset="0"/>
                <a:cs typeface="Nikosh" pitchFamily="2" charset="0"/>
              </a:rPr>
              <a:t>কর। </a:t>
            </a:r>
            <a:endParaRPr lang="en-US" sz="3200" dirty="0">
              <a:latin typeface="Nikosh" pitchFamily="2" charset="0"/>
              <a:cs typeface="Nikosh" pitchFamily="2" charset="0"/>
            </a:endParaRPr>
          </a:p>
        </p:txBody>
      </p:sp>
      <p:sp>
        <p:nvSpPr>
          <p:cNvPr id="9" name="Rectangle 8"/>
          <p:cNvSpPr/>
          <p:nvPr/>
        </p:nvSpPr>
        <p:spPr>
          <a:xfrm>
            <a:off x="3352800" y="228600"/>
            <a:ext cx="2514600" cy="830997"/>
          </a:xfrm>
          <a:prstGeom prst="rect">
            <a:avLst/>
          </a:prstGeom>
          <a:noFill/>
        </p:spPr>
        <p:txBody>
          <a:bodyPr wrap="square" lIns="91440" tIns="45720" rIns="91440" bIns="45720">
            <a:spAutoFit/>
          </a:bodyPr>
          <a:lstStyle/>
          <a:p>
            <a:pPr algn="ctr"/>
            <a:r>
              <a:rPr lang="bn-BD"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rPr>
              <a:t>বাড়ির কাজ</a:t>
            </a:r>
            <a:endParaRPr 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endParaRPr>
          </a:p>
        </p:txBody>
      </p:sp>
      <p:pic>
        <p:nvPicPr>
          <p:cNvPr id="2" name="Picture 2" descr="Asian Cute Little Girl Drawing And Drink Milk In Public ..."/>
          <p:cNvPicPr>
            <a:picLocks noChangeAspect="1" noChangeArrowheads="1"/>
          </p:cNvPicPr>
          <p:nvPr/>
        </p:nvPicPr>
        <p:blipFill>
          <a:blip r:embed="rId2"/>
          <a:srcRect/>
          <a:stretch>
            <a:fillRect/>
          </a:stretch>
        </p:blipFill>
        <p:spPr bwMode="auto">
          <a:xfrm>
            <a:off x="1600200" y="1600200"/>
            <a:ext cx="6096000" cy="3429001"/>
          </a:xfrm>
          <a:prstGeom prst="rect">
            <a:avLst/>
          </a:prstGeom>
          <a:noFill/>
        </p:spPr>
      </p:pic>
      <p:sp>
        <p:nvSpPr>
          <p:cNvPr id="8" name="Oval 7"/>
          <p:cNvSpPr/>
          <p:nvPr/>
        </p:nvSpPr>
        <p:spPr>
          <a:xfrm>
            <a:off x="3200400" y="0"/>
            <a:ext cx="27432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200400" y="304800"/>
            <a:ext cx="2667000" cy="14478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rPr>
              <a:t>বাণী</a:t>
            </a:r>
            <a:endPar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 pitchFamily="2" charset="0"/>
              <a:cs typeface="Nikosh" pitchFamily="2" charset="0"/>
            </a:endParaRPr>
          </a:p>
        </p:txBody>
      </p:sp>
      <p:sp>
        <p:nvSpPr>
          <p:cNvPr id="4" name="Rectangle 3"/>
          <p:cNvSpPr/>
          <p:nvPr/>
        </p:nvSpPr>
        <p:spPr>
          <a:xfrm>
            <a:off x="990600" y="2286000"/>
            <a:ext cx="7162800" cy="3416320"/>
          </a:xfrm>
          <a:prstGeom prst="rect">
            <a:avLst/>
          </a:prstGeom>
          <a:solidFill>
            <a:schemeClr val="accent3">
              <a:lumMod val="60000"/>
              <a:lumOff val="40000"/>
            </a:schemeClr>
          </a:solidFill>
        </p:spPr>
        <p:txBody>
          <a:bodyPr wrap="square">
            <a:spAutoFit/>
          </a:bodyPr>
          <a:lstStyle/>
          <a:p>
            <a:r>
              <a:rPr lang="bn-BD" sz="3600" dirty="0" smtClean="0">
                <a:latin typeface="Nikosh" pitchFamily="2" charset="0"/>
                <a:cs typeface="Nikosh" pitchFamily="2" charset="0"/>
              </a:rPr>
              <a:t>রাসুল (সা.) বলেছেন, আর যখন তোমাদেরকে দুধ পান করানো হয়, তখন বলবে, হে আল্লাহ! আমাদেরকে এতে বরকত দিন এবং আরো বেশি দান করুন। কারণ, মানুষের খাদ্য তালিকায় দুধের চেয়ে উত্তম কোনো খাদ্য নেই। (আবু দাউদ, হাদিস : ৩৭৩০)।</a:t>
            </a:r>
            <a:endParaRPr lang="en-US" sz="3600" dirty="0">
              <a:latin typeface="Nikosh" pitchFamily="2" charset="0"/>
              <a:cs typeface="Nikosh" pitchFamily="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hed Musharof - আজ আমার জন্মদিন • বিভিন্ন ..."/>
          <p:cNvPicPr>
            <a:picLocks noChangeAspect="1" noChangeArrowheads="1"/>
          </p:cNvPicPr>
          <p:nvPr/>
        </p:nvPicPr>
        <p:blipFill>
          <a:blip r:embed="rId2"/>
          <a:srcRect/>
          <a:stretch>
            <a:fillRect/>
          </a:stretch>
        </p:blipFill>
        <p:spPr bwMode="auto">
          <a:xfrm>
            <a:off x="228600" y="152400"/>
            <a:ext cx="8704843" cy="624121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lowing_green_field_311976.jpg"/>
          <p:cNvPicPr>
            <a:picLocks noChangeAspect="1"/>
          </p:cNvPicPr>
          <p:nvPr/>
        </p:nvPicPr>
        <p:blipFill>
          <a:blip r:embed="rId2"/>
          <a:stretch>
            <a:fillRect/>
          </a:stretch>
        </p:blipFill>
        <p:spPr>
          <a:xfrm>
            <a:off x="0" y="-152400"/>
            <a:ext cx="9144000" cy="6579870"/>
          </a:xfrm>
          <a:prstGeom prst="rect">
            <a:avLst/>
          </a:prstGeom>
        </p:spPr>
      </p:pic>
      <p:sp>
        <p:nvSpPr>
          <p:cNvPr id="3" name="Content Placeholder 2"/>
          <p:cNvSpPr>
            <a:spLocks noGrp="1"/>
          </p:cNvSpPr>
          <p:nvPr>
            <p:ph idx="1"/>
          </p:nvPr>
        </p:nvSpPr>
        <p:spPr>
          <a:xfrm>
            <a:off x="6019800" y="4572000"/>
            <a:ext cx="2895600" cy="1600200"/>
          </a:xfrm>
          <a:noFill/>
          <a:ln w="38100">
            <a:solidFill>
              <a:schemeClr val="tx2"/>
            </a:solidFill>
          </a:ln>
        </p:spPr>
        <p:txBody>
          <a:bodyPr>
            <a:normAutofit fontScale="85000" lnSpcReduction="20000"/>
          </a:bodyPr>
          <a:lstStyle/>
          <a:p>
            <a:pPr algn="ctr">
              <a:buNone/>
            </a:pPr>
            <a:r>
              <a:rPr lang="en-US" sz="3000" dirty="0" err="1" smtClean="0">
                <a:latin typeface="Nikosh" pitchFamily="2" charset="0"/>
                <a:cs typeface="Nikosh" pitchFamily="2" charset="0"/>
              </a:rPr>
              <a:t>বিষয়ঃ</a:t>
            </a:r>
            <a:r>
              <a:rPr lang="en-US" sz="3000" dirty="0" smtClean="0">
                <a:latin typeface="Nikosh" pitchFamily="2" charset="0"/>
                <a:cs typeface="Nikosh" pitchFamily="2" charset="0"/>
              </a:rPr>
              <a:t>  </a:t>
            </a:r>
            <a:r>
              <a:rPr lang="bn-BD" sz="3000" dirty="0" smtClean="0">
                <a:latin typeface="Nikosh" pitchFamily="2" charset="0"/>
                <a:cs typeface="Nikosh" pitchFamily="2" charset="0"/>
              </a:rPr>
              <a:t>কৃষিশিক্ষা </a:t>
            </a:r>
          </a:p>
          <a:p>
            <a:pPr algn="ctr">
              <a:buNone/>
            </a:pPr>
            <a:r>
              <a:rPr lang="en-US" sz="3000" dirty="0" err="1" smtClean="0">
                <a:latin typeface="Nikosh" pitchFamily="2" charset="0"/>
                <a:cs typeface="Nikosh" pitchFamily="2" charset="0"/>
              </a:rPr>
              <a:t>শ্রেণিঃ</a:t>
            </a:r>
            <a:r>
              <a:rPr lang="en-US" sz="3000" dirty="0" smtClean="0">
                <a:latin typeface="Nikosh" pitchFamily="2" charset="0"/>
                <a:cs typeface="Nikosh" pitchFamily="2" charset="0"/>
              </a:rPr>
              <a:t>  </a:t>
            </a:r>
            <a:r>
              <a:rPr lang="en-US" sz="3000" dirty="0" err="1" smtClean="0">
                <a:latin typeface="Nikosh" pitchFamily="2" charset="0"/>
                <a:cs typeface="Nikosh" pitchFamily="2" charset="0"/>
              </a:rPr>
              <a:t>দ্বাদশ</a:t>
            </a:r>
            <a:r>
              <a:rPr lang="bn-BD" sz="3000" dirty="0" smtClean="0">
                <a:latin typeface="Nikosh" pitchFamily="2" charset="0"/>
                <a:cs typeface="Nikosh" pitchFamily="2" charset="0"/>
              </a:rPr>
              <a:t>  </a:t>
            </a:r>
            <a:endParaRPr lang="en-US" sz="3000" dirty="0" smtClean="0">
              <a:latin typeface="Nikosh" pitchFamily="2" charset="0"/>
              <a:cs typeface="Nikosh" pitchFamily="2" charset="0"/>
            </a:endParaRPr>
          </a:p>
          <a:p>
            <a:pPr algn="ctr">
              <a:buNone/>
            </a:pPr>
            <a:r>
              <a:rPr lang="en-US" sz="3000" dirty="0" err="1" smtClean="0">
                <a:latin typeface="Nikosh" pitchFamily="2" charset="0"/>
                <a:cs typeface="Nikosh" pitchFamily="2" charset="0"/>
              </a:rPr>
              <a:t>অধ্যায়ঃ</a:t>
            </a:r>
            <a:r>
              <a:rPr lang="bn-BD" sz="3000" dirty="0" smtClean="0">
                <a:latin typeface="Nikosh" pitchFamily="2" charset="0"/>
                <a:cs typeface="Nikosh" pitchFamily="2" charset="0"/>
              </a:rPr>
              <a:t> তৃতীয় </a:t>
            </a:r>
          </a:p>
          <a:p>
            <a:pPr algn="ctr">
              <a:buNone/>
            </a:pPr>
            <a:r>
              <a:rPr lang="bn-BD" sz="3000" dirty="0" smtClean="0">
                <a:latin typeface="Nikosh" pitchFamily="2" charset="0"/>
                <a:cs typeface="Nikosh" pitchFamily="2" charset="0"/>
              </a:rPr>
              <a:t>পশুপালন (</a:t>
            </a:r>
            <a:r>
              <a:rPr lang="en-US" sz="2100" dirty="0" smtClean="0">
                <a:latin typeface="Nikosh" pitchFamily="2" charset="0"/>
                <a:cs typeface="Nikosh" pitchFamily="2" charset="0"/>
              </a:rPr>
              <a:t>L-9</a:t>
            </a:r>
            <a:r>
              <a:rPr lang="en-US" sz="3000" dirty="0" smtClean="0">
                <a:latin typeface="Nikosh" pitchFamily="2" charset="0"/>
                <a:cs typeface="Nikosh" pitchFamily="2" charset="0"/>
              </a:rPr>
              <a:t>)</a:t>
            </a:r>
            <a:r>
              <a:rPr lang="bn-BD" sz="3000" dirty="0" smtClean="0">
                <a:latin typeface="Nikosh" pitchFamily="2" charset="0"/>
                <a:cs typeface="Nikosh" pitchFamily="2" charset="0"/>
              </a:rPr>
              <a:t> </a:t>
            </a:r>
            <a:endParaRPr lang="en-US" sz="3000" dirty="0" smtClean="0">
              <a:latin typeface="Nikosh" pitchFamily="2" charset="0"/>
              <a:cs typeface="Nikosh" pitchFamily="2" charset="0"/>
            </a:endParaRPr>
          </a:p>
          <a:p>
            <a:pPr>
              <a:buNone/>
            </a:pPr>
            <a:endParaRPr lang="en-US" dirty="0"/>
          </a:p>
        </p:txBody>
      </p:sp>
      <p:sp>
        <p:nvSpPr>
          <p:cNvPr id="8" name="Oval 7"/>
          <p:cNvSpPr/>
          <p:nvPr/>
        </p:nvSpPr>
        <p:spPr>
          <a:xfrm>
            <a:off x="3200400" y="152400"/>
            <a:ext cx="2667000" cy="838200"/>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81400" y="228600"/>
            <a:ext cx="2015296" cy="923330"/>
          </a:xfrm>
          <a:prstGeom prst="rect">
            <a:avLst/>
          </a:prstGeom>
          <a:noFill/>
        </p:spPr>
        <p:txBody>
          <a:bodyPr wrap="none" lIns="91440" tIns="45720" rIns="91440" bIns="45720">
            <a:spAutoFit/>
          </a:bodyPr>
          <a:lstStyle/>
          <a:p>
            <a:pPr algn="ctr"/>
            <a:r>
              <a:rPr lang="bn-BD" sz="5400" b="1" cap="none" spc="0" dirty="0" smtClean="0">
                <a:ln w="1905"/>
                <a:solidFill>
                  <a:schemeClr val="bg1"/>
                </a:solidFill>
                <a:effectLst>
                  <a:innerShdw blurRad="69850" dist="43180" dir="5400000">
                    <a:srgbClr val="000000">
                      <a:alpha val="65000"/>
                    </a:srgbClr>
                  </a:innerShdw>
                </a:effectLst>
                <a:latin typeface="Nikosh" pitchFamily="2" charset="0"/>
                <a:cs typeface="Nikosh" pitchFamily="2" charset="0"/>
              </a:rPr>
              <a:t>পরিচিতি</a:t>
            </a:r>
            <a:endParaRPr lang="en-US" sz="5400" b="1" cap="none" spc="0" dirty="0">
              <a:ln w="1905"/>
              <a:solidFill>
                <a:schemeClr val="bg1"/>
              </a:solidFill>
              <a:effectLst>
                <a:innerShdw blurRad="69850" dist="43180" dir="5400000">
                  <a:srgbClr val="000000">
                    <a:alpha val="65000"/>
                  </a:srgbClr>
                </a:innerShdw>
              </a:effectLst>
              <a:latin typeface="Nikosh" pitchFamily="2" charset="0"/>
              <a:cs typeface="Nikosh" pitchFamily="2" charset="0"/>
            </a:endParaRPr>
          </a:p>
        </p:txBody>
      </p:sp>
      <p:pic>
        <p:nvPicPr>
          <p:cNvPr id="16388" name="Picture 4" descr="National University :: College Details"/>
          <p:cNvPicPr>
            <a:picLocks noChangeAspect="1" noChangeArrowheads="1"/>
          </p:cNvPicPr>
          <p:nvPr/>
        </p:nvPicPr>
        <p:blipFill>
          <a:blip r:embed="rId3"/>
          <a:srcRect/>
          <a:stretch>
            <a:fillRect/>
          </a:stretch>
        </p:blipFill>
        <p:spPr bwMode="auto">
          <a:xfrm>
            <a:off x="7543800" y="0"/>
            <a:ext cx="1428750" cy="1790701"/>
          </a:xfrm>
          <a:prstGeom prst="rect">
            <a:avLst/>
          </a:prstGeom>
          <a:noFill/>
        </p:spPr>
      </p:pic>
      <p:sp>
        <p:nvSpPr>
          <p:cNvPr id="11" name="Rounded Rectangle 10"/>
          <p:cNvSpPr/>
          <p:nvPr/>
        </p:nvSpPr>
        <p:spPr>
          <a:xfrm>
            <a:off x="381000" y="3276600"/>
            <a:ext cx="2895600" cy="1752600"/>
          </a:xfrm>
          <a:prstGeom prst="roundRect">
            <a:avLst>
              <a:gd name="adj" fmla="val 252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bg1"/>
                </a:solidFill>
                <a:latin typeface="Nikosh" pitchFamily="2" charset="0"/>
                <a:cs typeface="Nikosh" pitchFamily="2" charset="0"/>
              </a:rPr>
              <a:t>মাহমুদা নাছরিন  </a:t>
            </a:r>
            <a:endParaRPr lang="en-US" sz="3600" dirty="0" smtClean="0">
              <a:solidFill>
                <a:schemeClr val="bg1"/>
              </a:solidFill>
              <a:latin typeface="Nikosh" pitchFamily="2" charset="0"/>
              <a:cs typeface="Nikosh" pitchFamily="2" charset="0"/>
            </a:endParaRPr>
          </a:p>
          <a:p>
            <a:pPr algn="ctr"/>
            <a:r>
              <a:rPr lang="en-US" sz="1600" dirty="0" smtClean="0">
                <a:solidFill>
                  <a:schemeClr val="bg1"/>
                </a:solidFill>
                <a:latin typeface="Nikosh" pitchFamily="2" charset="0"/>
                <a:cs typeface="Nikosh" pitchFamily="2" charset="0"/>
              </a:rPr>
              <a:t>   </a:t>
            </a:r>
            <a:r>
              <a:rPr lang="en-US" dirty="0" err="1" smtClean="0">
                <a:solidFill>
                  <a:schemeClr val="bg1"/>
                </a:solidFill>
                <a:latin typeface="Nikosh" pitchFamily="2" charset="0"/>
                <a:cs typeface="Nikosh" pitchFamily="2" charset="0"/>
              </a:rPr>
              <a:t>প্রভাষক</a:t>
            </a:r>
            <a:r>
              <a:rPr lang="en-US" dirty="0" smtClean="0">
                <a:solidFill>
                  <a:schemeClr val="bg1"/>
                </a:solidFill>
                <a:latin typeface="Nikosh" pitchFamily="2" charset="0"/>
                <a:cs typeface="Nikosh" pitchFamily="2" charset="0"/>
              </a:rPr>
              <a:t> (</a:t>
            </a:r>
            <a:r>
              <a:rPr lang="bn-BD" dirty="0" smtClean="0">
                <a:solidFill>
                  <a:schemeClr val="bg1"/>
                </a:solidFill>
                <a:latin typeface="Nikosh" pitchFamily="2" charset="0"/>
                <a:cs typeface="Nikosh" pitchFamily="2" charset="0"/>
              </a:rPr>
              <a:t>কৃষিশিক্ষা</a:t>
            </a:r>
            <a:r>
              <a:rPr lang="en-US" dirty="0" smtClean="0">
                <a:solidFill>
                  <a:schemeClr val="bg1"/>
                </a:solidFill>
                <a:latin typeface="Nikosh" pitchFamily="2" charset="0"/>
                <a:cs typeface="Nikosh" pitchFamily="2" charset="0"/>
              </a:rPr>
              <a:t>)</a:t>
            </a:r>
          </a:p>
          <a:p>
            <a:pPr algn="ctr"/>
            <a:r>
              <a:rPr lang="en-US" dirty="0" smtClean="0">
                <a:solidFill>
                  <a:schemeClr val="bg1"/>
                </a:solidFill>
                <a:latin typeface="Nikosh" pitchFamily="2" charset="0"/>
                <a:cs typeface="Nikosh" pitchFamily="2" charset="0"/>
              </a:rPr>
              <a:t>   </a:t>
            </a:r>
            <a:r>
              <a:rPr lang="bn-BD" dirty="0" smtClean="0">
                <a:solidFill>
                  <a:schemeClr val="bg1"/>
                </a:solidFill>
                <a:latin typeface="Nikosh" pitchFamily="2" charset="0"/>
                <a:cs typeface="Nikosh" pitchFamily="2" charset="0"/>
              </a:rPr>
              <a:t>হাফেজ জিয়াউর রহমান</a:t>
            </a:r>
            <a:r>
              <a:rPr lang="en-US" dirty="0" smtClean="0">
                <a:solidFill>
                  <a:schemeClr val="bg1"/>
                </a:solidFill>
                <a:latin typeface="Nikosh" pitchFamily="2" charset="0"/>
                <a:cs typeface="Nikosh" pitchFamily="2" charset="0"/>
              </a:rPr>
              <a:t> </a:t>
            </a:r>
            <a:r>
              <a:rPr lang="en-US" dirty="0" err="1" smtClean="0">
                <a:solidFill>
                  <a:schemeClr val="bg1"/>
                </a:solidFill>
                <a:latin typeface="Nikosh" pitchFamily="2" charset="0"/>
                <a:cs typeface="Nikosh" pitchFamily="2" charset="0"/>
              </a:rPr>
              <a:t>ডিগ্রি</a:t>
            </a:r>
            <a:r>
              <a:rPr lang="en-US" dirty="0" smtClean="0">
                <a:solidFill>
                  <a:schemeClr val="bg1"/>
                </a:solidFill>
                <a:latin typeface="Nikosh" pitchFamily="2" charset="0"/>
                <a:cs typeface="Nikosh" pitchFamily="2" charset="0"/>
              </a:rPr>
              <a:t> </a:t>
            </a:r>
            <a:r>
              <a:rPr lang="en-US" dirty="0" err="1" smtClean="0">
                <a:solidFill>
                  <a:schemeClr val="bg1"/>
                </a:solidFill>
                <a:latin typeface="Nikosh" pitchFamily="2" charset="0"/>
                <a:cs typeface="Nikosh" pitchFamily="2" charset="0"/>
              </a:rPr>
              <a:t>কলেজ</a:t>
            </a:r>
            <a:r>
              <a:rPr lang="bn-BD" dirty="0" smtClean="0">
                <a:solidFill>
                  <a:schemeClr val="bg1"/>
                </a:solidFill>
                <a:latin typeface="Nikosh" pitchFamily="2" charset="0"/>
                <a:cs typeface="Nikosh" pitchFamily="2" charset="0"/>
              </a:rPr>
              <a:t> </a:t>
            </a:r>
            <a:endParaRPr lang="en-US" dirty="0" smtClean="0">
              <a:solidFill>
                <a:schemeClr val="bg1"/>
              </a:solidFill>
              <a:latin typeface="Nikosh" pitchFamily="2" charset="0"/>
              <a:cs typeface="Nikosh" pitchFamily="2" charset="0"/>
            </a:endParaRPr>
          </a:p>
          <a:p>
            <a:pPr algn="ctr"/>
            <a:r>
              <a:rPr lang="en-US" dirty="0" smtClean="0">
                <a:solidFill>
                  <a:schemeClr val="bg1"/>
                </a:solidFill>
                <a:latin typeface="Nikosh" pitchFamily="2" charset="0"/>
                <a:cs typeface="Nikosh" pitchFamily="2" charset="0"/>
              </a:rPr>
              <a:t>   </a:t>
            </a:r>
            <a:r>
              <a:rPr lang="bn-BD" dirty="0" smtClean="0">
                <a:solidFill>
                  <a:schemeClr val="bg1"/>
                </a:solidFill>
                <a:latin typeface="Nikosh" pitchFamily="2" charset="0"/>
                <a:cs typeface="Nikosh" pitchFamily="2" charset="0"/>
              </a:rPr>
              <a:t>শ্যামগঞ্জ, পূর্বধলা, নেত্রকোনা</a:t>
            </a:r>
            <a:endParaRPr lang="en-US" dirty="0" smtClean="0">
              <a:solidFill>
                <a:schemeClr val="bg1"/>
              </a:solidFill>
              <a:latin typeface="Nikosh" pitchFamily="2" charset="0"/>
              <a:cs typeface="Nikosh" pitchFamily="2" charset="0"/>
            </a:endParaRPr>
          </a:p>
        </p:txBody>
      </p:sp>
      <p:pic>
        <p:nvPicPr>
          <p:cNvPr id="9" name="Picture 8" descr="0000.jpg"/>
          <p:cNvPicPr>
            <a:picLocks noChangeAspect="1"/>
          </p:cNvPicPr>
          <p:nvPr/>
        </p:nvPicPr>
        <p:blipFill>
          <a:blip r:embed="rId4" cstate="print"/>
          <a:stretch>
            <a:fillRect/>
          </a:stretch>
        </p:blipFill>
        <p:spPr>
          <a:xfrm>
            <a:off x="609600" y="-152400"/>
            <a:ext cx="2057400" cy="25719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
            <a:ext cx="3886200" cy="792162"/>
          </a:xfrm>
          <a:solidFill>
            <a:schemeClr val="accent3"/>
          </a:solidFill>
          <a:ln w="38100">
            <a:solidFill>
              <a:schemeClr val="accent6">
                <a:lumMod val="75000"/>
              </a:schemeClr>
            </a:solidFill>
          </a:ln>
        </p:spPr>
        <p:txBody>
          <a:bodyPr>
            <a:normAutofit fontScale="90000"/>
          </a:bodyPr>
          <a:lstStyle/>
          <a:p>
            <a:r>
              <a:rPr lang="bn-BD" dirty="0" smtClean="0">
                <a:latin typeface="Nikosh" pitchFamily="2" charset="0"/>
                <a:cs typeface="Nikosh" pitchFamily="2" charset="0"/>
              </a:rPr>
              <a:t>ছবি দেখে অনুমান কর</a:t>
            </a:r>
            <a:endParaRPr lang="en-US" dirty="0">
              <a:latin typeface="Nikosh" pitchFamily="2" charset="0"/>
              <a:cs typeface="Nikosh" pitchFamily="2" charset="0"/>
            </a:endParaRPr>
          </a:p>
        </p:txBody>
      </p:sp>
      <p:sp>
        <p:nvSpPr>
          <p:cNvPr id="13318" name="AutoShape 6" descr="রূপালী সার্বিক গ্রাম উন্নয়ন সমবায়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20" name="AutoShape 8" descr="রূপালী সার্বিক গ্রাম উন্নয়ন সমবায়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0" name="AutoShape 4" descr="গবাদি পশু'র মাধ্যমে করোনা ছড়ানোর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2" name="AutoShape 6" descr="গবাদি পশু'র মাধ্যমে করোনা ছড়ানোর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4" name="AutoShape 8" descr="দেশি ব্ল্যাক বেঙ্গল ছাগলের খামারে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 name="TextBox 22"/>
          <p:cNvSpPr txBox="1"/>
          <p:nvPr/>
        </p:nvSpPr>
        <p:spPr>
          <a:xfrm>
            <a:off x="5562600" y="3200400"/>
            <a:ext cx="1143000" cy="369332"/>
          </a:xfrm>
          <a:prstGeom prst="rect">
            <a:avLst/>
          </a:prstGeom>
          <a:noFill/>
        </p:spPr>
        <p:txBody>
          <a:bodyPr wrap="square" rtlCol="0">
            <a:spAutoFit/>
          </a:bodyPr>
          <a:lstStyle/>
          <a:p>
            <a:endParaRPr lang="en-US" dirty="0"/>
          </a:p>
        </p:txBody>
      </p:sp>
      <p:pic>
        <p:nvPicPr>
          <p:cNvPr id="13324" name="Picture 12" descr="Milk Collection Site Project - Kids for Kids Promoting Education ..."/>
          <p:cNvPicPr>
            <a:picLocks noChangeAspect="1" noChangeArrowheads="1"/>
          </p:cNvPicPr>
          <p:nvPr/>
        </p:nvPicPr>
        <p:blipFill>
          <a:blip r:embed="rId3"/>
          <a:srcRect/>
          <a:stretch>
            <a:fillRect/>
          </a:stretch>
        </p:blipFill>
        <p:spPr bwMode="auto">
          <a:xfrm>
            <a:off x="1600200" y="990600"/>
            <a:ext cx="2052888" cy="2438400"/>
          </a:xfrm>
          <a:prstGeom prst="rect">
            <a:avLst/>
          </a:prstGeom>
          <a:noFill/>
        </p:spPr>
      </p:pic>
      <p:pic>
        <p:nvPicPr>
          <p:cNvPr id="14" name="Picture 13" descr="Sunil Chaube Dairy Farm, Maharajpur - Dairy Product Retailers in ..."/>
          <p:cNvPicPr>
            <a:picLocks noChangeAspect="1" noChangeArrowheads="1"/>
          </p:cNvPicPr>
          <p:nvPr/>
        </p:nvPicPr>
        <p:blipFill>
          <a:blip r:embed="rId4"/>
          <a:srcRect/>
          <a:stretch>
            <a:fillRect/>
          </a:stretch>
        </p:blipFill>
        <p:spPr bwMode="auto">
          <a:xfrm>
            <a:off x="3810000" y="1676400"/>
            <a:ext cx="4883728" cy="3581400"/>
          </a:xfrm>
          <a:prstGeom prst="rect">
            <a:avLst/>
          </a:prstGeom>
          <a:noFill/>
        </p:spPr>
      </p:pic>
      <p:pic>
        <p:nvPicPr>
          <p:cNvPr id="18434" name="Picture 2" descr="লাইসেন্সপ্রাপ্ত ১৪ কম্পানির ‍দুধ ..."/>
          <p:cNvPicPr>
            <a:picLocks noChangeAspect="1" noChangeArrowheads="1"/>
          </p:cNvPicPr>
          <p:nvPr/>
        </p:nvPicPr>
        <p:blipFill>
          <a:blip r:embed="rId5"/>
          <a:srcRect/>
          <a:stretch>
            <a:fillRect/>
          </a:stretch>
        </p:blipFill>
        <p:spPr bwMode="auto">
          <a:xfrm>
            <a:off x="762000" y="3581400"/>
            <a:ext cx="2906376" cy="1685925"/>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00200" y="304800"/>
            <a:ext cx="6019800" cy="533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 pitchFamily="2" charset="0"/>
                <a:cs typeface="Nikosh" pitchFamily="2" charset="0"/>
              </a:rPr>
              <a:t>আমাদের আজকের পাঠঃ </a:t>
            </a:r>
          </a:p>
        </p:txBody>
      </p:sp>
      <p:sp>
        <p:nvSpPr>
          <p:cNvPr id="9" name="TextBox 8"/>
          <p:cNvSpPr txBox="1"/>
          <p:nvPr/>
        </p:nvSpPr>
        <p:spPr>
          <a:xfrm>
            <a:off x="1447800" y="4724400"/>
            <a:ext cx="6400800" cy="1077218"/>
          </a:xfrm>
          <a:prstGeom prst="rect">
            <a:avLst/>
          </a:prstGeom>
          <a:solidFill>
            <a:srgbClr val="00B0F0"/>
          </a:solidFill>
          <a:ln>
            <a:solidFill>
              <a:schemeClr val="tx1">
                <a:lumMod val="95000"/>
                <a:lumOff val="5000"/>
              </a:schemeClr>
            </a:solidFill>
          </a:ln>
        </p:spPr>
        <p:txBody>
          <a:bodyPr wrap="square" rtlCol="0">
            <a:spAutoFit/>
          </a:bodyPr>
          <a:lstStyle/>
          <a:p>
            <a:pPr algn="ctr"/>
            <a:r>
              <a:rPr lang="bn-BD" sz="4000" dirty="0" smtClean="0">
                <a:latin typeface="Nikosh" pitchFamily="2" charset="0"/>
                <a:cs typeface="Nikosh" pitchFamily="2" charset="0"/>
              </a:rPr>
              <a:t>দুধ উৎপাদন ব্যবস্থাপনা</a:t>
            </a:r>
          </a:p>
          <a:p>
            <a:pPr algn="ctr"/>
            <a:r>
              <a:rPr lang="en-US" sz="2400" dirty="0" smtClean="0">
                <a:latin typeface="Nikosh" pitchFamily="2" charset="0"/>
                <a:cs typeface="Nikosh" pitchFamily="2" charset="0"/>
              </a:rPr>
              <a:t>Milk Production Management</a:t>
            </a:r>
            <a:endParaRPr lang="en-US" sz="2400" dirty="0">
              <a:latin typeface="Nikosh" pitchFamily="2" charset="0"/>
              <a:cs typeface="Nikosh" pitchFamily="2" charset="0"/>
            </a:endParaRPr>
          </a:p>
        </p:txBody>
      </p:sp>
      <p:pic>
        <p:nvPicPr>
          <p:cNvPr id="16386" name="Picture 2" descr="ফার্মফ্রেশ ও প্রাণ দুধ উৎপাদন ..."/>
          <p:cNvPicPr>
            <a:picLocks noChangeAspect="1" noChangeArrowheads="1"/>
          </p:cNvPicPr>
          <p:nvPr/>
        </p:nvPicPr>
        <p:blipFill>
          <a:blip r:embed="rId2"/>
          <a:srcRect/>
          <a:stretch>
            <a:fillRect/>
          </a:stretch>
        </p:blipFill>
        <p:spPr bwMode="auto">
          <a:xfrm>
            <a:off x="1600200" y="1143000"/>
            <a:ext cx="6096000" cy="3429001"/>
          </a:xfrm>
          <a:prstGeom prst="rect">
            <a:avLst/>
          </a:prstGeom>
          <a:noFill/>
        </p:spPr>
      </p:pic>
      <p:sp>
        <p:nvSpPr>
          <p:cNvPr id="8" name="5-Point Star 7"/>
          <p:cNvSpPr/>
          <p:nvPr/>
        </p:nvSpPr>
        <p:spPr>
          <a:xfrm>
            <a:off x="5638800" y="1371600"/>
            <a:ext cx="990600" cy="9144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s Milk Bad for You? Diabetes and Milk - Diabetes Self-Management"/>
          <p:cNvPicPr>
            <a:picLocks noChangeAspect="1" noChangeArrowheads="1"/>
          </p:cNvPicPr>
          <p:nvPr/>
        </p:nvPicPr>
        <p:blipFill>
          <a:blip r:embed="rId2"/>
          <a:srcRect/>
          <a:stretch>
            <a:fillRect/>
          </a:stretch>
        </p:blipFill>
        <p:spPr bwMode="auto">
          <a:xfrm>
            <a:off x="0" y="990600"/>
            <a:ext cx="9144000" cy="5527264"/>
          </a:xfrm>
          <a:prstGeom prst="rect">
            <a:avLst/>
          </a:prstGeom>
          <a:noFill/>
        </p:spPr>
      </p:pic>
      <p:sp>
        <p:nvSpPr>
          <p:cNvPr id="3" name="Content Placeholder 2"/>
          <p:cNvSpPr>
            <a:spLocks noGrp="1"/>
          </p:cNvSpPr>
          <p:nvPr>
            <p:ph idx="1"/>
          </p:nvPr>
        </p:nvSpPr>
        <p:spPr>
          <a:xfrm>
            <a:off x="0" y="2743200"/>
            <a:ext cx="8001000" cy="2057400"/>
          </a:xfrm>
          <a:noFill/>
          <a:ln w="38100">
            <a:noFill/>
          </a:ln>
        </p:spPr>
        <p:txBody>
          <a:bodyPr>
            <a:noAutofit/>
          </a:bodyPr>
          <a:lstStyle/>
          <a:p>
            <a:r>
              <a:rPr lang="bn-BD" sz="2400" b="1" dirty="0" smtClean="0">
                <a:latin typeface="Nikosh" pitchFamily="2" charset="0"/>
                <a:cs typeface="Nikosh" pitchFamily="2" charset="0"/>
              </a:rPr>
              <a:t>দুধের উৎপাদন প্রভাবক </a:t>
            </a:r>
            <a:r>
              <a:rPr lang="bn-BD" sz="2400" b="1" dirty="0" smtClean="0">
                <a:latin typeface="Nikosh" pitchFamily="2" charset="0"/>
                <a:cs typeface="Nikosh" pitchFamily="2" charset="0"/>
              </a:rPr>
              <a:t>সম্পর্কে বলতে পারবে।  </a:t>
            </a:r>
          </a:p>
          <a:p>
            <a:r>
              <a:rPr lang="bn-BD" sz="2400" b="1" dirty="0" smtClean="0">
                <a:latin typeface="Nikosh" pitchFamily="2" charset="0"/>
                <a:cs typeface="Nikosh" pitchFamily="2" charset="0"/>
              </a:rPr>
              <a:t>বিশুদ্ধ দুধ উৎপাদনের শর্তসমূহ সম্পর্কে </a:t>
            </a:r>
            <a:r>
              <a:rPr lang="bn-BD" sz="2400" b="1" dirty="0" smtClean="0">
                <a:latin typeface="Nikosh" pitchFamily="2" charset="0"/>
                <a:cs typeface="Nikosh" pitchFamily="2" charset="0"/>
              </a:rPr>
              <a:t>ব্যাখ্যা করতে পারবে।</a:t>
            </a:r>
          </a:p>
          <a:p>
            <a:r>
              <a:rPr lang="bn-BD" sz="2400" b="1" dirty="0" smtClean="0">
                <a:latin typeface="Nikosh" pitchFamily="2" charset="0"/>
                <a:cs typeface="Nikosh" pitchFamily="2" charset="0"/>
              </a:rPr>
              <a:t>দুধ পরীক্ষণ পদ্ধতি</a:t>
            </a:r>
            <a:r>
              <a:rPr lang="bn-BD" sz="2400" b="1" dirty="0" smtClean="0">
                <a:latin typeface="Nikosh" pitchFamily="2" charset="0"/>
                <a:cs typeface="Nikosh" pitchFamily="2" charset="0"/>
              </a:rPr>
              <a:t> </a:t>
            </a:r>
            <a:r>
              <a:rPr lang="bn-BD" sz="2400" b="1" dirty="0" smtClean="0">
                <a:latin typeface="Nikosh" pitchFamily="2" charset="0"/>
                <a:cs typeface="Nikosh" pitchFamily="2" charset="0"/>
              </a:rPr>
              <a:t>সম্পর্কে ব্যাখ্যা করতে পারবে।</a:t>
            </a:r>
            <a:endParaRPr lang="en-US" sz="2400" b="1" dirty="0" smtClean="0">
              <a:latin typeface="Nikosh" pitchFamily="2" charset="0"/>
              <a:cs typeface="Nikosh" pitchFamily="2" charset="0"/>
            </a:endParaRPr>
          </a:p>
          <a:p>
            <a:r>
              <a:rPr lang="bn-BD" sz="2400" b="1" dirty="0" smtClean="0">
                <a:latin typeface="Nikosh" pitchFamily="2" charset="0"/>
                <a:cs typeface="Nikosh" pitchFamily="2" charset="0"/>
              </a:rPr>
              <a:t>দুধ সংরক্ষণ পদ্ধতি </a:t>
            </a:r>
            <a:r>
              <a:rPr lang="bn-BD" sz="2400" b="1" dirty="0" smtClean="0">
                <a:latin typeface="Nikosh" pitchFamily="2" charset="0"/>
                <a:cs typeface="Nikosh" pitchFamily="2" charset="0"/>
              </a:rPr>
              <a:t>সম্পর্কে </a:t>
            </a:r>
            <a:r>
              <a:rPr lang="bn-BD" sz="2400" b="1" dirty="0" smtClean="0">
                <a:latin typeface="Nikosh" pitchFamily="2" charset="0"/>
                <a:cs typeface="Nikosh" pitchFamily="2" charset="0"/>
              </a:rPr>
              <a:t>বর্ণনা করতে পারবে।</a:t>
            </a:r>
          </a:p>
          <a:p>
            <a:endParaRPr lang="bn-BD" sz="2400" b="1" dirty="0" smtClean="0">
              <a:latin typeface="Nikosh" pitchFamily="2" charset="0"/>
              <a:cs typeface="Nikosh" pitchFamily="2" charset="0"/>
            </a:endParaRPr>
          </a:p>
        </p:txBody>
      </p:sp>
      <p:sp>
        <p:nvSpPr>
          <p:cNvPr id="4" name="Oval Callout 3"/>
          <p:cNvSpPr/>
          <p:nvPr/>
        </p:nvSpPr>
        <p:spPr>
          <a:xfrm>
            <a:off x="2362200" y="152400"/>
            <a:ext cx="4114800" cy="685800"/>
          </a:xfrm>
          <a:prstGeom prst="wedgeEllipseCallout">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smtClean="0">
                <a:solidFill>
                  <a:schemeClr val="tx1"/>
                </a:solidFill>
                <a:latin typeface="Nikosh" pitchFamily="2" charset="0"/>
                <a:cs typeface="Nikosh" pitchFamily="2" charset="0"/>
              </a:rPr>
              <a:t>শিখন ফল</a:t>
            </a:r>
            <a:r>
              <a:rPr lang="en-US" sz="3600" b="1" dirty="0" smtClean="0">
                <a:solidFill>
                  <a:schemeClr val="tx1"/>
                </a:solidFill>
                <a:latin typeface="Nikosh" pitchFamily="2" charset="0"/>
                <a:cs typeface="Nikosh" pitchFamily="2" charset="0"/>
              </a:rPr>
              <a:t> </a:t>
            </a:r>
            <a:endParaRPr lang="en-US" sz="3600" b="1" dirty="0"/>
          </a:p>
        </p:txBody>
      </p:sp>
      <p:sp>
        <p:nvSpPr>
          <p:cNvPr id="6" name="TextBox 5"/>
          <p:cNvSpPr txBox="1"/>
          <p:nvPr/>
        </p:nvSpPr>
        <p:spPr>
          <a:xfrm>
            <a:off x="304800" y="1371600"/>
            <a:ext cx="2971800" cy="490904"/>
          </a:xfrm>
          <a:prstGeom prst="rect">
            <a:avLst/>
          </a:prstGeom>
          <a:noFill/>
        </p:spPr>
        <p:txBody>
          <a:bodyPr wrap="square" rtlCol="0">
            <a:spAutoFit/>
          </a:bodyPr>
          <a:lstStyle/>
          <a:p>
            <a:pPr>
              <a:lnSpc>
                <a:spcPct val="90000"/>
              </a:lnSpc>
            </a:pPr>
            <a:r>
              <a:rPr lang="bn-BD" sz="2800" dirty="0" smtClean="0">
                <a:latin typeface="Nikosh" pitchFamily="2" charset="0"/>
                <a:cs typeface="Nikosh" pitchFamily="2" charset="0"/>
              </a:rPr>
              <a:t>এই পাঠ শেষে শিক্ষার্থীরা</a:t>
            </a:r>
            <a:r>
              <a:rPr lang="en-US" sz="2800" dirty="0" smtClean="0">
                <a:latin typeface="Nikosh" pitchFamily="2" charset="0"/>
                <a:cs typeface="Nikosh" pitchFamily="2" charset="0"/>
              </a:rPr>
              <a:t>-</a:t>
            </a:r>
            <a:r>
              <a:rPr lang="bn-BD" sz="2800" dirty="0" smtClean="0">
                <a:latin typeface="Nikosh" pitchFamily="2" charset="0"/>
                <a:cs typeface="Nikosh" pitchFamily="2" charset="0"/>
              </a:rPr>
              <a:t> </a:t>
            </a:r>
            <a:endParaRPr lang="en-US" sz="2800" dirty="0">
              <a:latin typeface="Nikosh" pitchFamily="2" charset="0"/>
              <a:cs typeface="Nikosh" pitchFamily="2" charset="0"/>
            </a:endParaRPr>
          </a:p>
        </p:txBody>
      </p:sp>
      <p:sp>
        <p:nvSpPr>
          <p:cNvPr id="2050" name="AutoShape 2" descr="Cooperative learn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Cooperative learn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Horizont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arn(inHorizontal)">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arn(inHorizontal)">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6"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barn(inHorizontal)">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52400" y="152400"/>
            <a:ext cx="5029200" cy="762000"/>
          </a:xfrm>
          <a:prstGeom prst="roundRect">
            <a:avLst>
              <a:gd name="adj" fmla="val 50000"/>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FF0000"/>
              </a:solidFill>
              <a:latin typeface="Nikosh" pitchFamily="2" charset="0"/>
              <a:cs typeface="Nikosh" pitchFamily="2" charset="0"/>
            </a:endParaRPr>
          </a:p>
          <a:p>
            <a:pPr algn="ctr"/>
            <a:endParaRPr lang="en-US" b="1" dirty="0" smtClean="0">
              <a:solidFill>
                <a:srgbClr val="FF0000"/>
              </a:solidFill>
              <a:latin typeface="Nikosh" pitchFamily="2" charset="0"/>
              <a:cs typeface="Nikosh" pitchFamily="2" charset="0"/>
            </a:endParaRPr>
          </a:p>
          <a:p>
            <a:pPr algn="ctr"/>
            <a:r>
              <a:rPr lang="bn-BD" sz="3200" b="1" dirty="0" smtClean="0">
                <a:solidFill>
                  <a:srgbClr val="FF0000"/>
                </a:solidFill>
                <a:latin typeface="Nikosh" pitchFamily="2" charset="0"/>
                <a:cs typeface="Nikosh" pitchFamily="2" charset="0"/>
              </a:rPr>
              <a:t>দুধের </a:t>
            </a:r>
            <a:r>
              <a:rPr lang="bn-BD" sz="3200" b="1" dirty="0" smtClean="0">
                <a:solidFill>
                  <a:srgbClr val="FF0000"/>
                </a:solidFill>
                <a:latin typeface="Nikosh" pitchFamily="2" charset="0"/>
                <a:cs typeface="Nikosh" pitchFamily="2" charset="0"/>
              </a:rPr>
              <a:t>উৎপাদন </a:t>
            </a:r>
            <a:r>
              <a:rPr lang="bn-BD" sz="3200" b="1" dirty="0" smtClean="0">
                <a:solidFill>
                  <a:srgbClr val="FF0000"/>
                </a:solidFill>
                <a:latin typeface="Nikosh" pitchFamily="2" charset="0"/>
                <a:cs typeface="Nikosh" pitchFamily="2" charset="0"/>
              </a:rPr>
              <a:t>প্রভাবক</a:t>
            </a:r>
            <a:endParaRPr lang="en-US" sz="3200" b="1" dirty="0" smtClean="0">
              <a:solidFill>
                <a:srgbClr val="FF0000"/>
              </a:solidFill>
              <a:latin typeface="Nikosh" pitchFamily="2" charset="0"/>
              <a:cs typeface="Nikosh" pitchFamily="2" charset="0"/>
            </a:endParaRPr>
          </a:p>
          <a:p>
            <a:pPr algn="ctr"/>
            <a:r>
              <a:rPr lang="en-US" b="1" dirty="0" smtClean="0">
                <a:solidFill>
                  <a:srgbClr val="FF0000"/>
                </a:solidFill>
                <a:latin typeface="Nikosh" pitchFamily="2" charset="0"/>
                <a:cs typeface="Nikosh" pitchFamily="2" charset="0"/>
              </a:rPr>
              <a:t>Factors Influencing Milk Production</a:t>
            </a:r>
          </a:p>
          <a:p>
            <a:pPr algn="ctr"/>
            <a:endParaRPr lang="bn-BD" b="1" dirty="0" smtClean="0">
              <a:solidFill>
                <a:srgbClr val="FF0000"/>
              </a:solidFill>
              <a:latin typeface="Nikosh" pitchFamily="2" charset="0"/>
              <a:cs typeface="Nikosh" pitchFamily="2" charset="0"/>
            </a:endParaRPr>
          </a:p>
          <a:p>
            <a:pPr algn="ctr"/>
            <a:endParaRPr lang="en-US" dirty="0">
              <a:solidFill>
                <a:srgbClr val="FF0000"/>
              </a:solidFill>
              <a:latin typeface="Nikosh" pitchFamily="2" charset="0"/>
              <a:cs typeface="Nikosh" pitchFamily="2" charset="0"/>
            </a:endParaRPr>
          </a:p>
        </p:txBody>
      </p:sp>
      <p:sp>
        <p:nvSpPr>
          <p:cNvPr id="15" name="Rectangle 14"/>
          <p:cNvSpPr/>
          <p:nvPr/>
        </p:nvSpPr>
        <p:spPr>
          <a:xfrm>
            <a:off x="1219200" y="1600200"/>
            <a:ext cx="1295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 pitchFamily="2" charset="0"/>
                <a:cs typeface="Nikosh" pitchFamily="2" charset="0"/>
              </a:rPr>
              <a:t>প্রাণীর জাত</a:t>
            </a:r>
            <a:endParaRPr lang="en-US" dirty="0">
              <a:solidFill>
                <a:schemeClr val="tx1"/>
              </a:solidFill>
              <a:latin typeface="Nikosh" pitchFamily="2" charset="0"/>
              <a:cs typeface="Nikosh" pitchFamily="2" charset="0"/>
            </a:endParaRPr>
          </a:p>
        </p:txBody>
      </p:sp>
      <p:sp>
        <p:nvSpPr>
          <p:cNvPr id="43" name="Rectangle 42"/>
          <p:cNvSpPr/>
          <p:nvPr/>
        </p:nvSpPr>
        <p:spPr>
          <a:xfrm>
            <a:off x="3352800" y="1600200"/>
            <a:ext cx="19812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 pitchFamily="2" charset="0"/>
                <a:cs typeface="Nikosh" pitchFamily="2" charset="0"/>
              </a:rPr>
              <a:t>সুষম দানাদার খাদ্য</a:t>
            </a:r>
            <a:endParaRPr lang="en-US" dirty="0">
              <a:solidFill>
                <a:schemeClr val="tx1"/>
              </a:solidFill>
              <a:latin typeface="Nikosh" pitchFamily="2" charset="0"/>
              <a:cs typeface="Nikosh" pitchFamily="2" charset="0"/>
            </a:endParaRPr>
          </a:p>
        </p:txBody>
      </p:sp>
      <p:grpSp>
        <p:nvGrpSpPr>
          <p:cNvPr id="91" name="Group 90"/>
          <p:cNvGrpSpPr/>
          <p:nvPr/>
        </p:nvGrpSpPr>
        <p:grpSpPr>
          <a:xfrm>
            <a:off x="228600" y="1828800"/>
            <a:ext cx="7010400" cy="4267200"/>
            <a:chOff x="228600" y="1828800"/>
            <a:chExt cx="7010400" cy="4267200"/>
          </a:xfrm>
        </p:grpSpPr>
        <p:sp>
          <p:nvSpPr>
            <p:cNvPr id="13" name="Rectangle 12"/>
            <p:cNvSpPr/>
            <p:nvPr/>
          </p:nvSpPr>
          <p:spPr>
            <a:xfrm rot="16200000">
              <a:off x="-723900" y="3467100"/>
              <a:ext cx="2362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 pitchFamily="2" charset="0"/>
                  <a:cs typeface="Nikosh" pitchFamily="2" charset="0"/>
                </a:rPr>
                <a:t>দুধের উৎপাদন প্রভাবক </a:t>
              </a:r>
              <a:endParaRPr lang="en-US" dirty="0">
                <a:solidFill>
                  <a:schemeClr val="tx1"/>
                </a:solidFill>
                <a:latin typeface="Nikosh" pitchFamily="2" charset="0"/>
                <a:cs typeface="Nikosh" pitchFamily="2" charset="0"/>
              </a:endParaRPr>
            </a:p>
          </p:txBody>
        </p:sp>
        <p:sp>
          <p:nvSpPr>
            <p:cNvPr id="16" name="Rectangle 15"/>
            <p:cNvSpPr/>
            <p:nvPr/>
          </p:nvSpPr>
          <p:spPr>
            <a:xfrm>
              <a:off x="1219200" y="2133600"/>
              <a:ext cx="1295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 pitchFamily="2" charset="0"/>
                  <a:cs typeface="Nikosh" pitchFamily="2" charset="0"/>
                </a:rPr>
                <a:t>খাদ্য </a:t>
              </a:r>
              <a:endParaRPr lang="en-US" dirty="0">
                <a:solidFill>
                  <a:schemeClr val="tx1"/>
                </a:solidFill>
                <a:latin typeface="Nikosh" pitchFamily="2" charset="0"/>
                <a:cs typeface="Nikosh" pitchFamily="2" charset="0"/>
              </a:endParaRPr>
            </a:p>
          </p:txBody>
        </p:sp>
        <p:sp>
          <p:nvSpPr>
            <p:cNvPr id="17" name="Rectangle 16"/>
            <p:cNvSpPr/>
            <p:nvPr/>
          </p:nvSpPr>
          <p:spPr>
            <a:xfrm>
              <a:off x="1219200" y="2590800"/>
              <a:ext cx="1295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 pitchFamily="2" charset="0"/>
                  <a:cs typeface="Nikosh" pitchFamily="2" charset="0"/>
                </a:rPr>
                <a:t>বাসস্থান </a:t>
              </a:r>
              <a:endParaRPr lang="en-US" dirty="0">
                <a:solidFill>
                  <a:schemeClr val="tx1"/>
                </a:solidFill>
                <a:latin typeface="Nikosh" pitchFamily="2" charset="0"/>
                <a:cs typeface="Nikosh" pitchFamily="2" charset="0"/>
              </a:endParaRPr>
            </a:p>
          </p:txBody>
        </p:sp>
        <p:sp>
          <p:nvSpPr>
            <p:cNvPr id="18" name="Rectangle 17"/>
            <p:cNvSpPr/>
            <p:nvPr/>
          </p:nvSpPr>
          <p:spPr>
            <a:xfrm>
              <a:off x="1219200" y="3048000"/>
              <a:ext cx="1295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 pitchFamily="2" charset="0"/>
                  <a:cs typeface="Nikosh" pitchFamily="2" charset="0"/>
                </a:rPr>
                <a:t>গাভীর বয়স</a:t>
              </a:r>
              <a:endParaRPr lang="en-US" dirty="0">
                <a:solidFill>
                  <a:schemeClr val="tx1"/>
                </a:solidFill>
                <a:latin typeface="Nikosh" pitchFamily="2" charset="0"/>
                <a:cs typeface="Nikosh" pitchFamily="2" charset="0"/>
              </a:endParaRPr>
            </a:p>
          </p:txBody>
        </p:sp>
        <p:sp>
          <p:nvSpPr>
            <p:cNvPr id="19" name="Rectangle 18"/>
            <p:cNvSpPr/>
            <p:nvPr/>
          </p:nvSpPr>
          <p:spPr>
            <a:xfrm>
              <a:off x="1219200" y="3505200"/>
              <a:ext cx="1295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 pitchFamily="2" charset="0"/>
                  <a:cs typeface="Nikosh" pitchFamily="2" charset="0"/>
                </a:rPr>
                <a:t>দোহন সময়কাল </a:t>
              </a:r>
              <a:endParaRPr lang="en-US" dirty="0">
                <a:solidFill>
                  <a:schemeClr val="tx1"/>
                </a:solidFill>
                <a:latin typeface="Nikosh" pitchFamily="2" charset="0"/>
                <a:cs typeface="Nikosh" pitchFamily="2" charset="0"/>
              </a:endParaRPr>
            </a:p>
          </p:txBody>
        </p:sp>
        <p:sp>
          <p:nvSpPr>
            <p:cNvPr id="20" name="Rectangle 19"/>
            <p:cNvSpPr/>
            <p:nvPr/>
          </p:nvSpPr>
          <p:spPr>
            <a:xfrm>
              <a:off x="1219200" y="4495800"/>
              <a:ext cx="1295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 pitchFamily="2" charset="0"/>
                  <a:cs typeface="Nikosh" pitchFamily="2" charset="0"/>
                </a:rPr>
                <a:t>আবহাওয়া  </a:t>
              </a:r>
              <a:endParaRPr lang="en-US" dirty="0">
                <a:solidFill>
                  <a:schemeClr val="tx1"/>
                </a:solidFill>
                <a:latin typeface="Nikosh" pitchFamily="2" charset="0"/>
                <a:cs typeface="Nikosh" pitchFamily="2" charset="0"/>
              </a:endParaRPr>
            </a:p>
          </p:txBody>
        </p:sp>
        <p:sp>
          <p:nvSpPr>
            <p:cNvPr id="21" name="Rectangle 20"/>
            <p:cNvSpPr/>
            <p:nvPr/>
          </p:nvSpPr>
          <p:spPr>
            <a:xfrm>
              <a:off x="1219200" y="4953000"/>
              <a:ext cx="1295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 pitchFamily="2" charset="0"/>
                  <a:cs typeface="Nikosh" pitchFamily="2" charset="0"/>
                </a:rPr>
                <a:t>গাভীর প্রজনন বিরতি </a:t>
              </a:r>
              <a:endParaRPr lang="en-US" dirty="0">
                <a:solidFill>
                  <a:schemeClr val="tx1"/>
                </a:solidFill>
                <a:latin typeface="Nikosh" pitchFamily="2" charset="0"/>
                <a:cs typeface="Nikosh" pitchFamily="2" charset="0"/>
              </a:endParaRPr>
            </a:p>
          </p:txBody>
        </p:sp>
        <p:sp>
          <p:nvSpPr>
            <p:cNvPr id="22" name="Rectangle 21"/>
            <p:cNvSpPr/>
            <p:nvPr/>
          </p:nvSpPr>
          <p:spPr>
            <a:xfrm>
              <a:off x="1219200" y="3962400"/>
              <a:ext cx="1295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 pitchFamily="2" charset="0"/>
                  <a:cs typeface="Nikosh" pitchFamily="2" charset="0"/>
                </a:rPr>
                <a:t>দোহন কৌশল </a:t>
              </a:r>
              <a:endParaRPr lang="en-US" dirty="0">
                <a:solidFill>
                  <a:schemeClr val="tx1"/>
                </a:solidFill>
                <a:latin typeface="Nikosh" pitchFamily="2" charset="0"/>
                <a:cs typeface="Nikosh" pitchFamily="2" charset="0"/>
              </a:endParaRPr>
            </a:p>
          </p:txBody>
        </p:sp>
        <p:sp>
          <p:nvSpPr>
            <p:cNvPr id="23" name="Rectangle 22"/>
            <p:cNvSpPr/>
            <p:nvPr/>
          </p:nvSpPr>
          <p:spPr>
            <a:xfrm>
              <a:off x="1219200" y="5562600"/>
              <a:ext cx="1295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 pitchFamily="2" charset="0"/>
                  <a:cs typeface="Nikosh" pitchFamily="2" charset="0"/>
                </a:rPr>
                <a:t>নাইট্রেটের প্রভাব</a:t>
              </a:r>
              <a:endParaRPr lang="en-US" dirty="0">
                <a:solidFill>
                  <a:schemeClr val="tx1"/>
                </a:solidFill>
                <a:latin typeface="Nikosh" pitchFamily="2" charset="0"/>
                <a:cs typeface="Nikosh" pitchFamily="2" charset="0"/>
              </a:endParaRPr>
            </a:p>
          </p:txBody>
        </p:sp>
        <p:cxnSp>
          <p:nvCxnSpPr>
            <p:cNvPr id="25" name="Straight Connector 24"/>
            <p:cNvCxnSpPr/>
            <p:nvPr/>
          </p:nvCxnSpPr>
          <p:spPr>
            <a:xfrm rot="5400000">
              <a:off x="-1105694" y="3848100"/>
              <a:ext cx="4039394" cy="794"/>
            </a:xfrm>
            <a:prstGeom prst="line">
              <a:avLst/>
            </a:prstGeom>
            <a:ln cmpd="thickThi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914400" y="1828800"/>
              <a:ext cx="228600" cy="1588"/>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914400" y="28194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914400" y="32766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914400" y="37338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914400" y="41910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14400" y="46482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914400" y="51816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14400" y="58674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14400" y="23622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85800" y="35814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3352800" y="2590800"/>
              <a:ext cx="19812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 pitchFamily="2" charset="0"/>
                  <a:cs typeface="Nikosh" pitchFamily="2" charset="0"/>
                </a:rPr>
                <a:t>স্থুলভাবে গুঁড়া করা খড়</a:t>
              </a:r>
              <a:endParaRPr lang="en-US" dirty="0">
                <a:solidFill>
                  <a:schemeClr val="tx1"/>
                </a:solidFill>
                <a:latin typeface="Nikosh" pitchFamily="2" charset="0"/>
                <a:cs typeface="Nikosh" pitchFamily="2" charset="0"/>
              </a:endParaRPr>
            </a:p>
          </p:txBody>
        </p:sp>
        <p:sp>
          <p:nvSpPr>
            <p:cNvPr id="48" name="Rectangle 47"/>
            <p:cNvSpPr/>
            <p:nvPr/>
          </p:nvSpPr>
          <p:spPr>
            <a:xfrm>
              <a:off x="5410200" y="3276600"/>
              <a:ext cx="18288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 pitchFamily="2" charset="0"/>
                  <a:cs typeface="Nikosh" pitchFamily="2" charset="0"/>
                </a:rPr>
                <a:t>পূর্ণ হস্ত দোহন</a:t>
              </a:r>
              <a:endParaRPr lang="en-US" dirty="0">
                <a:solidFill>
                  <a:schemeClr val="tx1"/>
                </a:solidFill>
                <a:latin typeface="Nikosh" pitchFamily="2" charset="0"/>
                <a:cs typeface="Nikosh" pitchFamily="2" charset="0"/>
              </a:endParaRPr>
            </a:p>
          </p:txBody>
        </p:sp>
        <p:sp>
          <p:nvSpPr>
            <p:cNvPr id="50" name="Rectangle 49"/>
            <p:cNvSpPr/>
            <p:nvPr/>
          </p:nvSpPr>
          <p:spPr>
            <a:xfrm>
              <a:off x="5410200" y="4191000"/>
              <a:ext cx="18288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 pitchFamily="2" charset="0"/>
                  <a:cs typeface="Nikosh" pitchFamily="2" charset="0"/>
                </a:rPr>
                <a:t> নোডের সাহায্যে দোহন </a:t>
              </a:r>
              <a:endParaRPr lang="en-US" dirty="0">
                <a:solidFill>
                  <a:schemeClr val="tx1"/>
                </a:solidFill>
                <a:latin typeface="Nikosh" pitchFamily="2" charset="0"/>
                <a:cs typeface="Nikosh" pitchFamily="2" charset="0"/>
              </a:endParaRPr>
            </a:p>
          </p:txBody>
        </p:sp>
        <p:sp>
          <p:nvSpPr>
            <p:cNvPr id="51" name="Rectangle 50"/>
            <p:cNvSpPr/>
            <p:nvPr/>
          </p:nvSpPr>
          <p:spPr>
            <a:xfrm>
              <a:off x="5410200" y="3733800"/>
              <a:ext cx="18288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 pitchFamily="2" charset="0"/>
                  <a:cs typeface="Nikosh" pitchFamily="2" charset="0"/>
                </a:rPr>
                <a:t>দুই আঙ্গুল দিয়ে দোহন </a:t>
              </a:r>
              <a:endParaRPr lang="en-US" dirty="0">
                <a:solidFill>
                  <a:schemeClr val="tx1"/>
                </a:solidFill>
                <a:latin typeface="Nikosh" pitchFamily="2" charset="0"/>
                <a:cs typeface="Nikosh" pitchFamily="2" charset="0"/>
              </a:endParaRPr>
            </a:p>
          </p:txBody>
        </p:sp>
        <p:sp>
          <p:nvSpPr>
            <p:cNvPr id="52" name="Rectangle 51"/>
            <p:cNvSpPr/>
            <p:nvPr/>
          </p:nvSpPr>
          <p:spPr>
            <a:xfrm>
              <a:off x="3429000" y="3657600"/>
              <a:ext cx="1295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 pitchFamily="2" charset="0"/>
                  <a:cs typeface="Nikosh" pitchFamily="2" charset="0"/>
                </a:rPr>
                <a:t>হাতের সাহায্যে</a:t>
              </a:r>
              <a:endParaRPr lang="en-US" dirty="0">
                <a:solidFill>
                  <a:schemeClr val="tx1"/>
                </a:solidFill>
                <a:latin typeface="Nikosh" pitchFamily="2" charset="0"/>
                <a:cs typeface="Nikosh" pitchFamily="2" charset="0"/>
              </a:endParaRPr>
            </a:p>
          </p:txBody>
        </p:sp>
        <p:sp>
          <p:nvSpPr>
            <p:cNvPr id="53" name="Rectangle 52"/>
            <p:cNvSpPr/>
            <p:nvPr/>
          </p:nvSpPr>
          <p:spPr>
            <a:xfrm>
              <a:off x="3429000" y="4419600"/>
              <a:ext cx="1295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 pitchFamily="2" charset="0"/>
                  <a:cs typeface="Nikosh" pitchFamily="2" charset="0"/>
                </a:rPr>
                <a:t>যন্ত্রের সাহায্যে</a:t>
              </a:r>
              <a:endParaRPr lang="en-US" dirty="0">
                <a:solidFill>
                  <a:schemeClr val="tx1"/>
                </a:solidFill>
                <a:latin typeface="Nikosh" pitchFamily="2" charset="0"/>
                <a:cs typeface="Nikosh" pitchFamily="2" charset="0"/>
              </a:endParaRPr>
            </a:p>
          </p:txBody>
        </p:sp>
        <p:sp>
          <p:nvSpPr>
            <p:cNvPr id="54" name="Rectangle 53"/>
            <p:cNvSpPr/>
            <p:nvPr/>
          </p:nvSpPr>
          <p:spPr>
            <a:xfrm>
              <a:off x="3352800" y="2133600"/>
              <a:ext cx="19812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 pitchFamily="2" charset="0"/>
                  <a:cs typeface="Nikosh" pitchFamily="2" charset="0"/>
                </a:rPr>
                <a:t>প্রক্রিয়াকৃত রসালো খাদ্য</a:t>
              </a:r>
              <a:endParaRPr lang="en-US" dirty="0">
                <a:solidFill>
                  <a:schemeClr val="tx1"/>
                </a:solidFill>
                <a:latin typeface="Nikosh" pitchFamily="2" charset="0"/>
                <a:cs typeface="Nikosh" pitchFamily="2" charset="0"/>
              </a:endParaRPr>
            </a:p>
          </p:txBody>
        </p:sp>
        <p:cxnSp>
          <p:nvCxnSpPr>
            <p:cNvPr id="55" name="Straight Arrow Connector 54"/>
            <p:cNvCxnSpPr/>
            <p:nvPr/>
          </p:nvCxnSpPr>
          <p:spPr>
            <a:xfrm>
              <a:off x="2514600" y="23622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2590800" y="2286000"/>
              <a:ext cx="914400" cy="1588"/>
            </a:xfrm>
            <a:prstGeom prst="line">
              <a:avLst/>
            </a:prstGeom>
            <a:ln cmpd="thickThi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3048000" y="18288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3048000" y="22860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3048000" y="27432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2743994" y="4190206"/>
              <a:ext cx="762000" cy="1588"/>
            </a:xfrm>
            <a:prstGeom prst="line">
              <a:avLst/>
            </a:prstGeom>
            <a:ln cmpd="thickThi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2514600" y="41910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3124200" y="38100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3124200" y="45720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4610894" y="3924300"/>
              <a:ext cx="837406" cy="794"/>
            </a:xfrm>
            <a:prstGeom prst="line">
              <a:avLst/>
            </a:prstGeom>
            <a:ln cmpd="thickThi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4724400" y="38862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029200" y="35052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029200" y="38862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839494" y="4152900"/>
              <a:ext cx="380206" cy="794"/>
            </a:xfrm>
            <a:prstGeom prst="line">
              <a:avLst/>
            </a:prstGeom>
            <a:ln cmpd="thickThi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5029200" y="43434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3314" name="Picture 2" descr="How to Milk a Cow by Machine | Modern Farming Methods"/>
          <p:cNvPicPr>
            <a:picLocks noChangeAspect="1" noChangeArrowheads="1"/>
          </p:cNvPicPr>
          <p:nvPr/>
        </p:nvPicPr>
        <p:blipFill>
          <a:blip r:embed="rId2"/>
          <a:srcRect/>
          <a:stretch>
            <a:fillRect/>
          </a:stretch>
        </p:blipFill>
        <p:spPr bwMode="auto">
          <a:xfrm>
            <a:off x="5410200" y="0"/>
            <a:ext cx="3733800" cy="3229738"/>
          </a:xfrm>
          <a:prstGeom prst="rect">
            <a:avLst/>
          </a:prstGeom>
          <a:noFill/>
        </p:spPr>
      </p:pic>
      <p:pic>
        <p:nvPicPr>
          <p:cNvPr id="13316" name="Picture 4"/>
          <p:cNvPicPr>
            <a:picLocks noChangeAspect="1" noChangeArrowheads="1"/>
          </p:cNvPicPr>
          <p:nvPr/>
        </p:nvPicPr>
        <p:blipFill>
          <a:blip r:embed="rId3"/>
          <a:srcRect/>
          <a:stretch>
            <a:fillRect/>
          </a:stretch>
        </p:blipFill>
        <p:spPr bwMode="auto">
          <a:xfrm>
            <a:off x="5486400" y="4648200"/>
            <a:ext cx="3657600" cy="1936294"/>
          </a:xfrm>
          <a:prstGeom prst="rect">
            <a:avLst/>
          </a:prstGeom>
          <a:noFill/>
          <a:ln w="9525">
            <a:noFill/>
            <a:miter lim="800000"/>
            <a:headEnd/>
            <a:tailEnd/>
          </a:ln>
          <a:effectLst/>
        </p:spPr>
      </p:pic>
    </p:spTree>
  </p:cSld>
  <p:clrMapOvr>
    <a:masterClrMapping/>
  </p:clrMapOvr>
  <p:transition>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362200" y="152400"/>
            <a:ext cx="4038600" cy="6858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solidFill>
                  <a:schemeClr val="tx1"/>
                </a:solidFill>
                <a:latin typeface="Nikosh" pitchFamily="2" charset="0"/>
                <a:cs typeface="Nikosh" pitchFamily="2" charset="0"/>
              </a:rPr>
              <a:t>বিশুদ্ধ দুধ উৎপাদন</a:t>
            </a:r>
            <a:endParaRPr lang="en-US" sz="2800" b="1" dirty="0">
              <a:solidFill>
                <a:schemeClr val="tx1"/>
              </a:solidFill>
              <a:latin typeface="Nikosh" pitchFamily="2" charset="0"/>
              <a:cs typeface="Nikosh" pitchFamily="2" charset="0"/>
            </a:endParaRPr>
          </a:p>
        </p:txBody>
      </p:sp>
      <p:pic>
        <p:nvPicPr>
          <p:cNvPr id="12290" name="Picture 2" descr="Article: Milk collection increases among Brazil's largest ..."/>
          <p:cNvPicPr>
            <a:picLocks noChangeAspect="1" noChangeArrowheads="1"/>
          </p:cNvPicPr>
          <p:nvPr/>
        </p:nvPicPr>
        <p:blipFill>
          <a:blip r:embed="rId2"/>
          <a:srcRect/>
          <a:stretch>
            <a:fillRect/>
          </a:stretch>
        </p:blipFill>
        <p:spPr bwMode="auto">
          <a:xfrm>
            <a:off x="0" y="3795984"/>
            <a:ext cx="9143999" cy="2795316"/>
          </a:xfrm>
          <a:prstGeom prst="rect">
            <a:avLst/>
          </a:prstGeom>
          <a:noFill/>
        </p:spPr>
      </p:pic>
      <p:sp>
        <p:nvSpPr>
          <p:cNvPr id="11" name="TextBox 10"/>
          <p:cNvSpPr txBox="1"/>
          <p:nvPr/>
        </p:nvSpPr>
        <p:spPr>
          <a:xfrm>
            <a:off x="533400" y="1447800"/>
            <a:ext cx="8229600" cy="2585323"/>
          </a:xfrm>
          <a:prstGeom prst="rect">
            <a:avLst/>
          </a:prstGeom>
          <a:noFill/>
        </p:spPr>
        <p:txBody>
          <a:bodyPr wrap="square" rtlCol="0">
            <a:spAutoFit/>
          </a:bodyPr>
          <a:lstStyle/>
          <a:p>
            <a:pPr marL="342900" indent="-342900">
              <a:buFont typeface="Wingdings" pitchFamily="2" charset="2"/>
              <a:buChar char="q"/>
            </a:pPr>
            <a:r>
              <a:rPr lang="bn-BD" dirty="0" smtClean="0">
                <a:latin typeface="Nikosh" pitchFamily="2" charset="0"/>
                <a:cs typeface="Nikosh" pitchFamily="2" charset="0"/>
              </a:rPr>
              <a:t>পরিস্কার পরিচ্ছন্ন ছায়াযুক্ত স্থানে গাভীকে বেধে নিতে হবে।</a:t>
            </a:r>
          </a:p>
          <a:p>
            <a:pPr marL="342900" indent="-342900">
              <a:buFont typeface="Wingdings" pitchFamily="2" charset="2"/>
              <a:buChar char="q"/>
            </a:pPr>
            <a:r>
              <a:rPr lang="bn-BD" dirty="0" smtClean="0">
                <a:latin typeface="Nikosh" pitchFamily="2" charset="0"/>
                <a:cs typeface="Nikosh" pitchFamily="2" charset="0"/>
              </a:rPr>
              <a:t>দুধ দোহনকারীকে হাত আঙ্গুল, নখ সহ সর্বাঙ্গে পরিস্কার পরিচ্ছন্ন হতে হবে। </a:t>
            </a:r>
          </a:p>
          <a:p>
            <a:pPr marL="342900" indent="-342900">
              <a:buFont typeface="Wingdings" pitchFamily="2" charset="2"/>
              <a:buChar char="q"/>
            </a:pPr>
            <a:r>
              <a:rPr lang="bn-BD" dirty="0" smtClean="0">
                <a:latin typeface="Nikosh" pitchFamily="2" charset="0"/>
                <a:cs typeface="Nikosh" pitchFamily="2" charset="0"/>
              </a:rPr>
              <a:t>দোহনের পূর্বে গাভীর ওলান, বাঁট, পেটের তলদেশ ও পশ্চাদভাগ পানি দিয়ে ধুয়ে পরিস্কার কাপড় দিয়ে মুছে নিতে হবে।</a:t>
            </a:r>
          </a:p>
          <a:p>
            <a:pPr marL="342900" indent="-342900">
              <a:buFont typeface="Wingdings" pitchFamily="2" charset="2"/>
              <a:buChar char="q"/>
            </a:pPr>
            <a:r>
              <a:rPr lang="bn-BD" dirty="0" smtClean="0">
                <a:latin typeface="Nikosh" pitchFamily="2" charset="0"/>
                <a:cs typeface="Nikosh" pitchFamily="2" charset="0"/>
              </a:rPr>
              <a:t>দুধ সংগ্রহের পাত্র পরিস্কার ও জিবানুমুক্ত হতে হবে।</a:t>
            </a:r>
          </a:p>
          <a:p>
            <a:pPr marL="342900" indent="-342900">
              <a:buFont typeface="Wingdings" pitchFamily="2" charset="2"/>
              <a:buChar char="q"/>
            </a:pPr>
            <a:r>
              <a:rPr lang="bn-BD" dirty="0" smtClean="0">
                <a:latin typeface="Nikosh" pitchFamily="2" charset="0"/>
                <a:cs typeface="Nikosh" pitchFamily="2" charset="0"/>
              </a:rPr>
              <a:t>প্রতিদিন নির্দিষ্ট সময়ে, নির্দিষ্ট স্থানে, নির্দিষ্ট লোক দিয়ে নির্দিষ্ট পাত্রে দুধ দোহন করতে হবে। </a:t>
            </a:r>
          </a:p>
          <a:p>
            <a:pPr marL="342900" indent="-342900">
              <a:buFont typeface="Wingdings" pitchFamily="2" charset="2"/>
              <a:buChar char="q"/>
            </a:pPr>
            <a:r>
              <a:rPr lang="bn-BD" dirty="0" smtClean="0">
                <a:latin typeface="Nikosh" pitchFamily="2" charset="0"/>
                <a:cs typeface="Nikosh" pitchFamily="2" charset="0"/>
              </a:rPr>
              <a:t>দোহনের পূর্বে বাছুর দ্বারা গাভীর প্রতিটি বাঁট চাটিয়ে নিয়ে সামান্য দুধ বের করে অন্য পাত্রে সরিয়ে নিতে হবে। </a:t>
            </a:r>
          </a:p>
          <a:p>
            <a:pPr marL="342900" indent="-342900">
              <a:buFont typeface="Wingdings" pitchFamily="2" charset="2"/>
              <a:buChar char="q"/>
            </a:pPr>
            <a:r>
              <a:rPr lang="bn-BD" dirty="0" smtClean="0">
                <a:latin typeface="Nikosh" pitchFamily="2" charset="0"/>
                <a:cs typeface="Nikosh" pitchFamily="2" charset="0"/>
              </a:rPr>
              <a:t>দুধ দোহন কালে মশা-মাছি বা কোন জন্তু জানোয়ার যাতে আশেপাশে না আসতে পারে সেটা খেয়াল রাখতে হবে।</a:t>
            </a:r>
          </a:p>
          <a:p>
            <a:pPr marL="342900" indent="-342900">
              <a:buAutoNum type="arabicPeriod"/>
            </a:pPr>
            <a:endParaRPr lang="en-US" dirty="0">
              <a:latin typeface="Nikosh" pitchFamily="2" charset="0"/>
              <a:cs typeface="Nikosh" pitchFamily="2" charset="0"/>
            </a:endParaRPr>
          </a:p>
        </p:txBody>
      </p:sp>
      <p:sp>
        <p:nvSpPr>
          <p:cNvPr id="12" name="TextBox 11"/>
          <p:cNvSpPr txBox="1"/>
          <p:nvPr/>
        </p:nvSpPr>
        <p:spPr>
          <a:xfrm>
            <a:off x="685800" y="1066800"/>
            <a:ext cx="3429000" cy="461665"/>
          </a:xfrm>
          <a:prstGeom prst="rect">
            <a:avLst/>
          </a:prstGeom>
          <a:noFill/>
        </p:spPr>
        <p:txBody>
          <a:bodyPr wrap="square" rtlCol="0">
            <a:spAutoFit/>
          </a:bodyPr>
          <a:lstStyle/>
          <a:p>
            <a:r>
              <a:rPr lang="bn-BD" sz="2400" b="1" dirty="0" smtClean="0">
                <a:latin typeface="Nikosh" pitchFamily="2" charset="0"/>
                <a:cs typeface="Nikosh" pitchFamily="2" charset="0"/>
              </a:rPr>
              <a:t>বিবেচ্য বিষয় সমুহঃ</a:t>
            </a:r>
            <a:endParaRPr lang="en-US" sz="2400" b="1" dirty="0">
              <a:latin typeface="Nikosh" pitchFamily="2" charset="0"/>
              <a:cs typeface="Nikosh" pitchFamily="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09800" y="152400"/>
            <a:ext cx="4038600" cy="838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chemeClr val="tx1"/>
                </a:solidFill>
                <a:latin typeface="Nikosh" pitchFamily="2" charset="0"/>
                <a:cs typeface="Nikosh" pitchFamily="2" charset="0"/>
              </a:rPr>
              <a:t>দুধ পরীক্ষা পদ্ধতি</a:t>
            </a:r>
          </a:p>
          <a:p>
            <a:pPr algn="ctr"/>
            <a:r>
              <a:rPr lang="en-US" dirty="0" smtClean="0">
                <a:solidFill>
                  <a:schemeClr val="tx1"/>
                </a:solidFill>
                <a:latin typeface="Nikosh" pitchFamily="2" charset="0"/>
                <a:cs typeface="Nikosh" pitchFamily="2" charset="0"/>
              </a:rPr>
              <a:t>Milk Testing Method</a:t>
            </a:r>
            <a:endParaRPr lang="en-US" dirty="0">
              <a:solidFill>
                <a:schemeClr val="tx1"/>
              </a:solidFill>
              <a:latin typeface="Nikosh" pitchFamily="2" charset="0"/>
              <a:cs typeface="Nikosh" pitchFamily="2" charset="0"/>
            </a:endParaRPr>
          </a:p>
        </p:txBody>
      </p:sp>
      <p:pic>
        <p:nvPicPr>
          <p:cNvPr id="9" name="Picture 8" descr="ch 3 4.jpg"/>
          <p:cNvPicPr>
            <a:picLocks noChangeAspect="1"/>
          </p:cNvPicPr>
          <p:nvPr/>
        </p:nvPicPr>
        <p:blipFill>
          <a:blip r:embed="rId2"/>
          <a:stretch>
            <a:fillRect/>
          </a:stretch>
        </p:blipFill>
        <p:spPr>
          <a:xfrm>
            <a:off x="609599" y="1371600"/>
            <a:ext cx="6490603" cy="4648200"/>
          </a:xfrm>
          <a:prstGeom prst="rect">
            <a:avLst/>
          </a:prstGeom>
        </p:spPr>
      </p:pic>
      <p:pic>
        <p:nvPicPr>
          <p:cNvPr id="11267" name="Picture 3"/>
          <p:cNvPicPr>
            <a:picLocks noChangeAspect="1" noChangeArrowheads="1"/>
          </p:cNvPicPr>
          <p:nvPr/>
        </p:nvPicPr>
        <p:blipFill>
          <a:blip r:embed="rId3"/>
          <a:srcRect/>
          <a:stretch>
            <a:fillRect/>
          </a:stretch>
        </p:blipFill>
        <p:spPr bwMode="auto">
          <a:xfrm>
            <a:off x="6629400" y="304800"/>
            <a:ext cx="1981200" cy="3406036"/>
          </a:xfrm>
          <a:prstGeom prst="rect">
            <a:avLst/>
          </a:prstGeom>
          <a:noFill/>
          <a:ln w="9525">
            <a:noFill/>
            <a:miter lim="800000"/>
            <a:headEnd/>
            <a:tailEnd/>
          </a:ln>
          <a:effectLst/>
        </p:spPr>
      </p:pic>
      <p:pic>
        <p:nvPicPr>
          <p:cNvPr id="11269" name="Picture 5" descr="What is Pasteurized Milk? (with pictures)"/>
          <p:cNvPicPr>
            <a:picLocks noChangeAspect="1" noChangeArrowheads="1"/>
          </p:cNvPicPr>
          <p:nvPr/>
        </p:nvPicPr>
        <p:blipFill>
          <a:blip r:embed="rId4"/>
          <a:srcRect/>
          <a:stretch>
            <a:fillRect/>
          </a:stretch>
        </p:blipFill>
        <p:spPr bwMode="auto">
          <a:xfrm>
            <a:off x="6781800" y="3733799"/>
            <a:ext cx="2057400" cy="256373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IBBY DISTRIBUTION'S MILK FLEET HAS WINTER WEATHER COLLECTIONS ALL ..."/>
          <p:cNvPicPr>
            <a:picLocks noChangeAspect="1" noChangeArrowheads="1"/>
          </p:cNvPicPr>
          <p:nvPr/>
        </p:nvPicPr>
        <p:blipFill>
          <a:blip r:embed="rId2" cstate="print"/>
          <a:srcRect/>
          <a:stretch>
            <a:fillRect/>
          </a:stretch>
        </p:blipFill>
        <p:spPr bwMode="auto">
          <a:xfrm>
            <a:off x="21336000" y="-9296400"/>
            <a:ext cx="3512932" cy="2346324"/>
          </a:xfrm>
          <a:prstGeom prst="rect">
            <a:avLst/>
          </a:prstGeom>
          <a:noFill/>
        </p:spPr>
      </p:pic>
      <p:pic>
        <p:nvPicPr>
          <p:cNvPr id="5124" name="Picture 4" descr="Operations - Sakhi Mahila Milk Producer Company Ltd – Alwar, Rajasthan"/>
          <p:cNvPicPr>
            <a:picLocks noChangeAspect="1" noChangeArrowheads="1"/>
          </p:cNvPicPr>
          <p:nvPr/>
        </p:nvPicPr>
        <p:blipFill>
          <a:blip r:embed="rId3"/>
          <a:srcRect/>
          <a:stretch>
            <a:fillRect/>
          </a:stretch>
        </p:blipFill>
        <p:spPr bwMode="auto">
          <a:xfrm>
            <a:off x="228600" y="381000"/>
            <a:ext cx="8686800" cy="6019800"/>
          </a:xfrm>
          <a:prstGeom prst="rect">
            <a:avLst/>
          </a:prstGeom>
          <a:noFill/>
        </p:spPr>
      </p:pic>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1287</TotalTime>
  <Words>389</Words>
  <Application>Microsoft Office PowerPoint</Application>
  <PresentationFormat>On-screen Show (4:3)</PresentationFormat>
  <Paragraphs>79</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ছবি দেখে অনুমান কর</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c:creator>
  <cp:lastModifiedBy>A</cp:lastModifiedBy>
  <cp:revision>139</cp:revision>
  <dcterms:created xsi:type="dcterms:W3CDTF">2020-07-02T02:59:26Z</dcterms:created>
  <dcterms:modified xsi:type="dcterms:W3CDTF">2020-07-22T18:17:35Z</dcterms:modified>
</cp:coreProperties>
</file>