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77" r:id="rId4"/>
    <p:sldId id="281" r:id="rId5"/>
    <p:sldId id="279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82" r:id="rId14"/>
    <p:sldId id="263" r:id="rId15"/>
    <p:sldId id="264" r:id="rId16"/>
    <p:sldId id="284" r:id="rId17"/>
    <p:sldId id="265" r:id="rId18"/>
    <p:sldId id="266" r:id="rId19"/>
    <p:sldId id="280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354F-95FF-4660-A6B0-CB44A012885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8BFA3-CFF9-4963-8749-439D08064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0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8BFA3-CFF9-4963-8749-439D080644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5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6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8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3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3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0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48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69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7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0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9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4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5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8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369A-2A22-4ED6-A9BE-87A182ABAC3E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3DD-51CB-4A80-AB14-328A513F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53214-44C2-427C-A2E4-8F4453E1AD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B07F-ED98-4DE4-945F-6D8121754F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5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i\OneDrive\Desktop\প্রবীন\34e8e-1_161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254859"/>
              </p:ext>
            </p:extLst>
          </p:nvPr>
        </p:nvGraphicFramePr>
        <p:xfrm>
          <a:off x="457200" y="457200"/>
          <a:ext cx="8229600" cy="5105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333226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প্রবীণদের</a:t>
                      </a: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4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সমস্যাসমূহঃ</a:t>
                      </a:r>
                      <a:endParaRPr kumimoji="0" lang="en-US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20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পারিবারিক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২। </a:t>
                      </a: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শারীরিক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সংস্কৃতিক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4E67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মনস্তাত্ত্বিক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4E67C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5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hi\Videos\Captures\Microsoft Edge 7_20_2020 8_33_18 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16123" r="5322" b="2379"/>
          <a:stretch/>
        </p:blipFill>
        <p:spPr bwMode="auto">
          <a:xfrm>
            <a:off x="32927" y="0"/>
            <a:ext cx="9111073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mdm114656\Desktop\River\banglaprotidin-1437392180-4794ce9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4008"/>
            <a:ext cx="4114801" cy="277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mdm114656\Desktop\River\Ctg-Road-Accident-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733800"/>
            <a:ext cx="4114801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6800" y="1005796"/>
            <a:ext cx="40386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একান্নবর্তী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lvl="0" algn="ctr"/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মুরুব্বিস্থানীয়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3962400"/>
            <a:ext cx="41910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স্বামী-স্ত্রী,ছেলে-মেয়ে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শ্বশুড়-শ্বাশুড়ির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থাকছেনা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8763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0" y="762000"/>
            <a:ext cx="4134173" cy="1985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mmdm114656\Desktop\Rive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69" y="762000"/>
            <a:ext cx="3657600" cy="197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87126"/>
            <a:ext cx="4267200" cy="219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mmdm114656\Desktop\River\IMG_20160422_110717-487x3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05323"/>
            <a:ext cx="3810000" cy="2257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7789" y="5552074"/>
            <a:ext cx="8458200" cy="1229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কর্মজিবী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দেখাশুনা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স্কুলে-পৌঁছানো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1220" y="2770018"/>
            <a:ext cx="8339380" cy="354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দেখাশুনা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অসুখ-বিসুখে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সেবাযত্নের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350"/>
            <a:ext cx="8313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" y="990600"/>
            <a:ext cx="90709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909763"/>
            <a:ext cx="3419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152400"/>
            <a:ext cx="296106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505200" cy="347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40" y="1268278"/>
            <a:ext cx="3961939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4953000"/>
            <a:ext cx="8610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বৃদ্ধ বয়সে উপার্জন ক্ষমতা না থাকায় বৃদ্ধদের অনেক সময় অর্থনৈতিক সমস্যার সম্মু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হতে হয়।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" y="252412"/>
            <a:ext cx="74310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6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053" y="76200"/>
            <a:ext cx="70487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সমস্যা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 descr="C:\Users\mmdm114656\Desktop\River\7756-adb-2014-bgd-aa-d0a8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479"/>
            <a:ext cx="3531999" cy="220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86" y="762000"/>
            <a:ext cx="4000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66886" y="27432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বার্ধক্য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পৌঁছাবার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D:\Khodiza\Prianka\documents\picture(health)\durjog3\c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884" y="3581400"/>
            <a:ext cx="4038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mdm114656\Desktop\River\17.09.16.magura-modhumoti-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32" y="3581402"/>
            <a:ext cx="3902667" cy="201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454" y="5473005"/>
            <a:ext cx="9067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জলোচ্ছাসের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ফলেও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সর্বস্বান্ত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পক্ষেও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6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26896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শারীরিক সমস্যা</a:t>
            </a:r>
          </a:p>
        </p:txBody>
      </p:sp>
      <p:pic>
        <p:nvPicPr>
          <p:cNvPr id="3" name="Picture 2" descr="C:\Users\mmdm114656\Desktop\প্রবীন সমস্যা\image_75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2168"/>
            <a:ext cx="2590800" cy="23806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4" descr="C:\Users\mmdm114656\Desktop\প্রবীন সমস্যা\images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04" y="1182168"/>
            <a:ext cx="3379916" cy="23806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39" descr="C:\Users\mmdm114656\Desktop\River\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11223"/>
          <a:stretch/>
        </p:blipFill>
        <p:spPr bwMode="auto">
          <a:xfrm>
            <a:off x="6227509" y="1182168"/>
            <a:ext cx="2843466" cy="23230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0709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4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429" y="228600"/>
            <a:ext cx="36792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ংস্কৃতিক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সমস্যা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22888"/>
            <a:ext cx="3127375" cy="28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59403"/>
            <a:ext cx="25908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59401"/>
            <a:ext cx="2487613" cy="28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" y="4114800"/>
            <a:ext cx="9094788" cy="23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5168" y="76200"/>
            <a:ext cx="301236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মনস্তাত্ত্বিক সমস্যা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7575"/>
            <a:ext cx="2438400" cy="2816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849824"/>
            <a:ext cx="2573337" cy="3036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64031"/>
            <a:ext cx="2576514" cy="3098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mdm114656\Desktop\প্রবীন সমস্যা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81" y="1028353"/>
            <a:ext cx="2320519" cy="26292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29714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324095">
            <a:off x="559361" y="2683679"/>
            <a:ext cx="628122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" y="3375607"/>
            <a:ext cx="8001000" cy="3027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শহিদুল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    </a:t>
            </a:r>
            <a:endParaRPr lang="en-US" sz="4000" dirty="0" smtClean="0">
              <a:solidFill>
                <a:srgbClr val="70AD47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সহঃ</a:t>
            </a:r>
            <a:r>
              <a:rPr lang="en-US" sz="4000" dirty="0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000" dirty="0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       </a:t>
            </a:r>
          </a:p>
          <a:p>
            <a:pPr algn="ctr"/>
            <a:r>
              <a:rPr lang="en-US" sz="3600" dirty="0" err="1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মুন্সিগঞ্জ</a:t>
            </a:r>
            <a:r>
              <a:rPr lang="en-US" sz="3600" dirty="0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মোকছেদিয়া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দাখিল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3600" dirty="0" smtClean="0">
              <a:solidFill>
                <a:srgbClr val="70AD47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dirty="0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সখিপুর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টাংগাইল</a:t>
            </a:r>
            <a:r>
              <a:rPr lang="en-US" sz="4000" dirty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70AD47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Email:shahidul980782@gmail.com</a:t>
            </a:r>
            <a:endParaRPr lang="en-US" sz="3200" dirty="0"/>
          </a:p>
        </p:txBody>
      </p:sp>
      <p:pic>
        <p:nvPicPr>
          <p:cNvPr id="3074" name="Picture 2" descr="D:\Family  Picture&amp; Video\fcb65a97-dadd-41e7-a7a9-9f28a177d8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07" y="152400"/>
            <a:ext cx="2352675" cy="29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ahi\OneDrive\Desktop\LiVe Video\FB_IMG_15913333010417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hi\OneDrive\Desktop\LiVe Video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80975"/>
            <a:ext cx="2944205" cy="29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8600"/>
            <a:ext cx="261585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457200"/>
            <a:r>
              <a:rPr lang="bn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876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পরিচিত কোন প্রবীণ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lvl="0">
              <a:defRPr/>
            </a:pPr>
            <a:r>
              <a:rPr lang="en-US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47" y="1143000"/>
            <a:ext cx="5080820" cy="3514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0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0808" y="228600"/>
            <a:ext cx="3765775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প্রবীণদের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করনীয় 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87293"/>
            <a:ext cx="4035426" cy="35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987294"/>
            <a:ext cx="4131753" cy="350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399" y="480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প্রত্যেকের উচিৎ বৃদ্ধদের সাথে ভালো ব্যবহার করা এবং প্রয়োজনীয়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স্থ্যসেবা প্রদান করা। 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3" y="1200150"/>
            <a:ext cx="3578225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008" y="3301425"/>
            <a:ext cx="3371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উৎযাপন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87" y="1200150"/>
            <a:ext cx="4114800" cy="215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3" y="3927475"/>
            <a:ext cx="3578225" cy="205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0959"/>
            <a:ext cx="4366057" cy="219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8607" y="420469"/>
            <a:ext cx="340670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প্রবীণদের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করনীয়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60446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268" y="6091381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6200" y="3276600"/>
            <a:ext cx="487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47" y="1289894"/>
            <a:ext cx="4209754" cy="350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82367"/>
            <a:ext cx="4267200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6000" b="1" kern="110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bn-BD" sz="6000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kern="0" dirty="0" err="1">
                <a:ln w="1905"/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6000" kern="0" dirty="0">
                <a:ln w="1905"/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kern="0" dirty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kern="0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796558"/>
            <a:ext cx="8305800" cy="1323439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4000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00" cmpd="sng">
                <a:solidFill>
                  <a:srgbClr val="4E67C8">
                    <a:satMod val="190000"/>
                    <a:alpha val="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75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24032"/>
            <a:ext cx="7620000" cy="2357568"/>
          </a:xfrm>
          <a:prstGeom prst="rect">
            <a:avLst/>
          </a:prstGeom>
          <a:gradFill rotWithShape="1">
            <a:gsLst>
              <a:gs pos="28000">
                <a:sysClr val="windowText" lastClr="000000">
                  <a:tint val="18000"/>
                  <a:satMod val="120000"/>
                  <a:lumMod val="88000"/>
                </a:sysClr>
              </a:gs>
              <a:gs pos="100000">
                <a:sysClr val="windowText" lastClr="000000">
                  <a:tint val="40000"/>
                  <a:satMod val="100000"/>
                  <a:lumMod val="78000"/>
                </a:sysClr>
              </a:gs>
            </a:gsLst>
            <a:lin ang="54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১। প্রবীণ কারা?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 ২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পরিবারে বুড়ো মানুষের গুরুত্ব কখন কমে যায়?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 ৩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“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সিনিয়র সিটিজেন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”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কাকে </a:t>
            </a:r>
            <a:r>
              <a:rPr kumimoji="0" lang="bn-BD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বলে?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 ৪।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প্রবীণদের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জন্য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আমাদের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করা</a:t>
            </a:r>
            <a:r>
              <a:rPr lang="en-US" sz="3200" kern="0" dirty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উচি</a:t>
            </a:r>
            <a:r>
              <a:rPr lang="en-US" sz="3200" kern="0" smtClean="0">
                <a:solidFill>
                  <a:prstClr val="black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ৎ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NikoshBAN" pitchFamily="2" charset="0"/>
                <a:cs typeface="NikoshBAN" pitchFamily="2" charset="0"/>
              </a:rPr>
              <a:t>?</a:t>
            </a:r>
            <a:endParaRPr kumimoji="0" lang="bn-BD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813137"/>
            <a:ext cx="3733800" cy="1015663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48" y="4800600"/>
            <a:ext cx="8305800" cy="1200329"/>
          </a:xfrm>
          <a:prstGeom prst="rect">
            <a:avLst/>
          </a:prstGeom>
          <a:noFill/>
          <a:ln>
            <a:solidFill>
              <a:srgbClr val="4E67C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তোমার </a:t>
            </a:r>
            <a:r>
              <a:rPr kumimoji="0" lang="en-US" sz="36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আশে পাশের পরিবারে কোন প্রবী</a:t>
            </a: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ণ </a:t>
            </a:r>
            <a:r>
              <a:rPr kumimoji="0" lang="en-US" sz="36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ব্যক্তি</a:t>
            </a:r>
            <a:r>
              <a:rPr kumimoji="0" lang="bn-BD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থাকলে,তার সুবিধা</a:t>
            </a:r>
            <a:r>
              <a:rPr kumimoji="0" lang="en-US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bn-BD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অসুবিধা</a:t>
            </a:r>
            <a:r>
              <a:rPr kumimoji="0" lang="en-US" sz="3600" b="1" i="0" u="none" strike="noStrike" kern="0" cap="none" spc="0" normalizeH="0" baseline="0" noProof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সমূহ</a:t>
            </a:r>
            <a:r>
              <a:rPr kumimoji="0" lang="bn-BD" sz="36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লিখে আনবে। </a:t>
            </a:r>
            <a:endParaRPr kumimoji="0" lang="en-US" sz="36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136" y="76736"/>
            <a:ext cx="1371064" cy="13710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6012"/>
            <a:ext cx="4779963" cy="327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85509"/>
            <a:ext cx="2895600" cy="3303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1735" y="304800"/>
            <a:ext cx="294022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1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mdm114656\Desktop\প্রবীন সমস্যা\2011-10-07-15-36-00-074850300-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100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mdm114656\Desktop\প্রবীন সমস্যা\04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8" y="2057400"/>
            <a:ext cx="4795442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6265" y="5276671"/>
            <a:ext cx="59089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rebuchet M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732"/>
            <a:ext cx="5238749" cy="17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234778">
            <a:off x="425740" y="458229"/>
            <a:ext cx="8498593" cy="6277600"/>
            <a:chOff x="-4811876" y="625253"/>
            <a:chExt cx="14847691" cy="66499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744">
              <a:off x="-3386035" y="1084996"/>
              <a:ext cx="9623674" cy="619018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151980">
              <a:off x="-4811876" y="625253"/>
              <a:ext cx="14847691" cy="3227706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  <p:txBody>
            <a:bodyPr wrap="square">
              <a:spAutoFit/>
            </a:bodyPr>
            <a:lstStyle/>
            <a:p>
              <a:pPr marL="0" lvl="3"/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800" dirty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marL="0" lvl="3"/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অধ্যায়-নয়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marL="0" lvl="3"/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প্রবীণ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নারী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অধিকার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marL="0" lvl="3"/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800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4800" dirty="0" err="1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4800" dirty="0" smtClean="0"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2471" y="65702"/>
            <a:ext cx="5660236" cy="5174289"/>
            <a:chOff x="2560086" y="1257576"/>
            <a:chExt cx="7546981" cy="51742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086" y="1257576"/>
              <a:ext cx="7546981" cy="51742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224238">
              <a:off x="2906038" y="2674086"/>
              <a:ext cx="5141685" cy="15696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perspectiveContrastingLeftFacing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9600" dirty="0" smtClean="0">
                  <a:solidFill>
                    <a:srgbClr val="FFFF00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9600" b="1" dirty="0" smtClean="0">
                  <a:solidFill>
                    <a:prstClr val="black"/>
                  </a:solidFill>
                  <a:effectLst>
                    <a:glow rad="228600">
                      <a:srgbClr val="FFC000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9600" b="1" dirty="0"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267200"/>
            <a:ext cx="4016396" cy="2455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8100" y="-6927"/>
            <a:ext cx="9144000" cy="7106996"/>
          </a:xfrm>
          <a:prstGeom prst="rect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964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69147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84675"/>
              </p:ext>
            </p:extLst>
          </p:nvPr>
        </p:nvGraphicFramePr>
        <p:xfrm>
          <a:off x="3124200" y="2057400"/>
          <a:ext cx="2525883" cy="216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Packager Shell Object" showAsIcon="1" r:id="rId3" imgW="571320" imgH="491040" progId="Package">
                  <p:embed/>
                </p:oleObj>
              </mc:Choice>
              <mc:Fallback>
                <p:oleObj name="Packager Shell Object" showAsIcon="1" r:id="rId3" imgW="571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057400"/>
                        <a:ext cx="2525883" cy="2168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1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7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72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mmdm114656\Desktop\প্রবীন\15+-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1684719"/>
            <a:ext cx="6705599" cy="418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69266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9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12442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72778"/>
            <a:ext cx="4007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890391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প্রবীণদের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200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প্রবীণদের</a:t>
            </a:r>
            <a:r>
              <a:rPr lang="en-US" sz="3200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পদক্ষেপগুলোর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/>
            <a:r>
              <a:rPr lang="en-US" sz="3200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 err="1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2473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raft_lens15629181module134862131photo_1290284056new-born-baby-doll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8" y="990601"/>
            <a:ext cx="1789723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Pictures\10906331_755672251168841_264120522709905434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14" y="1159101"/>
            <a:ext cx="2115087" cy="234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_345_67624.jpg"/>
          <p:cNvPicPr>
            <a:picLocks noChangeAspect="1"/>
          </p:cNvPicPr>
          <p:nvPr/>
        </p:nvPicPr>
        <p:blipFill>
          <a:blip r:embed="rId4"/>
          <a:srcRect l="6400" b="18033"/>
          <a:stretch>
            <a:fillRect/>
          </a:stretch>
        </p:blipFill>
        <p:spPr>
          <a:xfrm>
            <a:off x="4596370" y="1384013"/>
            <a:ext cx="2109231" cy="230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C:\Users\mmdm114656\Desktop\River\20140913_0845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99074"/>
            <a:ext cx="1926157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677" y="3505202"/>
            <a:ext cx="17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4514" y="3551698"/>
            <a:ext cx="1789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9054" y="3797589"/>
            <a:ext cx="1789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যুবক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181" y="4106310"/>
            <a:ext cx="178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mdm114656\Desktop\New folder (2)\1418599360_bridha-sram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2" y="82550"/>
            <a:ext cx="8841108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1144" y="5035550"/>
            <a:ext cx="8800456" cy="159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ষাটোর্ধ্ব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দেশগুলোতেও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৬৫বছর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সিটিজেন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630168" cy="1049040"/>
          </a:xfrm>
          <a:prstGeom prst="rect">
            <a:avLst/>
          </a:prstGeom>
        </p:spPr>
      </p:pic>
      <p:pic>
        <p:nvPicPr>
          <p:cNvPr id="3" name="Picture 2" descr="F: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5" y="1529813"/>
            <a:ext cx="2392055" cy="299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mdm114656\Desktop\River\he_bri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3" y="1522886"/>
            <a:ext cx="2362200" cy="300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5029200"/>
            <a:ext cx="8763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448</Words>
  <Application>Microsoft Office PowerPoint</Application>
  <PresentationFormat>On-screen Show (4:3)</PresentationFormat>
  <Paragraphs>76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16_Office Theme</vt:lpstr>
      <vt:lpstr>Slipstream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mmdm114656</dc:creator>
  <cp:lastModifiedBy>Muhammad Shahidul Islam</cp:lastModifiedBy>
  <cp:revision>114</cp:revision>
  <dcterms:created xsi:type="dcterms:W3CDTF">2017-10-06T01:41:31Z</dcterms:created>
  <dcterms:modified xsi:type="dcterms:W3CDTF">2020-07-23T14:21:24Z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8298232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