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AF28C-ED33-48BF-8783-26DDD78193E8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59F977-3F4B-4FB8-B65B-E90281D157A9}">
      <dgm:prSet phldrT="[Text]" phldr="1"/>
      <dgm:spPr/>
      <dgm:t>
        <a:bodyPr/>
        <a:lstStyle/>
        <a:p>
          <a:endParaRPr lang="en-US" dirty="0"/>
        </a:p>
      </dgm:t>
    </dgm:pt>
    <dgm:pt modelId="{81EAD5CC-292E-41E4-8A9F-DD4C1ED3841E}" type="sibTrans" cxnId="{99A9776F-6E66-4EB3-9154-6ADD51A0D7CB}">
      <dgm:prSet/>
      <dgm:spPr/>
      <dgm:t>
        <a:bodyPr/>
        <a:lstStyle/>
        <a:p>
          <a:endParaRPr lang="en-US"/>
        </a:p>
      </dgm:t>
    </dgm:pt>
    <dgm:pt modelId="{2514BB76-EB3A-4CAB-BCC1-478AF79BFFA2}" type="parTrans" cxnId="{99A9776F-6E66-4EB3-9154-6ADD51A0D7CB}">
      <dgm:prSet/>
      <dgm:spPr/>
      <dgm:t>
        <a:bodyPr/>
        <a:lstStyle/>
        <a:p>
          <a:endParaRPr lang="en-US"/>
        </a:p>
      </dgm:t>
    </dgm:pt>
    <dgm:pt modelId="{CF786C8E-032F-4AB6-AEC4-90418F839F60}" type="pres">
      <dgm:prSet presAssocID="{A6EAF28C-ED33-48BF-8783-26DDD78193E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F5F640-AD03-45D0-A256-34BA3EFD918A}" type="pres">
      <dgm:prSet presAssocID="{A6EAF28C-ED33-48BF-8783-26DDD78193E8}" presName="matrix" presStyleCnt="0"/>
      <dgm:spPr/>
    </dgm:pt>
    <dgm:pt modelId="{644FD5E3-872C-475A-A440-4737E990DEF7}" type="pres">
      <dgm:prSet presAssocID="{A6EAF28C-ED33-48BF-8783-26DDD78193E8}" presName="tile1" presStyleLbl="node1" presStyleIdx="0" presStyleCnt="4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E3B763D-984D-4F19-BEC6-A641FC4B2FA6}" type="pres">
      <dgm:prSet presAssocID="{A6EAF28C-ED33-48BF-8783-26DDD78193E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43D7FB-1EBE-403E-A761-CDBFA1A36682}" type="pres">
      <dgm:prSet presAssocID="{A6EAF28C-ED33-48BF-8783-26DDD78193E8}" presName="tile2" presStyleLbl="node1" presStyleIdx="1" presStyleCnt="4"/>
      <dgm:spPr/>
    </dgm:pt>
    <dgm:pt modelId="{1475DE50-2FA1-4E84-8AFC-4B9E170F7317}" type="pres">
      <dgm:prSet presAssocID="{A6EAF28C-ED33-48BF-8783-26DDD78193E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AC0E4C-79F8-4DF8-9647-90FF0E5959AE}" type="pres">
      <dgm:prSet presAssocID="{A6EAF28C-ED33-48BF-8783-26DDD78193E8}" presName="tile3" presStyleLbl="node1" presStyleIdx="2" presStyleCnt="4"/>
      <dgm:spPr/>
    </dgm:pt>
    <dgm:pt modelId="{510BD615-19BD-4269-A6A0-896E9D8299E0}" type="pres">
      <dgm:prSet presAssocID="{A6EAF28C-ED33-48BF-8783-26DDD78193E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62F83E-5CB0-4B3B-9466-80B02F27A909}" type="pres">
      <dgm:prSet presAssocID="{A6EAF28C-ED33-48BF-8783-26DDD78193E8}" presName="tile4" presStyleLbl="node1" presStyleIdx="3" presStyleCnt="4" custLinFactNeighborX="76867" custLinFactNeighborY="46628"/>
      <dgm:spPr/>
    </dgm:pt>
    <dgm:pt modelId="{3E5C3E35-AB55-4ADA-B7EE-BC302236D3B1}" type="pres">
      <dgm:prSet presAssocID="{A6EAF28C-ED33-48BF-8783-26DDD78193E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DA89040-2A56-43EB-B3A0-164652B65D62}" type="pres">
      <dgm:prSet presAssocID="{A6EAF28C-ED33-48BF-8783-26DDD78193E8}" presName="centerTile" presStyleLbl="fgShp" presStyleIdx="0" presStyleCnt="1" custFlipVert="1" custScaleX="5260" custScaleY="9575" custLinFactNeighborX="1954" custLinFactNeighborY="-36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9776F-6E66-4EB3-9154-6ADD51A0D7CB}" srcId="{A6EAF28C-ED33-48BF-8783-26DDD78193E8}" destId="{C559F977-3F4B-4FB8-B65B-E90281D157A9}" srcOrd="0" destOrd="0" parTransId="{2514BB76-EB3A-4CAB-BCC1-478AF79BFFA2}" sibTransId="{81EAD5CC-292E-41E4-8A9F-DD4C1ED3841E}"/>
    <dgm:cxn modelId="{1B6EE4D8-01B8-4EA0-BFDF-61D61484C979}" type="presOf" srcId="{A6EAF28C-ED33-48BF-8783-26DDD78193E8}" destId="{CF786C8E-032F-4AB6-AEC4-90418F839F60}" srcOrd="0" destOrd="0" presId="urn:microsoft.com/office/officeart/2005/8/layout/matrix1"/>
    <dgm:cxn modelId="{3B04A4EA-19A6-484A-944A-5940105F56F6}" type="presOf" srcId="{C559F977-3F4B-4FB8-B65B-E90281D157A9}" destId="{EDA89040-2A56-43EB-B3A0-164652B65D62}" srcOrd="0" destOrd="0" presId="urn:microsoft.com/office/officeart/2005/8/layout/matrix1"/>
    <dgm:cxn modelId="{70F99AA5-A24A-4AC2-9931-F79A82B04B75}" type="presParOf" srcId="{CF786C8E-032F-4AB6-AEC4-90418F839F60}" destId="{8CF5F640-AD03-45D0-A256-34BA3EFD918A}" srcOrd="0" destOrd="0" presId="urn:microsoft.com/office/officeart/2005/8/layout/matrix1"/>
    <dgm:cxn modelId="{FAC46843-894F-4241-B488-A06BEB41308D}" type="presParOf" srcId="{8CF5F640-AD03-45D0-A256-34BA3EFD918A}" destId="{644FD5E3-872C-475A-A440-4737E990DEF7}" srcOrd="0" destOrd="0" presId="urn:microsoft.com/office/officeart/2005/8/layout/matrix1"/>
    <dgm:cxn modelId="{9FB94FE9-0980-4F81-BDE1-18756C258C84}" type="presParOf" srcId="{8CF5F640-AD03-45D0-A256-34BA3EFD918A}" destId="{BE3B763D-984D-4F19-BEC6-A641FC4B2FA6}" srcOrd="1" destOrd="0" presId="urn:microsoft.com/office/officeart/2005/8/layout/matrix1"/>
    <dgm:cxn modelId="{75EF208E-58F9-40BB-8ADC-8EBE3C8963C1}" type="presParOf" srcId="{8CF5F640-AD03-45D0-A256-34BA3EFD918A}" destId="{D743D7FB-1EBE-403E-A761-CDBFA1A36682}" srcOrd="2" destOrd="0" presId="urn:microsoft.com/office/officeart/2005/8/layout/matrix1"/>
    <dgm:cxn modelId="{6C5345A1-31FD-4C18-B571-EEAF4D94E92A}" type="presParOf" srcId="{8CF5F640-AD03-45D0-A256-34BA3EFD918A}" destId="{1475DE50-2FA1-4E84-8AFC-4B9E170F7317}" srcOrd="3" destOrd="0" presId="urn:microsoft.com/office/officeart/2005/8/layout/matrix1"/>
    <dgm:cxn modelId="{BF97EDFB-20BC-422D-83FE-B900206AB628}" type="presParOf" srcId="{8CF5F640-AD03-45D0-A256-34BA3EFD918A}" destId="{12AC0E4C-79F8-4DF8-9647-90FF0E5959AE}" srcOrd="4" destOrd="0" presId="urn:microsoft.com/office/officeart/2005/8/layout/matrix1"/>
    <dgm:cxn modelId="{03CA60D9-BFCA-4309-BC78-572F3A513017}" type="presParOf" srcId="{8CF5F640-AD03-45D0-A256-34BA3EFD918A}" destId="{510BD615-19BD-4269-A6A0-896E9D8299E0}" srcOrd="5" destOrd="0" presId="urn:microsoft.com/office/officeart/2005/8/layout/matrix1"/>
    <dgm:cxn modelId="{C8EE55A0-D5E3-489C-941D-45A9B93D72D7}" type="presParOf" srcId="{8CF5F640-AD03-45D0-A256-34BA3EFD918A}" destId="{9962F83E-5CB0-4B3B-9466-80B02F27A909}" srcOrd="6" destOrd="0" presId="urn:microsoft.com/office/officeart/2005/8/layout/matrix1"/>
    <dgm:cxn modelId="{7A130E24-FABA-4B29-B882-F80F822854DB}" type="presParOf" srcId="{8CF5F640-AD03-45D0-A256-34BA3EFD918A}" destId="{3E5C3E35-AB55-4ADA-B7EE-BC302236D3B1}" srcOrd="7" destOrd="0" presId="urn:microsoft.com/office/officeart/2005/8/layout/matrix1"/>
    <dgm:cxn modelId="{E3868656-BAE0-45AF-AF7A-1B05919534D9}" type="presParOf" srcId="{CF786C8E-032F-4AB6-AEC4-90418F839F60}" destId="{EDA89040-2A56-43EB-B3A0-164652B65D6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AF28C-ED33-48BF-8783-26DDD78193E8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59F977-3F4B-4FB8-B65B-E90281D157A9}">
      <dgm:prSet phldrT="[Text]" phldr="1"/>
      <dgm:spPr/>
      <dgm:t>
        <a:bodyPr/>
        <a:lstStyle/>
        <a:p>
          <a:endParaRPr lang="en-US" dirty="0"/>
        </a:p>
      </dgm:t>
    </dgm:pt>
    <dgm:pt modelId="{81EAD5CC-292E-41E4-8A9F-DD4C1ED3841E}" type="sibTrans" cxnId="{99A9776F-6E66-4EB3-9154-6ADD51A0D7CB}">
      <dgm:prSet/>
      <dgm:spPr/>
      <dgm:t>
        <a:bodyPr/>
        <a:lstStyle/>
        <a:p>
          <a:endParaRPr lang="en-US"/>
        </a:p>
      </dgm:t>
    </dgm:pt>
    <dgm:pt modelId="{2514BB76-EB3A-4CAB-BCC1-478AF79BFFA2}" type="parTrans" cxnId="{99A9776F-6E66-4EB3-9154-6ADD51A0D7CB}">
      <dgm:prSet/>
      <dgm:spPr/>
      <dgm:t>
        <a:bodyPr/>
        <a:lstStyle/>
        <a:p>
          <a:endParaRPr lang="en-US"/>
        </a:p>
      </dgm:t>
    </dgm:pt>
    <dgm:pt modelId="{CF786C8E-032F-4AB6-AEC4-90418F839F60}" type="pres">
      <dgm:prSet presAssocID="{A6EAF28C-ED33-48BF-8783-26DDD78193E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F5F640-AD03-45D0-A256-34BA3EFD918A}" type="pres">
      <dgm:prSet presAssocID="{A6EAF28C-ED33-48BF-8783-26DDD78193E8}" presName="matrix" presStyleCnt="0"/>
      <dgm:spPr/>
    </dgm:pt>
    <dgm:pt modelId="{644FD5E3-872C-475A-A440-4737E990DEF7}" type="pres">
      <dgm:prSet presAssocID="{A6EAF28C-ED33-48BF-8783-26DDD78193E8}" presName="tile1" presStyleLbl="node1" presStyleIdx="0" presStyleCnt="4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E3B763D-984D-4F19-BEC6-A641FC4B2FA6}" type="pres">
      <dgm:prSet presAssocID="{A6EAF28C-ED33-48BF-8783-26DDD78193E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43D7FB-1EBE-403E-A761-CDBFA1A36682}" type="pres">
      <dgm:prSet presAssocID="{A6EAF28C-ED33-48BF-8783-26DDD78193E8}" presName="tile2" presStyleLbl="node1" presStyleIdx="1" presStyleCnt="4"/>
      <dgm:spPr/>
    </dgm:pt>
    <dgm:pt modelId="{1475DE50-2FA1-4E84-8AFC-4B9E170F7317}" type="pres">
      <dgm:prSet presAssocID="{A6EAF28C-ED33-48BF-8783-26DDD78193E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AC0E4C-79F8-4DF8-9647-90FF0E5959AE}" type="pres">
      <dgm:prSet presAssocID="{A6EAF28C-ED33-48BF-8783-26DDD78193E8}" presName="tile3" presStyleLbl="node1" presStyleIdx="2" presStyleCnt="4"/>
      <dgm:spPr/>
    </dgm:pt>
    <dgm:pt modelId="{510BD615-19BD-4269-A6A0-896E9D8299E0}" type="pres">
      <dgm:prSet presAssocID="{A6EAF28C-ED33-48BF-8783-26DDD78193E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62F83E-5CB0-4B3B-9466-80B02F27A909}" type="pres">
      <dgm:prSet presAssocID="{A6EAF28C-ED33-48BF-8783-26DDD78193E8}" presName="tile4" presStyleLbl="node1" presStyleIdx="3" presStyleCnt="4" custLinFactNeighborX="76867" custLinFactNeighborY="46628"/>
      <dgm:spPr/>
    </dgm:pt>
    <dgm:pt modelId="{3E5C3E35-AB55-4ADA-B7EE-BC302236D3B1}" type="pres">
      <dgm:prSet presAssocID="{A6EAF28C-ED33-48BF-8783-26DDD78193E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DA89040-2A56-43EB-B3A0-164652B65D62}" type="pres">
      <dgm:prSet presAssocID="{A6EAF28C-ED33-48BF-8783-26DDD78193E8}" presName="centerTile" presStyleLbl="fgShp" presStyleIdx="0" presStyleCnt="1" custFlipVert="1" custScaleX="5260" custScaleY="9575" custLinFactNeighborX="1954" custLinFactNeighborY="-36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F83B8-49DC-41A7-BD23-0CB11213B007}" type="presOf" srcId="{A6EAF28C-ED33-48BF-8783-26DDD78193E8}" destId="{CF786C8E-032F-4AB6-AEC4-90418F839F60}" srcOrd="0" destOrd="0" presId="urn:microsoft.com/office/officeart/2005/8/layout/matrix1"/>
    <dgm:cxn modelId="{E45F75DA-7AD3-4892-8B8A-BCFD197C35C8}" type="presOf" srcId="{C559F977-3F4B-4FB8-B65B-E90281D157A9}" destId="{EDA89040-2A56-43EB-B3A0-164652B65D62}" srcOrd="0" destOrd="0" presId="urn:microsoft.com/office/officeart/2005/8/layout/matrix1"/>
    <dgm:cxn modelId="{99A9776F-6E66-4EB3-9154-6ADD51A0D7CB}" srcId="{A6EAF28C-ED33-48BF-8783-26DDD78193E8}" destId="{C559F977-3F4B-4FB8-B65B-E90281D157A9}" srcOrd="0" destOrd="0" parTransId="{2514BB76-EB3A-4CAB-BCC1-478AF79BFFA2}" sibTransId="{81EAD5CC-292E-41E4-8A9F-DD4C1ED3841E}"/>
    <dgm:cxn modelId="{46207531-3408-4B5D-83B3-FA59AC121F3C}" type="presParOf" srcId="{CF786C8E-032F-4AB6-AEC4-90418F839F60}" destId="{8CF5F640-AD03-45D0-A256-34BA3EFD918A}" srcOrd="0" destOrd="0" presId="urn:microsoft.com/office/officeart/2005/8/layout/matrix1"/>
    <dgm:cxn modelId="{886B8487-FAA2-43B0-83F4-4A17733D0286}" type="presParOf" srcId="{8CF5F640-AD03-45D0-A256-34BA3EFD918A}" destId="{644FD5E3-872C-475A-A440-4737E990DEF7}" srcOrd="0" destOrd="0" presId="urn:microsoft.com/office/officeart/2005/8/layout/matrix1"/>
    <dgm:cxn modelId="{6F8C15A4-5C0C-4BA3-ADB6-56075DE03BE8}" type="presParOf" srcId="{8CF5F640-AD03-45D0-A256-34BA3EFD918A}" destId="{BE3B763D-984D-4F19-BEC6-A641FC4B2FA6}" srcOrd="1" destOrd="0" presId="urn:microsoft.com/office/officeart/2005/8/layout/matrix1"/>
    <dgm:cxn modelId="{77D60240-5F96-4AE3-8EB0-75BDFCCB4445}" type="presParOf" srcId="{8CF5F640-AD03-45D0-A256-34BA3EFD918A}" destId="{D743D7FB-1EBE-403E-A761-CDBFA1A36682}" srcOrd="2" destOrd="0" presId="urn:microsoft.com/office/officeart/2005/8/layout/matrix1"/>
    <dgm:cxn modelId="{AEA5A801-87A3-46A8-A7B6-0B0BB6449608}" type="presParOf" srcId="{8CF5F640-AD03-45D0-A256-34BA3EFD918A}" destId="{1475DE50-2FA1-4E84-8AFC-4B9E170F7317}" srcOrd="3" destOrd="0" presId="urn:microsoft.com/office/officeart/2005/8/layout/matrix1"/>
    <dgm:cxn modelId="{99B2212D-BFD7-4843-AEE9-4AFE27D32A8E}" type="presParOf" srcId="{8CF5F640-AD03-45D0-A256-34BA3EFD918A}" destId="{12AC0E4C-79F8-4DF8-9647-90FF0E5959AE}" srcOrd="4" destOrd="0" presId="urn:microsoft.com/office/officeart/2005/8/layout/matrix1"/>
    <dgm:cxn modelId="{DC3F6A0E-34D9-4BC4-8BF4-D550873B089D}" type="presParOf" srcId="{8CF5F640-AD03-45D0-A256-34BA3EFD918A}" destId="{510BD615-19BD-4269-A6A0-896E9D8299E0}" srcOrd="5" destOrd="0" presId="urn:microsoft.com/office/officeart/2005/8/layout/matrix1"/>
    <dgm:cxn modelId="{A7935942-6273-49E2-A21C-B663C05AED24}" type="presParOf" srcId="{8CF5F640-AD03-45D0-A256-34BA3EFD918A}" destId="{9962F83E-5CB0-4B3B-9466-80B02F27A909}" srcOrd="6" destOrd="0" presId="urn:microsoft.com/office/officeart/2005/8/layout/matrix1"/>
    <dgm:cxn modelId="{5A10C7EE-58B4-4859-9E28-D4A7FD508277}" type="presParOf" srcId="{8CF5F640-AD03-45D0-A256-34BA3EFD918A}" destId="{3E5C3E35-AB55-4ADA-B7EE-BC302236D3B1}" srcOrd="7" destOrd="0" presId="urn:microsoft.com/office/officeart/2005/8/layout/matrix1"/>
    <dgm:cxn modelId="{2420C56C-449F-409F-81FD-29015D9B7C99}" type="presParOf" srcId="{CF786C8E-032F-4AB6-AEC4-90418F839F60}" destId="{EDA89040-2A56-43EB-B3A0-164652B65D6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AF28C-ED33-48BF-8783-26DDD78193E8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59F977-3F4B-4FB8-B65B-E90281D157A9}">
      <dgm:prSet phldrT="[Text]" phldr="1"/>
      <dgm:spPr/>
      <dgm:t>
        <a:bodyPr/>
        <a:lstStyle/>
        <a:p>
          <a:endParaRPr lang="en-US" dirty="0"/>
        </a:p>
      </dgm:t>
    </dgm:pt>
    <dgm:pt modelId="{81EAD5CC-292E-41E4-8A9F-DD4C1ED3841E}" type="sibTrans" cxnId="{99A9776F-6E66-4EB3-9154-6ADD51A0D7CB}">
      <dgm:prSet/>
      <dgm:spPr/>
      <dgm:t>
        <a:bodyPr/>
        <a:lstStyle/>
        <a:p>
          <a:endParaRPr lang="en-US"/>
        </a:p>
      </dgm:t>
    </dgm:pt>
    <dgm:pt modelId="{2514BB76-EB3A-4CAB-BCC1-478AF79BFFA2}" type="parTrans" cxnId="{99A9776F-6E66-4EB3-9154-6ADD51A0D7CB}">
      <dgm:prSet/>
      <dgm:spPr/>
      <dgm:t>
        <a:bodyPr/>
        <a:lstStyle/>
        <a:p>
          <a:endParaRPr lang="en-US"/>
        </a:p>
      </dgm:t>
    </dgm:pt>
    <dgm:pt modelId="{CF786C8E-032F-4AB6-AEC4-90418F839F60}" type="pres">
      <dgm:prSet presAssocID="{A6EAF28C-ED33-48BF-8783-26DDD78193E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F5F640-AD03-45D0-A256-34BA3EFD918A}" type="pres">
      <dgm:prSet presAssocID="{A6EAF28C-ED33-48BF-8783-26DDD78193E8}" presName="matrix" presStyleCnt="0"/>
      <dgm:spPr/>
    </dgm:pt>
    <dgm:pt modelId="{644FD5E3-872C-475A-A440-4737E990DEF7}" type="pres">
      <dgm:prSet presAssocID="{A6EAF28C-ED33-48BF-8783-26DDD78193E8}" presName="tile1" presStyleLbl="node1" presStyleIdx="0" presStyleCnt="4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E3B763D-984D-4F19-BEC6-A641FC4B2FA6}" type="pres">
      <dgm:prSet presAssocID="{A6EAF28C-ED33-48BF-8783-26DDD78193E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43D7FB-1EBE-403E-A761-CDBFA1A36682}" type="pres">
      <dgm:prSet presAssocID="{A6EAF28C-ED33-48BF-8783-26DDD78193E8}" presName="tile2" presStyleLbl="node1" presStyleIdx="1" presStyleCnt="4"/>
      <dgm:spPr/>
    </dgm:pt>
    <dgm:pt modelId="{1475DE50-2FA1-4E84-8AFC-4B9E170F7317}" type="pres">
      <dgm:prSet presAssocID="{A6EAF28C-ED33-48BF-8783-26DDD78193E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AC0E4C-79F8-4DF8-9647-90FF0E5959AE}" type="pres">
      <dgm:prSet presAssocID="{A6EAF28C-ED33-48BF-8783-26DDD78193E8}" presName="tile3" presStyleLbl="node1" presStyleIdx="2" presStyleCnt="4"/>
      <dgm:spPr/>
    </dgm:pt>
    <dgm:pt modelId="{510BD615-19BD-4269-A6A0-896E9D8299E0}" type="pres">
      <dgm:prSet presAssocID="{A6EAF28C-ED33-48BF-8783-26DDD78193E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62F83E-5CB0-4B3B-9466-80B02F27A909}" type="pres">
      <dgm:prSet presAssocID="{A6EAF28C-ED33-48BF-8783-26DDD78193E8}" presName="tile4" presStyleLbl="node1" presStyleIdx="3" presStyleCnt="4" custLinFactNeighborX="76867" custLinFactNeighborY="46628"/>
      <dgm:spPr/>
    </dgm:pt>
    <dgm:pt modelId="{3E5C3E35-AB55-4ADA-B7EE-BC302236D3B1}" type="pres">
      <dgm:prSet presAssocID="{A6EAF28C-ED33-48BF-8783-26DDD78193E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DA89040-2A56-43EB-B3A0-164652B65D62}" type="pres">
      <dgm:prSet presAssocID="{A6EAF28C-ED33-48BF-8783-26DDD78193E8}" presName="centerTile" presStyleLbl="fgShp" presStyleIdx="0" presStyleCnt="1" custFlipVert="1" custScaleX="5260" custScaleY="9575" custLinFactNeighborX="1954" custLinFactNeighborY="-36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F6D3C-AC27-4358-8B79-0AA8019230A4}" type="presOf" srcId="{A6EAF28C-ED33-48BF-8783-26DDD78193E8}" destId="{CF786C8E-032F-4AB6-AEC4-90418F839F60}" srcOrd="0" destOrd="0" presId="urn:microsoft.com/office/officeart/2005/8/layout/matrix1"/>
    <dgm:cxn modelId="{373E7A94-FA57-4F19-8BD6-9B399CED6A0D}" type="presOf" srcId="{C559F977-3F4B-4FB8-B65B-E90281D157A9}" destId="{EDA89040-2A56-43EB-B3A0-164652B65D62}" srcOrd="0" destOrd="0" presId="urn:microsoft.com/office/officeart/2005/8/layout/matrix1"/>
    <dgm:cxn modelId="{99A9776F-6E66-4EB3-9154-6ADD51A0D7CB}" srcId="{A6EAF28C-ED33-48BF-8783-26DDD78193E8}" destId="{C559F977-3F4B-4FB8-B65B-E90281D157A9}" srcOrd="0" destOrd="0" parTransId="{2514BB76-EB3A-4CAB-BCC1-478AF79BFFA2}" sibTransId="{81EAD5CC-292E-41E4-8A9F-DD4C1ED3841E}"/>
    <dgm:cxn modelId="{2A7DA552-B8F5-4667-BD43-34E8BDDE0422}" type="presParOf" srcId="{CF786C8E-032F-4AB6-AEC4-90418F839F60}" destId="{8CF5F640-AD03-45D0-A256-34BA3EFD918A}" srcOrd="0" destOrd="0" presId="urn:microsoft.com/office/officeart/2005/8/layout/matrix1"/>
    <dgm:cxn modelId="{C14FC6EA-A28E-4E59-AE60-17102AA37F76}" type="presParOf" srcId="{8CF5F640-AD03-45D0-A256-34BA3EFD918A}" destId="{644FD5E3-872C-475A-A440-4737E990DEF7}" srcOrd="0" destOrd="0" presId="urn:microsoft.com/office/officeart/2005/8/layout/matrix1"/>
    <dgm:cxn modelId="{D3D412B9-A804-41E8-AE4F-F78C54AEE060}" type="presParOf" srcId="{8CF5F640-AD03-45D0-A256-34BA3EFD918A}" destId="{BE3B763D-984D-4F19-BEC6-A641FC4B2FA6}" srcOrd="1" destOrd="0" presId="urn:microsoft.com/office/officeart/2005/8/layout/matrix1"/>
    <dgm:cxn modelId="{5897D566-FC2A-457F-A98E-7A5E21F115AA}" type="presParOf" srcId="{8CF5F640-AD03-45D0-A256-34BA3EFD918A}" destId="{D743D7FB-1EBE-403E-A761-CDBFA1A36682}" srcOrd="2" destOrd="0" presId="urn:microsoft.com/office/officeart/2005/8/layout/matrix1"/>
    <dgm:cxn modelId="{070EC6F0-0668-436A-81A8-1C4C99D5D62D}" type="presParOf" srcId="{8CF5F640-AD03-45D0-A256-34BA3EFD918A}" destId="{1475DE50-2FA1-4E84-8AFC-4B9E170F7317}" srcOrd="3" destOrd="0" presId="urn:microsoft.com/office/officeart/2005/8/layout/matrix1"/>
    <dgm:cxn modelId="{9B6744D8-EBAE-4D1C-AB7F-68F34482187C}" type="presParOf" srcId="{8CF5F640-AD03-45D0-A256-34BA3EFD918A}" destId="{12AC0E4C-79F8-4DF8-9647-90FF0E5959AE}" srcOrd="4" destOrd="0" presId="urn:microsoft.com/office/officeart/2005/8/layout/matrix1"/>
    <dgm:cxn modelId="{23081B62-DA3B-45B1-B293-4E2EA1FC4AC5}" type="presParOf" srcId="{8CF5F640-AD03-45D0-A256-34BA3EFD918A}" destId="{510BD615-19BD-4269-A6A0-896E9D8299E0}" srcOrd="5" destOrd="0" presId="urn:microsoft.com/office/officeart/2005/8/layout/matrix1"/>
    <dgm:cxn modelId="{9A9D9E1B-10AD-4930-B363-A837A247739C}" type="presParOf" srcId="{8CF5F640-AD03-45D0-A256-34BA3EFD918A}" destId="{9962F83E-5CB0-4B3B-9466-80B02F27A909}" srcOrd="6" destOrd="0" presId="urn:microsoft.com/office/officeart/2005/8/layout/matrix1"/>
    <dgm:cxn modelId="{80257724-E535-444E-828E-BC2808EA9B20}" type="presParOf" srcId="{8CF5F640-AD03-45D0-A256-34BA3EFD918A}" destId="{3E5C3E35-AB55-4ADA-B7EE-BC302236D3B1}" srcOrd="7" destOrd="0" presId="urn:microsoft.com/office/officeart/2005/8/layout/matrix1"/>
    <dgm:cxn modelId="{85697619-50A6-46A5-B3E6-711CC4CB1677}" type="presParOf" srcId="{CF786C8E-032F-4AB6-AEC4-90418F839F60}" destId="{EDA89040-2A56-43EB-B3A0-164652B65D6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FD5E3-872C-475A-A440-4737E990DEF7}">
      <dsp:nvSpPr>
        <dsp:cNvPr id="0" name=""/>
        <dsp:cNvSpPr/>
      </dsp:nvSpPr>
      <dsp:spPr>
        <a:xfrm rot="16200000">
          <a:off x="122766" y="-122766"/>
          <a:ext cx="661722" cy="907256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3D7FB-1EBE-403E-A761-CDBFA1A36682}">
      <dsp:nvSpPr>
        <dsp:cNvPr id="0" name=""/>
        <dsp:cNvSpPr/>
      </dsp:nvSpPr>
      <dsp:spPr>
        <a:xfrm>
          <a:off x="907256" y="0"/>
          <a:ext cx="907256" cy="6617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0E4C-79F8-4DF8-9647-90FF0E5959AE}">
      <dsp:nvSpPr>
        <dsp:cNvPr id="0" name=""/>
        <dsp:cNvSpPr/>
      </dsp:nvSpPr>
      <dsp:spPr>
        <a:xfrm rot="10800000">
          <a:off x="0" y="661722"/>
          <a:ext cx="907256" cy="6617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F83E-5CB0-4B3B-9466-80B02F27A909}">
      <dsp:nvSpPr>
        <dsp:cNvPr id="0" name=""/>
        <dsp:cNvSpPr/>
      </dsp:nvSpPr>
      <dsp:spPr>
        <a:xfrm rot="5400000">
          <a:off x="1030023" y="538956"/>
          <a:ext cx="661722" cy="90725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89040-2A56-43EB-B3A0-164652B65D62}">
      <dsp:nvSpPr>
        <dsp:cNvPr id="0" name=""/>
        <dsp:cNvSpPr/>
      </dsp:nvSpPr>
      <dsp:spPr>
        <a:xfrm flipV="1">
          <a:off x="903576" y="633922"/>
          <a:ext cx="28633" cy="31679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904974" y="635320"/>
        <a:ext cx="25837" cy="28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FD5E3-872C-475A-A440-4737E990DEF7}">
      <dsp:nvSpPr>
        <dsp:cNvPr id="0" name=""/>
        <dsp:cNvSpPr/>
      </dsp:nvSpPr>
      <dsp:spPr>
        <a:xfrm rot="16200000">
          <a:off x="122766" y="-122766"/>
          <a:ext cx="661722" cy="907256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3D7FB-1EBE-403E-A761-CDBFA1A36682}">
      <dsp:nvSpPr>
        <dsp:cNvPr id="0" name=""/>
        <dsp:cNvSpPr/>
      </dsp:nvSpPr>
      <dsp:spPr>
        <a:xfrm>
          <a:off x="907256" y="0"/>
          <a:ext cx="907256" cy="6617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0E4C-79F8-4DF8-9647-90FF0E5959AE}">
      <dsp:nvSpPr>
        <dsp:cNvPr id="0" name=""/>
        <dsp:cNvSpPr/>
      </dsp:nvSpPr>
      <dsp:spPr>
        <a:xfrm rot="10800000">
          <a:off x="0" y="661722"/>
          <a:ext cx="907256" cy="6617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F83E-5CB0-4B3B-9466-80B02F27A909}">
      <dsp:nvSpPr>
        <dsp:cNvPr id="0" name=""/>
        <dsp:cNvSpPr/>
      </dsp:nvSpPr>
      <dsp:spPr>
        <a:xfrm rot="5400000">
          <a:off x="1030023" y="538956"/>
          <a:ext cx="661722" cy="90725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89040-2A56-43EB-B3A0-164652B65D62}">
      <dsp:nvSpPr>
        <dsp:cNvPr id="0" name=""/>
        <dsp:cNvSpPr/>
      </dsp:nvSpPr>
      <dsp:spPr>
        <a:xfrm flipV="1">
          <a:off x="903576" y="633922"/>
          <a:ext cx="28633" cy="31679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904974" y="635320"/>
        <a:ext cx="25837" cy="28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FD5E3-872C-475A-A440-4737E990DEF7}">
      <dsp:nvSpPr>
        <dsp:cNvPr id="0" name=""/>
        <dsp:cNvSpPr/>
      </dsp:nvSpPr>
      <dsp:spPr>
        <a:xfrm rot="16200000">
          <a:off x="122766" y="-122766"/>
          <a:ext cx="661722" cy="907256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3D7FB-1EBE-403E-A761-CDBFA1A36682}">
      <dsp:nvSpPr>
        <dsp:cNvPr id="0" name=""/>
        <dsp:cNvSpPr/>
      </dsp:nvSpPr>
      <dsp:spPr>
        <a:xfrm>
          <a:off x="907256" y="0"/>
          <a:ext cx="907256" cy="6617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0E4C-79F8-4DF8-9647-90FF0E5959AE}">
      <dsp:nvSpPr>
        <dsp:cNvPr id="0" name=""/>
        <dsp:cNvSpPr/>
      </dsp:nvSpPr>
      <dsp:spPr>
        <a:xfrm rot="10800000">
          <a:off x="0" y="661722"/>
          <a:ext cx="907256" cy="6617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F83E-5CB0-4B3B-9466-80B02F27A909}">
      <dsp:nvSpPr>
        <dsp:cNvPr id="0" name=""/>
        <dsp:cNvSpPr/>
      </dsp:nvSpPr>
      <dsp:spPr>
        <a:xfrm rot="5400000">
          <a:off x="1030023" y="538956"/>
          <a:ext cx="661722" cy="90725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89040-2A56-43EB-B3A0-164652B65D62}">
      <dsp:nvSpPr>
        <dsp:cNvPr id="0" name=""/>
        <dsp:cNvSpPr/>
      </dsp:nvSpPr>
      <dsp:spPr>
        <a:xfrm flipV="1">
          <a:off x="903576" y="633922"/>
          <a:ext cx="28633" cy="31679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904974" y="635320"/>
        <a:ext cx="25837" cy="2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D08B-1D63-4729-BA37-C1C1E38F115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A73DC-E42E-485D-9D1D-5BFFC206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A73DC-E42E-485D-9D1D-5BFFC20650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A73DC-E42E-485D-9D1D-5BFFC20650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8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8195-09A6-415E-A9DE-7B6674E7771D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22.png"/><Relationship Id="rId17" Type="http://schemas.openxmlformats.org/officeDocument/2006/relationships/image" Target="../media/image20.jpg"/><Relationship Id="rId16" Type="http://schemas.openxmlformats.org/officeDocument/2006/relationships/image" Target="../media/image19.jpe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4.png"/><Relationship Id="rId19" Type="http://schemas.openxmlformats.org/officeDocument/2006/relationships/image" Target="../media/image24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4505"/>
          <a:stretch/>
        </p:blipFill>
        <p:spPr>
          <a:xfrm>
            <a:off x="285750" y="357187"/>
            <a:ext cx="11506897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08836355"/>
              </p:ext>
            </p:extLst>
          </p:nvPr>
        </p:nvGraphicFramePr>
        <p:xfrm>
          <a:off x="1586686" y="1302418"/>
          <a:ext cx="1814513" cy="132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988399" y="1289487"/>
            <a:ext cx="1647471" cy="1605090"/>
            <a:chOff x="4788499" y="3134333"/>
            <a:chExt cx="1647471" cy="1605090"/>
          </a:xfrm>
        </p:grpSpPr>
        <p:sp>
          <p:nvSpPr>
            <p:cNvPr id="15" name="Rectangle 14"/>
            <p:cNvSpPr/>
            <p:nvPr/>
          </p:nvSpPr>
          <p:spPr>
            <a:xfrm>
              <a:off x="4788499" y="3186117"/>
              <a:ext cx="1069024" cy="152876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96479" y="3134333"/>
              <a:ext cx="1639491" cy="1605090"/>
              <a:chOff x="4832471" y="2848578"/>
              <a:chExt cx="1639491" cy="160509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832471" y="2874021"/>
                <a:ext cx="1639491" cy="1528762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132984" y="2848578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71865" y="2857954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813346" y="2874021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155037" y="2874021"/>
                <a:ext cx="28575" cy="157964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6561745" y="1287018"/>
            <a:ext cx="2804875" cy="1603335"/>
            <a:chOff x="7318982" y="1499007"/>
            <a:chExt cx="2804875" cy="1603335"/>
          </a:xfrm>
        </p:grpSpPr>
        <p:sp>
          <p:nvSpPr>
            <p:cNvPr id="23" name="Rectangle 22"/>
            <p:cNvSpPr/>
            <p:nvPr/>
          </p:nvSpPr>
          <p:spPr>
            <a:xfrm>
              <a:off x="7322041" y="1527471"/>
              <a:ext cx="922532" cy="152876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318982" y="1499007"/>
              <a:ext cx="2804875" cy="1603335"/>
              <a:chOff x="7453550" y="1265799"/>
              <a:chExt cx="2804875" cy="16033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453550" y="1294375"/>
                <a:ext cx="2804875" cy="1528762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7761190" y="1272066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056678" y="1265799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347507" y="1265799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499362" y="12783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617549" y="1265799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9200745" y="12689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948943" y="1265799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9763592" y="12783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9996721" y="1289487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1842282" y="2659520"/>
            <a:ext cx="101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6892" y="2904652"/>
            <a:ext cx="101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989" y="2904652"/>
            <a:ext cx="101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04625" y="3486016"/>
                <a:ext cx="5521119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 তিনটিতে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</m:t>
                    </m:r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</m:t>
                    </m:r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ংশ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কালো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করা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হয়েছে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25" y="3486016"/>
                <a:ext cx="5521119" cy="645113"/>
              </a:xfrm>
              <a:prstGeom prst="rect">
                <a:avLst/>
              </a:prstGeom>
              <a:blipFill rotWithShape="0">
                <a:blip r:embed="rId7"/>
                <a:stretch>
                  <a:fillRect l="-1768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107976" y="331618"/>
            <a:ext cx="334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 ও শতকরার সম্পর্ক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42282" y="4117605"/>
                <a:ext cx="9686500" cy="665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১ম চিত্রে রং করা অংশ ও সম্পূর্ণ অংশের অনুপাত 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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৪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৪</m:t>
                        </m:r>
                      </m:den>
                    </m:f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৪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২৫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=২৫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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82" y="4117605"/>
                <a:ext cx="9686500" cy="665823"/>
              </a:xfrm>
              <a:prstGeom prst="rect">
                <a:avLst/>
              </a:prstGeom>
              <a:blipFill rotWithShape="0">
                <a:blip r:embed="rId8"/>
                <a:stretch>
                  <a:fillRect l="-944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18495" y="4857435"/>
                <a:ext cx="9686500" cy="665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২য় চিত্রে রং করা অংশ ও সম্পূর্ণ অংশের অনুপাত ৩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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৫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</m:den>
                    </m:f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২০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৬০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=৬০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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495" y="4857435"/>
                <a:ext cx="9686500" cy="665823"/>
              </a:xfrm>
              <a:prstGeom prst="rect">
                <a:avLst/>
              </a:prstGeom>
              <a:blipFill rotWithShape="0">
                <a:blip r:embed="rId9"/>
                <a:stretch>
                  <a:fillRect l="-1007"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03855" y="5596151"/>
                <a:ext cx="9686500" cy="665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৩য় চিত্রে রং করা অংশ ও সম্পূর্ণ অংশের অনুপাত ৩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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১০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১০</m:t>
                        </m:r>
                      </m:den>
                    </m:f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১০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১০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=৩০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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55" y="5596151"/>
                <a:ext cx="9686500" cy="665823"/>
              </a:xfrm>
              <a:prstGeom prst="rect">
                <a:avLst/>
              </a:prstGeom>
              <a:blipFill rotWithShape="0">
                <a:blip r:embed="rId10"/>
                <a:stretch>
                  <a:fillRect l="-1008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40" grpId="0" build="p"/>
      <p:bldP spid="41" grpId="0" build="allAtOnce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9523204"/>
              </p:ext>
            </p:extLst>
          </p:nvPr>
        </p:nvGraphicFramePr>
        <p:xfrm>
          <a:off x="1586686" y="1302418"/>
          <a:ext cx="1814513" cy="132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988399" y="1289487"/>
            <a:ext cx="1647471" cy="1605090"/>
            <a:chOff x="4788499" y="3134333"/>
            <a:chExt cx="1647471" cy="1605090"/>
          </a:xfrm>
        </p:grpSpPr>
        <p:sp>
          <p:nvSpPr>
            <p:cNvPr id="5" name="Rectangle 4"/>
            <p:cNvSpPr/>
            <p:nvPr/>
          </p:nvSpPr>
          <p:spPr>
            <a:xfrm>
              <a:off x="4788499" y="3186117"/>
              <a:ext cx="1069024" cy="152876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96479" y="3134333"/>
              <a:ext cx="1639491" cy="1605090"/>
              <a:chOff x="4832471" y="2848578"/>
              <a:chExt cx="1639491" cy="160509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32471" y="2874021"/>
                <a:ext cx="1639491" cy="1528762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132984" y="2848578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471865" y="2857954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13346" y="2874021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155037" y="2874021"/>
                <a:ext cx="28575" cy="157964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561745" y="1287018"/>
            <a:ext cx="2804875" cy="1603335"/>
            <a:chOff x="7318982" y="1499007"/>
            <a:chExt cx="2804875" cy="1603335"/>
          </a:xfrm>
        </p:grpSpPr>
        <p:sp>
          <p:nvSpPr>
            <p:cNvPr id="13" name="Rectangle 12"/>
            <p:cNvSpPr/>
            <p:nvPr/>
          </p:nvSpPr>
          <p:spPr>
            <a:xfrm>
              <a:off x="7322041" y="1527471"/>
              <a:ext cx="922532" cy="152876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318982" y="1499007"/>
              <a:ext cx="2804875" cy="1603335"/>
              <a:chOff x="7453550" y="1265799"/>
              <a:chExt cx="2804875" cy="160333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53550" y="1294375"/>
                <a:ext cx="2804875" cy="1528762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761190" y="1272066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056678" y="1265799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347507" y="1265799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499362" y="12783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617549" y="1265799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200745" y="12689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948943" y="1265799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9763592" y="12783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996721" y="1289487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/>
          <p:cNvSpPr txBox="1"/>
          <p:nvPr/>
        </p:nvSpPr>
        <p:spPr>
          <a:xfrm>
            <a:off x="1842282" y="2659520"/>
            <a:ext cx="101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6892" y="2904652"/>
            <a:ext cx="101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84277" y="3002316"/>
            <a:ext cx="101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7263" y="3855238"/>
            <a:ext cx="1092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১ম, ২য়, ৩য়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,৬০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যে,শতকরা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দুইটিই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ভগ্নাংশ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শতকরার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ভগ্নাংশের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১০০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স্বাভাবিক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অনুসারে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শতকরাকে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ভগ্নাংশে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শতকরায়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3830" y="396772"/>
            <a:ext cx="334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 ও শতকরার সম্পর্ক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5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00120" y="328613"/>
            <a:ext cx="2700338" cy="1631632"/>
            <a:chOff x="4335753" y="457200"/>
            <a:chExt cx="2700338" cy="1631632"/>
          </a:xfrm>
        </p:grpSpPr>
        <p:sp>
          <p:nvSpPr>
            <p:cNvPr id="11" name="Rectangular Callout 4"/>
            <p:cNvSpPr/>
            <p:nvPr/>
          </p:nvSpPr>
          <p:spPr>
            <a:xfrm>
              <a:off x="4335753" y="488632"/>
              <a:ext cx="2700338" cy="1600200"/>
            </a:xfrm>
            <a:custGeom>
              <a:avLst/>
              <a:gdLst>
                <a:gd name="connsiteX0" fmla="*/ 0 w 1928813"/>
                <a:gd name="connsiteY0" fmla="*/ 0 h 671513"/>
                <a:gd name="connsiteX1" fmla="*/ 321469 w 1928813"/>
                <a:gd name="connsiteY1" fmla="*/ 0 h 671513"/>
                <a:gd name="connsiteX2" fmla="*/ 321469 w 1928813"/>
                <a:gd name="connsiteY2" fmla="*/ 0 h 671513"/>
                <a:gd name="connsiteX3" fmla="*/ 803672 w 1928813"/>
                <a:gd name="connsiteY3" fmla="*/ 0 h 671513"/>
                <a:gd name="connsiteX4" fmla="*/ 1928813 w 1928813"/>
                <a:gd name="connsiteY4" fmla="*/ 0 h 671513"/>
                <a:gd name="connsiteX5" fmla="*/ 1928813 w 1928813"/>
                <a:gd name="connsiteY5" fmla="*/ 391716 h 671513"/>
                <a:gd name="connsiteX6" fmla="*/ 1928813 w 1928813"/>
                <a:gd name="connsiteY6" fmla="*/ 391716 h 671513"/>
                <a:gd name="connsiteX7" fmla="*/ 1928813 w 1928813"/>
                <a:gd name="connsiteY7" fmla="*/ 559594 h 671513"/>
                <a:gd name="connsiteX8" fmla="*/ 1928813 w 1928813"/>
                <a:gd name="connsiteY8" fmla="*/ 671513 h 671513"/>
                <a:gd name="connsiteX9" fmla="*/ 803672 w 1928813"/>
                <a:gd name="connsiteY9" fmla="*/ 671513 h 671513"/>
                <a:gd name="connsiteX10" fmla="*/ 562577 w 1928813"/>
                <a:gd name="connsiteY10" fmla="*/ 755452 h 671513"/>
                <a:gd name="connsiteX11" fmla="*/ 321469 w 1928813"/>
                <a:gd name="connsiteY11" fmla="*/ 671513 h 671513"/>
                <a:gd name="connsiteX12" fmla="*/ 0 w 1928813"/>
                <a:gd name="connsiteY12" fmla="*/ 671513 h 671513"/>
                <a:gd name="connsiteX13" fmla="*/ 0 w 1928813"/>
                <a:gd name="connsiteY13" fmla="*/ 559594 h 671513"/>
                <a:gd name="connsiteX14" fmla="*/ 0 w 1928813"/>
                <a:gd name="connsiteY14" fmla="*/ 391716 h 671513"/>
                <a:gd name="connsiteX15" fmla="*/ 0 w 1928813"/>
                <a:gd name="connsiteY15" fmla="*/ 391716 h 671513"/>
                <a:gd name="connsiteX16" fmla="*/ 0 w 1928813"/>
                <a:gd name="connsiteY16" fmla="*/ 0 h 671513"/>
                <a:gd name="connsiteX0" fmla="*/ 0 w 1928813"/>
                <a:gd name="connsiteY0" fmla="*/ 0 h 1712715"/>
                <a:gd name="connsiteX1" fmla="*/ 321469 w 1928813"/>
                <a:gd name="connsiteY1" fmla="*/ 0 h 1712715"/>
                <a:gd name="connsiteX2" fmla="*/ 321469 w 1928813"/>
                <a:gd name="connsiteY2" fmla="*/ 0 h 1712715"/>
                <a:gd name="connsiteX3" fmla="*/ 803672 w 1928813"/>
                <a:gd name="connsiteY3" fmla="*/ 0 h 1712715"/>
                <a:gd name="connsiteX4" fmla="*/ 1928813 w 1928813"/>
                <a:gd name="connsiteY4" fmla="*/ 0 h 1712715"/>
                <a:gd name="connsiteX5" fmla="*/ 1928813 w 1928813"/>
                <a:gd name="connsiteY5" fmla="*/ 391716 h 1712715"/>
                <a:gd name="connsiteX6" fmla="*/ 1928813 w 1928813"/>
                <a:gd name="connsiteY6" fmla="*/ 391716 h 1712715"/>
                <a:gd name="connsiteX7" fmla="*/ 1928813 w 1928813"/>
                <a:gd name="connsiteY7" fmla="*/ 559594 h 1712715"/>
                <a:gd name="connsiteX8" fmla="*/ 1928813 w 1928813"/>
                <a:gd name="connsiteY8" fmla="*/ 671513 h 1712715"/>
                <a:gd name="connsiteX9" fmla="*/ 803672 w 1928813"/>
                <a:gd name="connsiteY9" fmla="*/ 671513 h 1712715"/>
                <a:gd name="connsiteX10" fmla="*/ 133952 w 1928813"/>
                <a:gd name="connsiteY10" fmla="*/ 1712715 h 1712715"/>
                <a:gd name="connsiteX11" fmla="*/ 321469 w 1928813"/>
                <a:gd name="connsiteY11" fmla="*/ 671513 h 1712715"/>
                <a:gd name="connsiteX12" fmla="*/ 0 w 1928813"/>
                <a:gd name="connsiteY12" fmla="*/ 671513 h 1712715"/>
                <a:gd name="connsiteX13" fmla="*/ 0 w 1928813"/>
                <a:gd name="connsiteY13" fmla="*/ 559594 h 1712715"/>
                <a:gd name="connsiteX14" fmla="*/ 0 w 1928813"/>
                <a:gd name="connsiteY14" fmla="*/ 391716 h 1712715"/>
                <a:gd name="connsiteX15" fmla="*/ 0 w 1928813"/>
                <a:gd name="connsiteY15" fmla="*/ 391716 h 1712715"/>
                <a:gd name="connsiteX16" fmla="*/ 0 w 1928813"/>
                <a:gd name="connsiteY16" fmla="*/ 0 h 1712715"/>
                <a:gd name="connsiteX0" fmla="*/ 0 w 1928813"/>
                <a:gd name="connsiteY0" fmla="*/ 0 h 1712715"/>
                <a:gd name="connsiteX1" fmla="*/ 321469 w 1928813"/>
                <a:gd name="connsiteY1" fmla="*/ 0 h 1712715"/>
                <a:gd name="connsiteX2" fmla="*/ 321469 w 1928813"/>
                <a:gd name="connsiteY2" fmla="*/ 0 h 1712715"/>
                <a:gd name="connsiteX3" fmla="*/ 803672 w 1928813"/>
                <a:gd name="connsiteY3" fmla="*/ 0 h 1712715"/>
                <a:gd name="connsiteX4" fmla="*/ 1928813 w 1928813"/>
                <a:gd name="connsiteY4" fmla="*/ 0 h 1712715"/>
                <a:gd name="connsiteX5" fmla="*/ 1928813 w 1928813"/>
                <a:gd name="connsiteY5" fmla="*/ 391716 h 1712715"/>
                <a:gd name="connsiteX6" fmla="*/ 1928813 w 1928813"/>
                <a:gd name="connsiteY6" fmla="*/ 391716 h 1712715"/>
                <a:gd name="connsiteX7" fmla="*/ 1928813 w 1928813"/>
                <a:gd name="connsiteY7" fmla="*/ 559594 h 1712715"/>
                <a:gd name="connsiteX8" fmla="*/ 1928813 w 1928813"/>
                <a:gd name="connsiteY8" fmla="*/ 671513 h 1712715"/>
                <a:gd name="connsiteX9" fmla="*/ 1803797 w 1928813"/>
                <a:gd name="connsiteY9" fmla="*/ 671513 h 1712715"/>
                <a:gd name="connsiteX10" fmla="*/ 133952 w 1928813"/>
                <a:gd name="connsiteY10" fmla="*/ 1712715 h 1712715"/>
                <a:gd name="connsiteX11" fmla="*/ 321469 w 1928813"/>
                <a:gd name="connsiteY11" fmla="*/ 671513 h 1712715"/>
                <a:gd name="connsiteX12" fmla="*/ 0 w 1928813"/>
                <a:gd name="connsiteY12" fmla="*/ 671513 h 1712715"/>
                <a:gd name="connsiteX13" fmla="*/ 0 w 1928813"/>
                <a:gd name="connsiteY13" fmla="*/ 559594 h 1712715"/>
                <a:gd name="connsiteX14" fmla="*/ 0 w 1928813"/>
                <a:gd name="connsiteY14" fmla="*/ 391716 h 1712715"/>
                <a:gd name="connsiteX15" fmla="*/ 0 w 1928813"/>
                <a:gd name="connsiteY15" fmla="*/ 391716 h 1712715"/>
                <a:gd name="connsiteX16" fmla="*/ 0 w 1928813"/>
                <a:gd name="connsiteY16" fmla="*/ 0 h 1712715"/>
                <a:gd name="connsiteX0" fmla="*/ 0 w 1928813"/>
                <a:gd name="connsiteY0" fmla="*/ 0 h 1712715"/>
                <a:gd name="connsiteX1" fmla="*/ 321469 w 1928813"/>
                <a:gd name="connsiteY1" fmla="*/ 0 h 1712715"/>
                <a:gd name="connsiteX2" fmla="*/ 321469 w 1928813"/>
                <a:gd name="connsiteY2" fmla="*/ 0 h 1712715"/>
                <a:gd name="connsiteX3" fmla="*/ 803672 w 1928813"/>
                <a:gd name="connsiteY3" fmla="*/ 0 h 1712715"/>
                <a:gd name="connsiteX4" fmla="*/ 1928813 w 1928813"/>
                <a:gd name="connsiteY4" fmla="*/ 0 h 1712715"/>
                <a:gd name="connsiteX5" fmla="*/ 1928813 w 1928813"/>
                <a:gd name="connsiteY5" fmla="*/ 391716 h 1712715"/>
                <a:gd name="connsiteX6" fmla="*/ 1928813 w 1928813"/>
                <a:gd name="connsiteY6" fmla="*/ 391716 h 1712715"/>
                <a:gd name="connsiteX7" fmla="*/ 1928813 w 1928813"/>
                <a:gd name="connsiteY7" fmla="*/ 559594 h 1712715"/>
                <a:gd name="connsiteX8" fmla="*/ 1928813 w 1928813"/>
                <a:gd name="connsiteY8" fmla="*/ 671513 h 1712715"/>
                <a:gd name="connsiteX9" fmla="*/ 760810 w 1928813"/>
                <a:gd name="connsiteY9" fmla="*/ 657226 h 1712715"/>
                <a:gd name="connsiteX10" fmla="*/ 133952 w 1928813"/>
                <a:gd name="connsiteY10" fmla="*/ 1712715 h 1712715"/>
                <a:gd name="connsiteX11" fmla="*/ 321469 w 1928813"/>
                <a:gd name="connsiteY11" fmla="*/ 671513 h 1712715"/>
                <a:gd name="connsiteX12" fmla="*/ 0 w 1928813"/>
                <a:gd name="connsiteY12" fmla="*/ 671513 h 1712715"/>
                <a:gd name="connsiteX13" fmla="*/ 0 w 1928813"/>
                <a:gd name="connsiteY13" fmla="*/ 559594 h 1712715"/>
                <a:gd name="connsiteX14" fmla="*/ 0 w 1928813"/>
                <a:gd name="connsiteY14" fmla="*/ 391716 h 1712715"/>
                <a:gd name="connsiteX15" fmla="*/ 0 w 1928813"/>
                <a:gd name="connsiteY15" fmla="*/ 391716 h 1712715"/>
                <a:gd name="connsiteX16" fmla="*/ 0 w 1928813"/>
                <a:gd name="connsiteY16" fmla="*/ 0 h 1712715"/>
                <a:gd name="connsiteX0" fmla="*/ 400050 w 2328863"/>
                <a:gd name="connsiteY0" fmla="*/ 0 h 1457325"/>
                <a:gd name="connsiteX1" fmla="*/ 721519 w 2328863"/>
                <a:gd name="connsiteY1" fmla="*/ 0 h 1457325"/>
                <a:gd name="connsiteX2" fmla="*/ 721519 w 2328863"/>
                <a:gd name="connsiteY2" fmla="*/ 0 h 1457325"/>
                <a:gd name="connsiteX3" fmla="*/ 1203722 w 2328863"/>
                <a:gd name="connsiteY3" fmla="*/ 0 h 1457325"/>
                <a:gd name="connsiteX4" fmla="*/ 2328863 w 2328863"/>
                <a:gd name="connsiteY4" fmla="*/ 0 h 1457325"/>
                <a:gd name="connsiteX5" fmla="*/ 2328863 w 2328863"/>
                <a:gd name="connsiteY5" fmla="*/ 391716 h 1457325"/>
                <a:gd name="connsiteX6" fmla="*/ 2328863 w 2328863"/>
                <a:gd name="connsiteY6" fmla="*/ 391716 h 1457325"/>
                <a:gd name="connsiteX7" fmla="*/ 2328863 w 2328863"/>
                <a:gd name="connsiteY7" fmla="*/ 559594 h 1457325"/>
                <a:gd name="connsiteX8" fmla="*/ 2328863 w 2328863"/>
                <a:gd name="connsiteY8" fmla="*/ 671513 h 1457325"/>
                <a:gd name="connsiteX9" fmla="*/ 1160860 w 2328863"/>
                <a:gd name="connsiteY9" fmla="*/ 657226 h 1457325"/>
                <a:gd name="connsiteX10" fmla="*/ 0 w 2328863"/>
                <a:gd name="connsiteY10" fmla="*/ 1457325 h 1457325"/>
                <a:gd name="connsiteX11" fmla="*/ 721519 w 2328863"/>
                <a:gd name="connsiteY11" fmla="*/ 671513 h 1457325"/>
                <a:gd name="connsiteX12" fmla="*/ 400050 w 2328863"/>
                <a:gd name="connsiteY12" fmla="*/ 671513 h 1457325"/>
                <a:gd name="connsiteX13" fmla="*/ 400050 w 2328863"/>
                <a:gd name="connsiteY13" fmla="*/ 559594 h 1457325"/>
                <a:gd name="connsiteX14" fmla="*/ 400050 w 2328863"/>
                <a:gd name="connsiteY14" fmla="*/ 391716 h 1457325"/>
                <a:gd name="connsiteX15" fmla="*/ 400050 w 2328863"/>
                <a:gd name="connsiteY15" fmla="*/ 391716 h 1457325"/>
                <a:gd name="connsiteX16" fmla="*/ 400050 w 2328863"/>
                <a:gd name="connsiteY16" fmla="*/ 0 h 1457325"/>
                <a:gd name="connsiteX0" fmla="*/ 228600 w 2157413"/>
                <a:gd name="connsiteY0" fmla="*/ 0 h 1343025"/>
                <a:gd name="connsiteX1" fmla="*/ 550069 w 2157413"/>
                <a:gd name="connsiteY1" fmla="*/ 0 h 1343025"/>
                <a:gd name="connsiteX2" fmla="*/ 550069 w 2157413"/>
                <a:gd name="connsiteY2" fmla="*/ 0 h 1343025"/>
                <a:gd name="connsiteX3" fmla="*/ 1032272 w 2157413"/>
                <a:gd name="connsiteY3" fmla="*/ 0 h 1343025"/>
                <a:gd name="connsiteX4" fmla="*/ 2157413 w 2157413"/>
                <a:gd name="connsiteY4" fmla="*/ 0 h 1343025"/>
                <a:gd name="connsiteX5" fmla="*/ 2157413 w 2157413"/>
                <a:gd name="connsiteY5" fmla="*/ 391716 h 1343025"/>
                <a:gd name="connsiteX6" fmla="*/ 2157413 w 2157413"/>
                <a:gd name="connsiteY6" fmla="*/ 391716 h 1343025"/>
                <a:gd name="connsiteX7" fmla="*/ 2157413 w 2157413"/>
                <a:gd name="connsiteY7" fmla="*/ 559594 h 1343025"/>
                <a:gd name="connsiteX8" fmla="*/ 2157413 w 2157413"/>
                <a:gd name="connsiteY8" fmla="*/ 671513 h 1343025"/>
                <a:gd name="connsiteX9" fmla="*/ 989410 w 2157413"/>
                <a:gd name="connsiteY9" fmla="*/ 657226 h 1343025"/>
                <a:gd name="connsiteX10" fmla="*/ 0 w 2157413"/>
                <a:gd name="connsiteY10" fmla="*/ 1343025 h 1343025"/>
                <a:gd name="connsiteX11" fmla="*/ 550069 w 2157413"/>
                <a:gd name="connsiteY11" fmla="*/ 671513 h 1343025"/>
                <a:gd name="connsiteX12" fmla="*/ 228600 w 2157413"/>
                <a:gd name="connsiteY12" fmla="*/ 671513 h 1343025"/>
                <a:gd name="connsiteX13" fmla="*/ 228600 w 2157413"/>
                <a:gd name="connsiteY13" fmla="*/ 559594 h 1343025"/>
                <a:gd name="connsiteX14" fmla="*/ 228600 w 2157413"/>
                <a:gd name="connsiteY14" fmla="*/ 391716 h 1343025"/>
                <a:gd name="connsiteX15" fmla="*/ 228600 w 2157413"/>
                <a:gd name="connsiteY15" fmla="*/ 391716 h 1343025"/>
                <a:gd name="connsiteX16" fmla="*/ 228600 w 2157413"/>
                <a:gd name="connsiteY16" fmla="*/ 0 h 1343025"/>
                <a:gd name="connsiteX0" fmla="*/ 1243013 w 3171826"/>
                <a:gd name="connsiteY0" fmla="*/ 0 h 2943225"/>
                <a:gd name="connsiteX1" fmla="*/ 1564482 w 3171826"/>
                <a:gd name="connsiteY1" fmla="*/ 0 h 2943225"/>
                <a:gd name="connsiteX2" fmla="*/ 1564482 w 3171826"/>
                <a:gd name="connsiteY2" fmla="*/ 0 h 2943225"/>
                <a:gd name="connsiteX3" fmla="*/ 2046685 w 3171826"/>
                <a:gd name="connsiteY3" fmla="*/ 0 h 2943225"/>
                <a:gd name="connsiteX4" fmla="*/ 3171826 w 3171826"/>
                <a:gd name="connsiteY4" fmla="*/ 0 h 2943225"/>
                <a:gd name="connsiteX5" fmla="*/ 3171826 w 3171826"/>
                <a:gd name="connsiteY5" fmla="*/ 391716 h 2943225"/>
                <a:gd name="connsiteX6" fmla="*/ 3171826 w 3171826"/>
                <a:gd name="connsiteY6" fmla="*/ 391716 h 2943225"/>
                <a:gd name="connsiteX7" fmla="*/ 3171826 w 3171826"/>
                <a:gd name="connsiteY7" fmla="*/ 559594 h 2943225"/>
                <a:gd name="connsiteX8" fmla="*/ 3171826 w 3171826"/>
                <a:gd name="connsiteY8" fmla="*/ 671513 h 2943225"/>
                <a:gd name="connsiteX9" fmla="*/ 2003823 w 3171826"/>
                <a:gd name="connsiteY9" fmla="*/ 657226 h 2943225"/>
                <a:gd name="connsiteX10" fmla="*/ 0 w 3171826"/>
                <a:gd name="connsiteY10" fmla="*/ 2943225 h 2943225"/>
                <a:gd name="connsiteX11" fmla="*/ 1564482 w 3171826"/>
                <a:gd name="connsiteY11" fmla="*/ 671513 h 2943225"/>
                <a:gd name="connsiteX12" fmla="*/ 1243013 w 3171826"/>
                <a:gd name="connsiteY12" fmla="*/ 671513 h 2943225"/>
                <a:gd name="connsiteX13" fmla="*/ 1243013 w 3171826"/>
                <a:gd name="connsiteY13" fmla="*/ 559594 h 2943225"/>
                <a:gd name="connsiteX14" fmla="*/ 1243013 w 3171826"/>
                <a:gd name="connsiteY14" fmla="*/ 391716 h 2943225"/>
                <a:gd name="connsiteX15" fmla="*/ 1243013 w 3171826"/>
                <a:gd name="connsiteY15" fmla="*/ 391716 h 2943225"/>
                <a:gd name="connsiteX16" fmla="*/ 1243013 w 3171826"/>
                <a:gd name="connsiteY16" fmla="*/ 0 h 2943225"/>
                <a:gd name="connsiteX0" fmla="*/ 0 w 1928813"/>
                <a:gd name="connsiteY0" fmla="*/ 0 h 1228725"/>
                <a:gd name="connsiteX1" fmla="*/ 321469 w 1928813"/>
                <a:gd name="connsiteY1" fmla="*/ 0 h 1228725"/>
                <a:gd name="connsiteX2" fmla="*/ 321469 w 1928813"/>
                <a:gd name="connsiteY2" fmla="*/ 0 h 1228725"/>
                <a:gd name="connsiteX3" fmla="*/ 803672 w 1928813"/>
                <a:gd name="connsiteY3" fmla="*/ 0 h 1228725"/>
                <a:gd name="connsiteX4" fmla="*/ 1928813 w 1928813"/>
                <a:gd name="connsiteY4" fmla="*/ 0 h 1228725"/>
                <a:gd name="connsiteX5" fmla="*/ 1928813 w 1928813"/>
                <a:gd name="connsiteY5" fmla="*/ 391716 h 1228725"/>
                <a:gd name="connsiteX6" fmla="*/ 1928813 w 1928813"/>
                <a:gd name="connsiteY6" fmla="*/ 391716 h 1228725"/>
                <a:gd name="connsiteX7" fmla="*/ 1928813 w 1928813"/>
                <a:gd name="connsiteY7" fmla="*/ 559594 h 1228725"/>
                <a:gd name="connsiteX8" fmla="*/ 1928813 w 1928813"/>
                <a:gd name="connsiteY8" fmla="*/ 671513 h 1228725"/>
                <a:gd name="connsiteX9" fmla="*/ 760810 w 1928813"/>
                <a:gd name="connsiteY9" fmla="*/ 657226 h 1228725"/>
                <a:gd name="connsiteX10" fmla="*/ 100012 w 1928813"/>
                <a:gd name="connsiteY10" fmla="*/ 1228725 h 1228725"/>
                <a:gd name="connsiteX11" fmla="*/ 321469 w 1928813"/>
                <a:gd name="connsiteY11" fmla="*/ 671513 h 1228725"/>
                <a:gd name="connsiteX12" fmla="*/ 0 w 1928813"/>
                <a:gd name="connsiteY12" fmla="*/ 671513 h 1228725"/>
                <a:gd name="connsiteX13" fmla="*/ 0 w 1928813"/>
                <a:gd name="connsiteY13" fmla="*/ 559594 h 1228725"/>
                <a:gd name="connsiteX14" fmla="*/ 0 w 1928813"/>
                <a:gd name="connsiteY14" fmla="*/ 391716 h 1228725"/>
                <a:gd name="connsiteX15" fmla="*/ 0 w 1928813"/>
                <a:gd name="connsiteY15" fmla="*/ 391716 h 1228725"/>
                <a:gd name="connsiteX16" fmla="*/ 0 w 1928813"/>
                <a:gd name="connsiteY16" fmla="*/ 0 h 1228725"/>
                <a:gd name="connsiteX0" fmla="*/ 771525 w 2700338"/>
                <a:gd name="connsiteY0" fmla="*/ 0 h 1600200"/>
                <a:gd name="connsiteX1" fmla="*/ 1092994 w 2700338"/>
                <a:gd name="connsiteY1" fmla="*/ 0 h 1600200"/>
                <a:gd name="connsiteX2" fmla="*/ 1092994 w 2700338"/>
                <a:gd name="connsiteY2" fmla="*/ 0 h 1600200"/>
                <a:gd name="connsiteX3" fmla="*/ 1575197 w 2700338"/>
                <a:gd name="connsiteY3" fmla="*/ 0 h 1600200"/>
                <a:gd name="connsiteX4" fmla="*/ 2700338 w 2700338"/>
                <a:gd name="connsiteY4" fmla="*/ 0 h 1600200"/>
                <a:gd name="connsiteX5" fmla="*/ 2700338 w 2700338"/>
                <a:gd name="connsiteY5" fmla="*/ 391716 h 1600200"/>
                <a:gd name="connsiteX6" fmla="*/ 2700338 w 2700338"/>
                <a:gd name="connsiteY6" fmla="*/ 391716 h 1600200"/>
                <a:gd name="connsiteX7" fmla="*/ 2700338 w 2700338"/>
                <a:gd name="connsiteY7" fmla="*/ 559594 h 1600200"/>
                <a:gd name="connsiteX8" fmla="*/ 2700338 w 2700338"/>
                <a:gd name="connsiteY8" fmla="*/ 671513 h 1600200"/>
                <a:gd name="connsiteX9" fmla="*/ 1532335 w 2700338"/>
                <a:gd name="connsiteY9" fmla="*/ 657226 h 1600200"/>
                <a:gd name="connsiteX10" fmla="*/ 0 w 2700338"/>
                <a:gd name="connsiteY10" fmla="*/ 1600200 h 1600200"/>
                <a:gd name="connsiteX11" fmla="*/ 1092994 w 2700338"/>
                <a:gd name="connsiteY11" fmla="*/ 671513 h 1600200"/>
                <a:gd name="connsiteX12" fmla="*/ 771525 w 2700338"/>
                <a:gd name="connsiteY12" fmla="*/ 671513 h 1600200"/>
                <a:gd name="connsiteX13" fmla="*/ 771525 w 2700338"/>
                <a:gd name="connsiteY13" fmla="*/ 559594 h 1600200"/>
                <a:gd name="connsiteX14" fmla="*/ 771525 w 2700338"/>
                <a:gd name="connsiteY14" fmla="*/ 391716 h 1600200"/>
                <a:gd name="connsiteX15" fmla="*/ 771525 w 2700338"/>
                <a:gd name="connsiteY15" fmla="*/ 391716 h 1600200"/>
                <a:gd name="connsiteX16" fmla="*/ 771525 w 2700338"/>
                <a:gd name="connsiteY16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00338" h="1600200">
                  <a:moveTo>
                    <a:pt x="771525" y="0"/>
                  </a:moveTo>
                  <a:lnTo>
                    <a:pt x="1092994" y="0"/>
                  </a:lnTo>
                  <a:lnTo>
                    <a:pt x="1092994" y="0"/>
                  </a:lnTo>
                  <a:lnTo>
                    <a:pt x="1575197" y="0"/>
                  </a:lnTo>
                  <a:lnTo>
                    <a:pt x="2700338" y="0"/>
                  </a:lnTo>
                  <a:lnTo>
                    <a:pt x="2700338" y="391716"/>
                  </a:lnTo>
                  <a:lnTo>
                    <a:pt x="2700338" y="391716"/>
                  </a:lnTo>
                  <a:lnTo>
                    <a:pt x="2700338" y="559594"/>
                  </a:lnTo>
                  <a:lnTo>
                    <a:pt x="2700338" y="671513"/>
                  </a:lnTo>
                  <a:lnTo>
                    <a:pt x="1532335" y="657226"/>
                  </a:lnTo>
                  <a:lnTo>
                    <a:pt x="0" y="1600200"/>
                  </a:lnTo>
                  <a:lnTo>
                    <a:pt x="1092994" y="671513"/>
                  </a:lnTo>
                  <a:lnTo>
                    <a:pt x="771525" y="671513"/>
                  </a:lnTo>
                  <a:lnTo>
                    <a:pt x="771525" y="559594"/>
                  </a:lnTo>
                  <a:lnTo>
                    <a:pt x="771525" y="391716"/>
                  </a:lnTo>
                  <a:lnTo>
                    <a:pt x="771525" y="391716"/>
                  </a:lnTo>
                  <a:lnTo>
                    <a:pt x="771525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0164" y="457200"/>
              <a:ext cx="1890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জোডায় কাজ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1" y="3959216"/>
            <a:ext cx="1124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একটি কলমের দাম ৭ টাকা ও একটি খাতার দাম ২০ টাকা হলে কলমের দাম ও খাতার দাম অনুপাতে প্রকাশ করো।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12" y="590223"/>
            <a:ext cx="4744206" cy="3138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1" y="5087930"/>
            <a:ext cx="505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একটি দ্রব্যের দাম শতকরা ৩ টাকা কমে গেছে।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কে অনুপাতে প্রকাশ করো।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7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92405" y="166747"/>
            <a:ext cx="334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 ও শতকরার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4" y="1357118"/>
            <a:ext cx="2579845" cy="22812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0653" y="773324"/>
            <a:ext cx="269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চিহ্নটিকে কী চিহ্ন বলে?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655" y="3872242"/>
            <a:ext cx="167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 চিহ্ন 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30623" y="4578164"/>
                <a:ext cx="3194208" cy="10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একটি ভগ্নাংশ ,যার হর ১০০ এবং যার মান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3" y="4578164"/>
                <a:ext cx="3194208" cy="1014573"/>
              </a:xfrm>
              <a:prstGeom prst="rect">
                <a:avLst/>
              </a:prstGeom>
              <a:blipFill rotWithShape="0">
                <a:blip r:embed="rId3"/>
                <a:stretch>
                  <a:fillRect l="-3053" t="-4819" r="-191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992528" y="3456743"/>
            <a:ext cx="646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 বাংলাদেশের মোট শিক্ষার্থীর ৪০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 জাতীয় সংসদ টিভিতে ক্লাস দেখে। শিক্ষার্থীগুলোকে অনুপাতে প্রকাশ হলো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992529" y="4670750"/>
                <a:ext cx="6466045" cy="13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৪০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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৪০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১০০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অর্থাৎ ৪০ জন টিভিতে ক্লাস দেখলে শিক্ষার্থী ১০০ জন । ৪০ এবং ১০০ এর অনুপাত হলো ৪০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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১০০ =২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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৫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29" y="4670750"/>
                <a:ext cx="6466045" cy="1383905"/>
              </a:xfrm>
              <a:prstGeom prst="rect">
                <a:avLst/>
              </a:prstGeom>
              <a:blipFill rotWithShape="0">
                <a:blip r:embed="rId4"/>
                <a:stretch>
                  <a:fillRect l="-1508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992530" y="1089955"/>
            <a:ext cx="6966108" cy="2090032"/>
            <a:chOff x="4992530" y="1089955"/>
            <a:chExt cx="6966108" cy="20900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30" y="1089955"/>
              <a:ext cx="3651408" cy="209003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643938" y="1550783"/>
              <a:ext cx="3314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 সংসদ টিভিতে ক্লাস করছে।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8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build="p"/>
      <p:bldP spid="23" grpId="0" build="p"/>
      <p:bldP spid="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6978" y="257176"/>
            <a:ext cx="250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শতকরায় প্রকাশ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50191" y="1357313"/>
                <a:ext cx="642938" cy="74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91" y="1357313"/>
                <a:ext cx="642938" cy="7442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54199" y="1529772"/>
                <a:ext cx="592936" cy="724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99" y="1529772"/>
                <a:ext cx="592936" cy="72410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29674" y="1529772"/>
                <a:ext cx="585789" cy="769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১৫</m:t>
                          </m:r>
                        </m:num>
                        <m:den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২৮</m:t>
                          </m:r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674" y="1529772"/>
                <a:ext cx="585789" cy="76950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836006" y="3117754"/>
            <a:ext cx="28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মধ্যে পঁচা আম ৯ টি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5973" y="3117754"/>
            <a:ext cx="288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আমের সংখ্যা ১৮০ টি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1806" y="1720617"/>
            <a:ext cx="228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 কতটি আম ভাল আছে?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6727" y="3655806"/>
            <a:ext cx="1987022" cy="1629008"/>
            <a:chOff x="996727" y="3684382"/>
            <a:chExt cx="1987022" cy="162900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80" y="3684382"/>
              <a:ext cx="1851869" cy="117449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96727" y="4851725"/>
              <a:ext cx="1851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 আম ১৮০ টি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36006" y="1119687"/>
            <a:ext cx="1598962" cy="1642762"/>
            <a:chOff x="3668200" y="3715457"/>
            <a:chExt cx="1598962" cy="164276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200" y="3715457"/>
              <a:ext cx="1598962" cy="114341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721362" y="4896554"/>
              <a:ext cx="154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পঁচা আম ৯ টি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34535" y="1185363"/>
            <a:ext cx="1851869" cy="1623540"/>
            <a:chOff x="6605830" y="3746043"/>
            <a:chExt cx="1851869" cy="16235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830" y="3746043"/>
              <a:ext cx="1851869" cy="11744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605830" y="4907918"/>
              <a:ext cx="1797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 রইল ১৭১ টি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924855" y="5785180"/>
                <a:ext cx="4722279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ভাল আম ও মোট আমের অনুপাত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১৭১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১৯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55" y="5785180"/>
                <a:ext cx="4722279" cy="666977"/>
              </a:xfrm>
              <a:prstGeom prst="rect">
                <a:avLst/>
              </a:prstGeom>
              <a:blipFill rotWithShape="0">
                <a:blip r:embed="rId18"/>
                <a:stretch>
                  <a:fillRect l="-2067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979444" y="5785179"/>
                <a:ext cx="4722279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 ভাল আম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১৯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=৯৫ টি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444" y="5785179"/>
                <a:ext cx="4722279" cy="666977"/>
              </a:xfrm>
              <a:prstGeom prst="rect">
                <a:avLst/>
              </a:prstGeom>
              <a:blipFill rotWithShape="0">
                <a:blip r:embed="rId19"/>
                <a:stretch>
                  <a:fillRect l="-2065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65" y="856785"/>
            <a:ext cx="2709863" cy="20323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44" y="1085357"/>
            <a:ext cx="3017821" cy="19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2569 L -0.33359 0.37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0.35695 L 0.39271 0.372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31" grpId="0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168"/>
          <a:stretch/>
        </p:blipFill>
        <p:spPr>
          <a:xfrm>
            <a:off x="3228974" y="1323594"/>
            <a:ext cx="5829302" cy="3152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826" y="5231291"/>
            <a:ext cx="1117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মাদরাসায় শিক্ষার্থীর সংখ্যা ৫০০ জন। এদের মধ্যে ৪০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ছাত্রী হলে ঐ মাদরাসায় ছাত্র সংখ্যা কত জন।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00614" y="295949"/>
            <a:ext cx="1985960" cy="843974"/>
            <a:chOff x="928689" y="956251"/>
            <a:chExt cx="1985960" cy="843974"/>
          </a:xfrm>
        </p:grpSpPr>
        <p:sp>
          <p:nvSpPr>
            <p:cNvPr id="5" name="Horizontal Scroll 4"/>
            <p:cNvSpPr/>
            <p:nvPr/>
          </p:nvSpPr>
          <p:spPr>
            <a:xfrm>
              <a:off x="928689" y="956251"/>
              <a:ext cx="1757362" cy="843974"/>
            </a:xfrm>
            <a:prstGeom prst="horizontalScroll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4424" y="1085850"/>
              <a:ext cx="1800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0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14865" y="378112"/>
            <a:ext cx="2043113" cy="757236"/>
            <a:chOff x="4614865" y="378112"/>
            <a:chExt cx="2043113" cy="757236"/>
          </a:xfrm>
        </p:grpSpPr>
        <p:sp>
          <p:nvSpPr>
            <p:cNvPr id="3" name="Flowchart: Magnetic Disk 2"/>
            <p:cNvSpPr/>
            <p:nvPr/>
          </p:nvSpPr>
          <p:spPr>
            <a:xfrm>
              <a:off x="4614865" y="378112"/>
              <a:ext cx="2028824" cy="685800"/>
            </a:xfrm>
            <a:prstGeom prst="flowChartMagneticDisk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29154" y="550573"/>
              <a:ext cx="2028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2925" y="1850836"/>
            <a:ext cx="1131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 প্রকাশ কর।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২৫ ,৩৫          ii)  ১৯ ,২২               iii)  ৩০ ,৫০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" y="3316784"/>
            <a:ext cx="844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প্রকাশ কর।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২০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ii)  ১৫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" y="4576355"/>
            <a:ext cx="1131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প্রকাশ কর।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২৫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ii)  ৪৫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iii)  ৩০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871538"/>
            <a:ext cx="11215687" cy="4775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327" y="5689744"/>
            <a:ext cx="957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মাদরাসায় শিক্ষার্থীর সংখ্যা ৮০০ জন। বছরের শুরুতে 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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শিক্ষার্থী নতুন ভর্তি হলে, বর্তমান শিক্ষার্থীর সংখ্যা কত?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563" y="257175"/>
            <a:ext cx="3214687" cy="57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3437" y="871538"/>
            <a:ext cx="2357438" cy="571500"/>
          </a:xfrm>
          <a:custGeom>
            <a:avLst/>
            <a:gdLst>
              <a:gd name="connsiteX0" fmla="*/ 0 w 2357438"/>
              <a:gd name="connsiteY0" fmla="*/ 0 h 571500"/>
              <a:gd name="connsiteX1" fmla="*/ 2357438 w 2357438"/>
              <a:gd name="connsiteY1" fmla="*/ 0 h 571500"/>
              <a:gd name="connsiteX2" fmla="*/ 2357438 w 2357438"/>
              <a:gd name="connsiteY2" fmla="*/ 571500 h 571500"/>
              <a:gd name="connsiteX3" fmla="*/ 0 w 2357438"/>
              <a:gd name="connsiteY3" fmla="*/ 571500 h 571500"/>
              <a:gd name="connsiteX4" fmla="*/ 0 w 2357438"/>
              <a:gd name="connsiteY4" fmla="*/ 0 h 571500"/>
              <a:gd name="connsiteX0" fmla="*/ 0 w 2357438"/>
              <a:gd name="connsiteY0" fmla="*/ 0 h 571500"/>
              <a:gd name="connsiteX1" fmla="*/ 2357438 w 2357438"/>
              <a:gd name="connsiteY1" fmla="*/ 0 h 571500"/>
              <a:gd name="connsiteX2" fmla="*/ 2357438 w 2357438"/>
              <a:gd name="connsiteY2" fmla="*/ 571500 h 571500"/>
              <a:gd name="connsiteX3" fmla="*/ 271463 w 2357438"/>
              <a:gd name="connsiteY3" fmla="*/ 557212 h 571500"/>
              <a:gd name="connsiteX4" fmla="*/ 0 w 2357438"/>
              <a:gd name="connsiteY4" fmla="*/ 0 h 571500"/>
              <a:gd name="connsiteX0" fmla="*/ 0 w 2357438"/>
              <a:gd name="connsiteY0" fmla="*/ 0 h 571500"/>
              <a:gd name="connsiteX1" fmla="*/ 2357438 w 2357438"/>
              <a:gd name="connsiteY1" fmla="*/ 0 h 571500"/>
              <a:gd name="connsiteX2" fmla="*/ 2071688 w 2357438"/>
              <a:gd name="connsiteY2" fmla="*/ 571500 h 571500"/>
              <a:gd name="connsiteX3" fmla="*/ 271463 w 2357438"/>
              <a:gd name="connsiteY3" fmla="*/ 557212 h 571500"/>
              <a:gd name="connsiteX4" fmla="*/ 0 w 2357438"/>
              <a:gd name="connsiteY4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571500">
                <a:moveTo>
                  <a:pt x="0" y="0"/>
                </a:moveTo>
                <a:lnTo>
                  <a:pt x="2357438" y="0"/>
                </a:lnTo>
                <a:lnTo>
                  <a:pt x="2071688" y="571500"/>
                </a:lnTo>
                <a:lnTo>
                  <a:pt x="271463" y="5572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1463" y="368946"/>
            <a:ext cx="11630187" cy="6417614"/>
            <a:chOff x="314326" y="440386"/>
            <a:chExt cx="11630187" cy="64176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6" y="547685"/>
              <a:ext cx="11497236" cy="6310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6" y="3498261"/>
              <a:ext cx="2414587" cy="129763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962827" y="440386"/>
              <a:ext cx="3981686" cy="4586288"/>
              <a:chOff x="7962827" y="440386"/>
              <a:chExt cx="3981686" cy="458628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2827" y="440386"/>
                <a:ext cx="3981686" cy="4586288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9172575" y="757238"/>
                <a:ext cx="600076" cy="64293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472612" y="2081097"/>
                <a:ext cx="828676" cy="49065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535863" y="4675602"/>
            <a:ext cx="11299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COVID-19-</a:t>
            </a:r>
            <a:r>
              <a:rPr lang="as-IN" sz="2000" dirty="0"/>
              <a:t>এর সংক্রমণ প্রতিরোধ </a:t>
            </a:r>
            <a:r>
              <a:rPr lang="as-IN" sz="2000" dirty="0" smtClean="0"/>
              <a:t>করত</a:t>
            </a:r>
            <a:endParaRPr lang="bn-IN" sz="2000" dirty="0" smtClean="0"/>
          </a:p>
          <a:p>
            <a:r>
              <a:rPr lang="bn-IN" sz="2000" dirty="0" smtClean="0"/>
              <a:t>তোমার </a:t>
            </a:r>
            <a:r>
              <a:rPr lang="as-IN" dirty="0" smtClean="0"/>
              <a:t>হাত </a:t>
            </a:r>
            <a:r>
              <a:rPr lang="as-IN" dirty="0"/>
              <a:t>প্রায়শই পরিষ্কার </a:t>
            </a:r>
            <a:r>
              <a:rPr lang="as-IN" dirty="0" smtClean="0"/>
              <a:t>ক</a:t>
            </a:r>
            <a:r>
              <a:rPr lang="bn-IN" dirty="0" smtClean="0"/>
              <a:t>রতে হবে </a:t>
            </a:r>
            <a:r>
              <a:rPr lang="as-IN" dirty="0" smtClean="0"/>
              <a:t>। </a:t>
            </a:r>
            <a:r>
              <a:rPr lang="as-IN" dirty="0"/>
              <a:t>সাবান এবং জল বা অ্যালকোহল রয়েছে এমন হ্যান্ডওয়াশ ব্যবহার </a:t>
            </a:r>
            <a:r>
              <a:rPr lang="as-IN" dirty="0" smtClean="0"/>
              <a:t>ক</a:t>
            </a:r>
            <a:r>
              <a:rPr lang="bn-IN" dirty="0" smtClean="0"/>
              <a:t>র </a:t>
            </a:r>
            <a:r>
              <a:rPr lang="as-IN" dirty="0" smtClean="0"/>
              <a:t>।</a:t>
            </a:r>
            <a:endParaRPr lang="as-IN" dirty="0"/>
          </a:p>
          <a:p>
            <a:r>
              <a:rPr lang="as-IN" dirty="0"/>
              <a:t>কাশি বা হাঁচি হচ্ছে এমন ব্যক্তির থেকে নিরাপদ দূরত্ব </a:t>
            </a:r>
            <a:r>
              <a:rPr lang="as-IN" dirty="0" smtClean="0"/>
              <a:t>বজায়</a:t>
            </a:r>
            <a:r>
              <a:rPr lang="bn-IN" dirty="0" smtClean="0"/>
              <a:t> রাখো</a:t>
            </a:r>
            <a:r>
              <a:rPr lang="as-IN" dirty="0" smtClean="0"/>
              <a:t>।</a:t>
            </a:r>
            <a:endParaRPr lang="as-IN" dirty="0"/>
          </a:p>
          <a:p>
            <a:r>
              <a:rPr lang="bn-IN" dirty="0" smtClean="0"/>
              <a:t>তোমার</a:t>
            </a:r>
            <a:r>
              <a:rPr lang="as-IN" dirty="0" smtClean="0"/>
              <a:t> </a:t>
            </a:r>
            <a:r>
              <a:rPr lang="as-IN" dirty="0"/>
              <a:t>চোখ, নাক বা মুখ স্পর্শ </a:t>
            </a:r>
            <a:r>
              <a:rPr lang="as-IN" dirty="0" smtClean="0"/>
              <a:t>করবে </a:t>
            </a:r>
            <a:r>
              <a:rPr lang="as-IN" dirty="0"/>
              <a:t>না।</a:t>
            </a:r>
          </a:p>
          <a:p>
            <a:r>
              <a:rPr lang="as-IN" dirty="0"/>
              <a:t>কাশি বা হাঁচির সময় </a:t>
            </a:r>
            <a:r>
              <a:rPr lang="bn-IN" dirty="0" smtClean="0"/>
              <a:t>তোমার</a:t>
            </a:r>
            <a:r>
              <a:rPr lang="as-IN" dirty="0" smtClean="0"/>
              <a:t> </a:t>
            </a:r>
            <a:r>
              <a:rPr lang="as-IN" dirty="0"/>
              <a:t>নাক এবং মুখটি কনুই ভাঁজ করে বা টিস্যু দিয়ে কভার </a:t>
            </a:r>
            <a:r>
              <a:rPr lang="as-IN" dirty="0" smtClean="0"/>
              <a:t>ক</a:t>
            </a:r>
            <a:r>
              <a:rPr lang="bn-IN" dirty="0" smtClean="0"/>
              <a:t>রো </a:t>
            </a:r>
            <a:r>
              <a:rPr lang="as-IN" dirty="0" smtClean="0"/>
              <a:t>।</a:t>
            </a:r>
            <a:endParaRPr lang="as-IN" dirty="0"/>
          </a:p>
          <a:p>
            <a:r>
              <a:rPr lang="as-IN" dirty="0"/>
              <a:t>অসুস্থ বোধ করলে </a:t>
            </a:r>
            <a:r>
              <a:rPr lang="as-IN" dirty="0" smtClean="0"/>
              <a:t>বাড়িতেই</a:t>
            </a:r>
            <a:r>
              <a:rPr lang="bn-IN" dirty="0" smtClean="0"/>
              <a:t> থাকো </a:t>
            </a:r>
            <a:r>
              <a:rPr lang="as-IN" dirty="0" smtClean="0"/>
              <a:t>।</a:t>
            </a:r>
            <a:r>
              <a:rPr lang="bn-IN" dirty="0" smtClean="0"/>
              <a:t> </a:t>
            </a:r>
            <a:endParaRPr lang="as-IN" dirty="0"/>
          </a:p>
          <a:p>
            <a:r>
              <a:rPr lang="as-IN" dirty="0"/>
              <a:t>জ্বর, কাশি এবং শ্বাসকষ্ট হলে ডাক্তারের পরামর্শ </a:t>
            </a:r>
            <a:r>
              <a:rPr lang="as-IN" dirty="0" smtClean="0"/>
              <a:t>নি</a:t>
            </a:r>
            <a:r>
              <a:rPr lang="bn-IN" dirty="0" smtClean="0"/>
              <a:t>বে</a:t>
            </a:r>
            <a:r>
              <a:rPr lang="as-IN" dirty="0" smtClean="0"/>
              <a:t>। </a:t>
            </a:r>
            <a:r>
              <a:rPr lang="as-IN" dirty="0"/>
              <a:t>আগে থেকে কল করে অ্যাপয়েন্টমেন্ট </a:t>
            </a:r>
            <a:r>
              <a:rPr lang="as-IN" dirty="0" smtClean="0"/>
              <a:t>নি</a:t>
            </a:r>
            <a:r>
              <a:rPr lang="bn-IN" dirty="0" smtClean="0"/>
              <a:t>বে</a:t>
            </a:r>
            <a:r>
              <a:rPr lang="as-IN" dirty="0" smtClean="0"/>
              <a:t>।</a:t>
            </a:r>
            <a:r>
              <a:rPr lang="bn-IN" dirty="0" smtClean="0"/>
              <a:t> </a:t>
            </a:r>
            <a:endParaRPr lang="as-IN" dirty="0"/>
          </a:p>
        </p:txBody>
      </p:sp>
      <p:sp>
        <p:nvSpPr>
          <p:cNvPr id="13" name="TextBox 12"/>
          <p:cNvSpPr txBox="1"/>
          <p:nvPr/>
        </p:nvSpPr>
        <p:spPr>
          <a:xfrm>
            <a:off x="787722" y="196275"/>
            <a:ext cx="6527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থেকো, সুস্থ এবং নিরাপদে থেকো । ধন্যবাদ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5124" y="830304"/>
            <a:ext cx="211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26676" y="1637732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93350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60000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49531" y="1415079"/>
            <a:ext cx="4493079" cy="4242799"/>
            <a:chOff x="649531" y="1415079"/>
            <a:chExt cx="4493079" cy="4242799"/>
          </a:xfrm>
        </p:grpSpPr>
        <p:sp>
          <p:nvSpPr>
            <p:cNvPr id="10" name="TextBox 9"/>
            <p:cNvSpPr txBox="1"/>
            <p:nvPr/>
          </p:nvSpPr>
          <p:spPr>
            <a:xfrm>
              <a:off x="649531" y="3349554"/>
              <a:ext cx="44930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r>
                <a:rPr lang="b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BTT)</a:t>
              </a:r>
              <a:endParaRPr lang="bn-BD" sz="2400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785" y="1415079"/>
              <a:ext cx="1641002" cy="181969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52505" y="1415080"/>
            <a:ext cx="4943801" cy="3873466"/>
            <a:chOff x="6352505" y="1415080"/>
            <a:chExt cx="4943801" cy="3873466"/>
          </a:xfrm>
        </p:grpSpPr>
        <p:sp>
          <p:nvSpPr>
            <p:cNvPr id="3" name="TextBox 2"/>
            <p:cNvSpPr txBox="1"/>
            <p:nvPr/>
          </p:nvSpPr>
          <p:spPr>
            <a:xfrm>
              <a:off x="6352505" y="3349554"/>
              <a:ext cx="49438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ctr"/>
              <a:r>
                <a:rPr lang="bn-IN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৬ষ্ঠ  </a:t>
              </a:r>
              <a:r>
                <a:rPr lang="bn-BD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 algn="ctr"/>
              <a:r>
                <a:rPr lang="bn-IN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24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2" algn="ctr"/>
              <a:r>
                <a:rPr lang="en-US" sz="24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Symbol" panose="05050102010706020507" pitchFamily="18" charset="2"/>
                </a:rPr>
                <a:t></a:t>
              </a:r>
              <a:r>
                <a:rPr lang="bn-IN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Symbol" panose="05050102010706020507" pitchFamily="18" charset="2"/>
                </a:rPr>
                <a:t>৩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৪৭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bn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  <a:p>
              <a:pPr lvl="2"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20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584" y="1415080"/>
              <a:ext cx="1645644" cy="1819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64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580" y="487680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8189" y="3341221"/>
                <a:ext cx="246888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কালো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" y="3341221"/>
                <a:ext cx="2468880" cy="645113"/>
              </a:xfrm>
              <a:prstGeom prst="rect">
                <a:avLst/>
              </a:prstGeom>
              <a:blipFill rotWithShape="0">
                <a:blip r:embed="rId2"/>
                <a:stretch>
                  <a:fillRect r="-1481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72811" y="4318665"/>
            <a:ext cx="518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ভগ্নাংশগুলোকে আর কীভাবে প্রকাশ করা যায়?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92129979"/>
              </p:ext>
            </p:extLst>
          </p:nvPr>
        </p:nvGraphicFramePr>
        <p:xfrm>
          <a:off x="1586686" y="1302418"/>
          <a:ext cx="1814513" cy="132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3988399" y="1289487"/>
            <a:ext cx="1647471" cy="1605090"/>
            <a:chOff x="4788499" y="3134333"/>
            <a:chExt cx="1647471" cy="1605090"/>
          </a:xfrm>
        </p:grpSpPr>
        <p:sp>
          <p:nvSpPr>
            <p:cNvPr id="54" name="Rectangle 53"/>
            <p:cNvSpPr/>
            <p:nvPr/>
          </p:nvSpPr>
          <p:spPr>
            <a:xfrm>
              <a:off x="4788499" y="3186117"/>
              <a:ext cx="1069024" cy="152876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796479" y="3134333"/>
              <a:ext cx="1639491" cy="1605090"/>
              <a:chOff x="4832471" y="2848578"/>
              <a:chExt cx="1639491" cy="160509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832471" y="2874021"/>
                <a:ext cx="1639491" cy="1528762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132984" y="2848578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471865" y="2857954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813346" y="2874021"/>
                <a:ext cx="28575" cy="15796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155037" y="2874021"/>
                <a:ext cx="28575" cy="157964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6561745" y="1287018"/>
            <a:ext cx="2804875" cy="1603335"/>
            <a:chOff x="7318982" y="1499007"/>
            <a:chExt cx="2804875" cy="1603335"/>
          </a:xfrm>
        </p:grpSpPr>
        <p:sp>
          <p:nvSpPr>
            <p:cNvPr id="64" name="Rectangle 63"/>
            <p:cNvSpPr/>
            <p:nvPr/>
          </p:nvSpPr>
          <p:spPr>
            <a:xfrm>
              <a:off x="7322041" y="1527471"/>
              <a:ext cx="922532" cy="152876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318982" y="1499007"/>
              <a:ext cx="2804875" cy="1603335"/>
              <a:chOff x="7453550" y="1265799"/>
              <a:chExt cx="2804875" cy="160333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7453550" y="1294375"/>
                <a:ext cx="2804875" cy="1528762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7761190" y="1272066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056678" y="1265799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47507" y="1265799"/>
                <a:ext cx="28575" cy="157964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9499362" y="12783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617549" y="1265799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9200745" y="12689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948943" y="1265799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9763592" y="1278332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9996721" y="1289487"/>
                <a:ext cx="28575" cy="15796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822983" y="3386382"/>
                <a:ext cx="2468880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কালো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83" y="3386382"/>
                <a:ext cx="2468880" cy="620426"/>
              </a:xfrm>
              <a:prstGeom prst="rect">
                <a:avLst/>
              </a:prstGeom>
              <a:blipFill rotWithShape="0">
                <a:blip r:embed="rId8"/>
                <a:stretch>
                  <a:fillRect r="-2963" b="-1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59555" y="3348642"/>
                <a:ext cx="2707065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কালো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55" y="3348642"/>
                <a:ext cx="2707065" cy="620426"/>
              </a:xfrm>
              <a:prstGeom prst="rect">
                <a:avLst/>
              </a:prstGeom>
              <a:blipFill rotWithShape="0">
                <a:blip r:embed="rId9"/>
                <a:stretch>
                  <a:fillRect b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2058523" y="5296158"/>
            <a:ext cx="518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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 ,    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,    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 আকারে প্রকাশ  করা 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0" y="1386591"/>
            <a:ext cx="5508885" cy="3305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7580" y="487680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65" y="1386591"/>
            <a:ext cx="5664252" cy="3305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8700" y="5067613"/>
            <a:ext cx="448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টি গ্রামের প্রায় ৬০ টি গ্রাম বর্ষার পানিতে প্লাবিত হয়েছে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4864" y="5121474"/>
            <a:ext cx="448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একর জমির প্রায় ৩০একর জমিতে  ধান রোপন করা হয়েছে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5990" y="331407"/>
            <a:ext cx="625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 ও শতকরার সম্পর্ক আলোচনা করি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4" y="1300162"/>
            <a:ext cx="4370311" cy="4370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05" y="1714499"/>
            <a:ext cx="3926683" cy="41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0051" y="600076"/>
            <a:ext cx="1701185" cy="971550"/>
            <a:chOff x="5071576" y="600076"/>
            <a:chExt cx="1701185" cy="971550"/>
          </a:xfrm>
        </p:grpSpPr>
        <p:sp>
          <p:nvSpPr>
            <p:cNvPr id="2" name="Rectangular Callout 1"/>
            <p:cNvSpPr/>
            <p:nvPr/>
          </p:nvSpPr>
          <p:spPr>
            <a:xfrm>
              <a:off x="5071576" y="628652"/>
              <a:ext cx="1701185" cy="942974"/>
            </a:xfrm>
            <a:custGeom>
              <a:avLst/>
              <a:gdLst>
                <a:gd name="connsiteX0" fmla="*/ 0 w 3500438"/>
                <a:gd name="connsiteY0" fmla="*/ 0 h 885825"/>
                <a:gd name="connsiteX1" fmla="*/ 583406 w 3500438"/>
                <a:gd name="connsiteY1" fmla="*/ 0 h 885825"/>
                <a:gd name="connsiteX2" fmla="*/ 583406 w 3500438"/>
                <a:gd name="connsiteY2" fmla="*/ 0 h 885825"/>
                <a:gd name="connsiteX3" fmla="*/ 1458516 w 3500438"/>
                <a:gd name="connsiteY3" fmla="*/ 0 h 885825"/>
                <a:gd name="connsiteX4" fmla="*/ 3500438 w 3500438"/>
                <a:gd name="connsiteY4" fmla="*/ 0 h 885825"/>
                <a:gd name="connsiteX5" fmla="*/ 3500438 w 3500438"/>
                <a:gd name="connsiteY5" fmla="*/ 516731 h 885825"/>
                <a:gd name="connsiteX6" fmla="*/ 3500438 w 3500438"/>
                <a:gd name="connsiteY6" fmla="*/ 516731 h 885825"/>
                <a:gd name="connsiteX7" fmla="*/ 3500438 w 3500438"/>
                <a:gd name="connsiteY7" fmla="*/ 738188 h 885825"/>
                <a:gd name="connsiteX8" fmla="*/ 3500438 w 3500438"/>
                <a:gd name="connsiteY8" fmla="*/ 885825 h 885825"/>
                <a:gd name="connsiteX9" fmla="*/ 1458516 w 3500438"/>
                <a:gd name="connsiteY9" fmla="*/ 885825 h 885825"/>
                <a:gd name="connsiteX10" fmla="*/ -200995 w 3500438"/>
                <a:gd name="connsiteY10" fmla="*/ 2270901 h 885825"/>
                <a:gd name="connsiteX11" fmla="*/ 583406 w 3500438"/>
                <a:gd name="connsiteY11" fmla="*/ 885825 h 885825"/>
                <a:gd name="connsiteX12" fmla="*/ 0 w 3500438"/>
                <a:gd name="connsiteY12" fmla="*/ 885825 h 885825"/>
                <a:gd name="connsiteX13" fmla="*/ 0 w 3500438"/>
                <a:gd name="connsiteY13" fmla="*/ 738188 h 885825"/>
                <a:gd name="connsiteX14" fmla="*/ 0 w 3500438"/>
                <a:gd name="connsiteY14" fmla="*/ 516731 h 885825"/>
                <a:gd name="connsiteX15" fmla="*/ 0 w 3500438"/>
                <a:gd name="connsiteY15" fmla="*/ 516731 h 885825"/>
                <a:gd name="connsiteX16" fmla="*/ 0 w 3500438"/>
                <a:gd name="connsiteY16" fmla="*/ 0 h 885825"/>
                <a:gd name="connsiteX0" fmla="*/ 200995 w 3701433"/>
                <a:gd name="connsiteY0" fmla="*/ 0 h 2270901"/>
                <a:gd name="connsiteX1" fmla="*/ 784401 w 3701433"/>
                <a:gd name="connsiteY1" fmla="*/ 0 h 2270901"/>
                <a:gd name="connsiteX2" fmla="*/ 784401 w 3701433"/>
                <a:gd name="connsiteY2" fmla="*/ 0 h 2270901"/>
                <a:gd name="connsiteX3" fmla="*/ 1659511 w 3701433"/>
                <a:gd name="connsiteY3" fmla="*/ 0 h 2270901"/>
                <a:gd name="connsiteX4" fmla="*/ 3701433 w 3701433"/>
                <a:gd name="connsiteY4" fmla="*/ 0 h 2270901"/>
                <a:gd name="connsiteX5" fmla="*/ 3701433 w 3701433"/>
                <a:gd name="connsiteY5" fmla="*/ 516731 h 2270901"/>
                <a:gd name="connsiteX6" fmla="*/ 3701433 w 3701433"/>
                <a:gd name="connsiteY6" fmla="*/ 516731 h 2270901"/>
                <a:gd name="connsiteX7" fmla="*/ 3701433 w 3701433"/>
                <a:gd name="connsiteY7" fmla="*/ 738188 h 2270901"/>
                <a:gd name="connsiteX8" fmla="*/ 3701433 w 3701433"/>
                <a:gd name="connsiteY8" fmla="*/ 885825 h 2270901"/>
                <a:gd name="connsiteX9" fmla="*/ 1188023 w 3701433"/>
                <a:gd name="connsiteY9" fmla="*/ 942975 h 2270901"/>
                <a:gd name="connsiteX10" fmla="*/ 0 w 3701433"/>
                <a:gd name="connsiteY10" fmla="*/ 2270901 h 2270901"/>
                <a:gd name="connsiteX11" fmla="*/ 784401 w 3701433"/>
                <a:gd name="connsiteY11" fmla="*/ 885825 h 2270901"/>
                <a:gd name="connsiteX12" fmla="*/ 200995 w 3701433"/>
                <a:gd name="connsiteY12" fmla="*/ 885825 h 2270901"/>
                <a:gd name="connsiteX13" fmla="*/ 200995 w 3701433"/>
                <a:gd name="connsiteY13" fmla="*/ 738188 h 2270901"/>
                <a:gd name="connsiteX14" fmla="*/ 200995 w 3701433"/>
                <a:gd name="connsiteY14" fmla="*/ 516731 h 2270901"/>
                <a:gd name="connsiteX15" fmla="*/ 200995 w 3701433"/>
                <a:gd name="connsiteY15" fmla="*/ 516731 h 2270901"/>
                <a:gd name="connsiteX16" fmla="*/ 200995 w 3701433"/>
                <a:gd name="connsiteY16" fmla="*/ 0 h 2270901"/>
                <a:gd name="connsiteX0" fmla="*/ 0 w 3500438"/>
                <a:gd name="connsiteY0" fmla="*/ 0 h 2142313"/>
                <a:gd name="connsiteX1" fmla="*/ 583406 w 3500438"/>
                <a:gd name="connsiteY1" fmla="*/ 0 h 2142313"/>
                <a:gd name="connsiteX2" fmla="*/ 583406 w 3500438"/>
                <a:gd name="connsiteY2" fmla="*/ 0 h 2142313"/>
                <a:gd name="connsiteX3" fmla="*/ 1458516 w 3500438"/>
                <a:gd name="connsiteY3" fmla="*/ 0 h 2142313"/>
                <a:gd name="connsiteX4" fmla="*/ 3500438 w 3500438"/>
                <a:gd name="connsiteY4" fmla="*/ 0 h 2142313"/>
                <a:gd name="connsiteX5" fmla="*/ 3500438 w 3500438"/>
                <a:gd name="connsiteY5" fmla="*/ 516731 h 2142313"/>
                <a:gd name="connsiteX6" fmla="*/ 3500438 w 3500438"/>
                <a:gd name="connsiteY6" fmla="*/ 516731 h 2142313"/>
                <a:gd name="connsiteX7" fmla="*/ 3500438 w 3500438"/>
                <a:gd name="connsiteY7" fmla="*/ 738188 h 2142313"/>
                <a:gd name="connsiteX8" fmla="*/ 3500438 w 3500438"/>
                <a:gd name="connsiteY8" fmla="*/ 885825 h 2142313"/>
                <a:gd name="connsiteX9" fmla="*/ 987028 w 3500438"/>
                <a:gd name="connsiteY9" fmla="*/ 942975 h 2142313"/>
                <a:gd name="connsiteX10" fmla="*/ 856280 w 3500438"/>
                <a:gd name="connsiteY10" fmla="*/ 2142313 h 2142313"/>
                <a:gd name="connsiteX11" fmla="*/ 583406 w 3500438"/>
                <a:gd name="connsiteY11" fmla="*/ 885825 h 2142313"/>
                <a:gd name="connsiteX12" fmla="*/ 0 w 3500438"/>
                <a:gd name="connsiteY12" fmla="*/ 885825 h 2142313"/>
                <a:gd name="connsiteX13" fmla="*/ 0 w 3500438"/>
                <a:gd name="connsiteY13" fmla="*/ 738188 h 2142313"/>
                <a:gd name="connsiteX14" fmla="*/ 0 w 3500438"/>
                <a:gd name="connsiteY14" fmla="*/ 516731 h 2142313"/>
                <a:gd name="connsiteX15" fmla="*/ 0 w 3500438"/>
                <a:gd name="connsiteY15" fmla="*/ 516731 h 2142313"/>
                <a:gd name="connsiteX16" fmla="*/ 0 w 3500438"/>
                <a:gd name="connsiteY16" fmla="*/ 0 h 2142313"/>
                <a:gd name="connsiteX0" fmla="*/ 158133 w 3658571"/>
                <a:gd name="connsiteY0" fmla="*/ 0 h 1727976"/>
                <a:gd name="connsiteX1" fmla="*/ 741539 w 3658571"/>
                <a:gd name="connsiteY1" fmla="*/ 0 h 1727976"/>
                <a:gd name="connsiteX2" fmla="*/ 741539 w 3658571"/>
                <a:gd name="connsiteY2" fmla="*/ 0 h 1727976"/>
                <a:gd name="connsiteX3" fmla="*/ 1616649 w 3658571"/>
                <a:gd name="connsiteY3" fmla="*/ 0 h 1727976"/>
                <a:gd name="connsiteX4" fmla="*/ 3658571 w 3658571"/>
                <a:gd name="connsiteY4" fmla="*/ 0 h 1727976"/>
                <a:gd name="connsiteX5" fmla="*/ 3658571 w 3658571"/>
                <a:gd name="connsiteY5" fmla="*/ 516731 h 1727976"/>
                <a:gd name="connsiteX6" fmla="*/ 3658571 w 3658571"/>
                <a:gd name="connsiteY6" fmla="*/ 516731 h 1727976"/>
                <a:gd name="connsiteX7" fmla="*/ 3658571 w 3658571"/>
                <a:gd name="connsiteY7" fmla="*/ 738188 h 1727976"/>
                <a:gd name="connsiteX8" fmla="*/ 3658571 w 3658571"/>
                <a:gd name="connsiteY8" fmla="*/ 885825 h 1727976"/>
                <a:gd name="connsiteX9" fmla="*/ 1145161 w 3658571"/>
                <a:gd name="connsiteY9" fmla="*/ 942975 h 1727976"/>
                <a:gd name="connsiteX10" fmla="*/ 0 w 3658571"/>
                <a:gd name="connsiteY10" fmla="*/ 1727976 h 1727976"/>
                <a:gd name="connsiteX11" fmla="*/ 741539 w 3658571"/>
                <a:gd name="connsiteY11" fmla="*/ 885825 h 1727976"/>
                <a:gd name="connsiteX12" fmla="*/ 158133 w 3658571"/>
                <a:gd name="connsiteY12" fmla="*/ 885825 h 1727976"/>
                <a:gd name="connsiteX13" fmla="*/ 158133 w 3658571"/>
                <a:gd name="connsiteY13" fmla="*/ 738188 h 1727976"/>
                <a:gd name="connsiteX14" fmla="*/ 158133 w 3658571"/>
                <a:gd name="connsiteY14" fmla="*/ 516731 h 1727976"/>
                <a:gd name="connsiteX15" fmla="*/ 158133 w 3658571"/>
                <a:gd name="connsiteY15" fmla="*/ 516731 h 1727976"/>
                <a:gd name="connsiteX16" fmla="*/ 158133 w 3658571"/>
                <a:gd name="connsiteY16" fmla="*/ 0 h 172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8571" h="1727976">
                  <a:moveTo>
                    <a:pt x="158133" y="0"/>
                  </a:moveTo>
                  <a:lnTo>
                    <a:pt x="741539" y="0"/>
                  </a:lnTo>
                  <a:lnTo>
                    <a:pt x="741539" y="0"/>
                  </a:lnTo>
                  <a:lnTo>
                    <a:pt x="1616649" y="0"/>
                  </a:lnTo>
                  <a:lnTo>
                    <a:pt x="3658571" y="0"/>
                  </a:lnTo>
                  <a:lnTo>
                    <a:pt x="3658571" y="516731"/>
                  </a:lnTo>
                  <a:lnTo>
                    <a:pt x="3658571" y="516731"/>
                  </a:lnTo>
                  <a:lnTo>
                    <a:pt x="3658571" y="738188"/>
                  </a:lnTo>
                  <a:lnTo>
                    <a:pt x="3658571" y="885825"/>
                  </a:lnTo>
                  <a:lnTo>
                    <a:pt x="1145161" y="942975"/>
                  </a:lnTo>
                  <a:lnTo>
                    <a:pt x="0" y="1727976"/>
                  </a:lnTo>
                  <a:lnTo>
                    <a:pt x="741539" y="885825"/>
                  </a:lnTo>
                  <a:lnTo>
                    <a:pt x="158133" y="885825"/>
                  </a:lnTo>
                  <a:lnTo>
                    <a:pt x="158133" y="738188"/>
                  </a:lnTo>
                  <a:lnTo>
                    <a:pt x="158133" y="516731"/>
                  </a:lnTo>
                  <a:lnTo>
                    <a:pt x="158133" y="516731"/>
                  </a:lnTo>
                  <a:lnTo>
                    <a:pt x="158133" y="0"/>
                  </a:lnTo>
                  <a:close/>
                </a:path>
              </a:pathLst>
            </a:cu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43500" y="600076"/>
              <a:ext cx="1557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1744" y="1544302"/>
            <a:ext cx="7782540" cy="2521387"/>
            <a:chOff x="2393157" y="2401551"/>
            <a:chExt cx="7782540" cy="2521387"/>
          </a:xfrm>
        </p:grpSpPr>
        <p:sp>
          <p:nvSpPr>
            <p:cNvPr id="6" name="Rectangle 5"/>
            <p:cNvSpPr/>
            <p:nvPr/>
          </p:nvSpPr>
          <p:spPr>
            <a:xfrm>
              <a:off x="2393157" y="2401551"/>
              <a:ext cx="7782540" cy="245744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871" y="2614614"/>
              <a:ext cx="774682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পাঠ শেষে শিক্ষার্থীরা –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bn-IN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IN" dirty="0" smtClean="0"/>
                <a:t>অনুপাত কী তা ব্যাখ্যা করতে পারবে।</a:t>
              </a:r>
            </a:p>
            <a:p>
              <a:endParaRPr lang="bn-IN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IN" dirty="0" smtClean="0"/>
                <a:t>অনুপাতকে শতকরায়, শতকরাকে অনুপাতে প্রকাশ করতে পারবে।</a:t>
              </a:r>
            </a:p>
            <a:p>
              <a:endParaRPr lang="bn-IN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IN" dirty="0" smtClean="0"/>
                <a:t>ভগ্নাংশকে শতকরায়, শতকরাকে ভগ্নাংশে প্রকাশ করতে পারবে।</a:t>
              </a:r>
            </a:p>
            <a:p>
              <a:endParaRPr lang="b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0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545" y="474682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30" y="1611288"/>
            <a:ext cx="2070720" cy="2366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83" y="1611289"/>
            <a:ext cx="2284617" cy="22846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6626" y="4015255"/>
            <a:ext cx="285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ফাহিমের উচ্চতা ১৫০ সে 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0858" y="4018073"/>
            <a:ext cx="285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হাফসার  উচ্চতা ১৪০ সে 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6351" y="4744947"/>
            <a:ext cx="990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বলতে পারি ফাহিমের উচ্চতা হাফসার উচ্চতার চেয়ে (১৫০ -১৪০)সে মি বা ১০ সে মি বেশি।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236351" y="5206612"/>
                <a:ext cx="749331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ফাহিমের উচ্চতা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হাফসার উচ্চতার চেয়ে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সে মি বা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গুণ   বেশি।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51" y="5206612"/>
                <a:ext cx="7493311" cy="647357"/>
              </a:xfrm>
              <a:prstGeom prst="rect">
                <a:avLst/>
              </a:prstGeom>
              <a:blipFill rotWithShape="0">
                <a:blip r:embed="rId4"/>
                <a:stretch>
                  <a:fillRect l="-1302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236351" y="5964081"/>
            <a:ext cx="749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ফাহিমের উচ্চতা ও হাফসার উচ্চতার অনুপাত ১৫০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১৪০ বা ১৫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allAtOnce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6454" y="4542862"/>
                <a:ext cx="10660709" cy="646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 দুইটির ক্ষেত্রফল ৯ বর্গমিটার ও ১৬ বর্গমিটার হলে তাদের অনুপাত হবে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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১৬ 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১৬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৯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১৬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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৯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4" y="4542862"/>
                <a:ext cx="10660709" cy="646267"/>
              </a:xfrm>
              <a:prstGeom prst="rect">
                <a:avLst/>
              </a:prstGeom>
              <a:blipFill rotWithShape="0">
                <a:blip r:embed="rId2"/>
                <a:stretch>
                  <a:fillRect l="-915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7" y="328613"/>
            <a:ext cx="889611" cy="704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4220" y="26215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8875" y="1314127"/>
            <a:ext cx="1557338" cy="1443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বর্গক্ষেত্র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17270" y="1220935"/>
            <a:ext cx="2257426" cy="2021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বর্গক্ষেত্র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38764" y="3311594"/>
            <a:ext cx="12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90824" y="1690514"/>
            <a:ext cx="12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179219" y="1804813"/>
            <a:ext cx="12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0325" y="2876190"/>
            <a:ext cx="12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083" y="5505997"/>
            <a:ext cx="1066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সমজাতীয় রাশির একটি অপরটির তুলনায় কতগুণ বা কত অংশ তা একটি ভগ্নাংশ দ্বারা প্রকাশ করা যায়। এই ভগ্নাংশটিকে রাশি দুইটির অনুপাত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7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87" y="1309033"/>
            <a:ext cx="7186613" cy="2716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71770" y="4203334"/>
                <a:ext cx="6300905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  <m:r>
                      <a:rPr lang="bn-IN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   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m:rPr>
                        <m:nor/>
                      </m:rPr>
                      <a:rPr lang="bn-IN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 ,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770" y="4203334"/>
                <a:ext cx="6300905" cy="647357"/>
              </a:xfrm>
              <a:prstGeom prst="rect">
                <a:avLst/>
              </a:prstGeom>
              <a:blipFill rotWithShape="0">
                <a:blip r:embed="rId3"/>
                <a:stretch>
                  <a:fillRect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71770" y="5186362"/>
            <a:ext cx="387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ভগ্নংশগুলোকে অনুপাতে প্রকাশ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4430" y="342926"/>
            <a:ext cx="168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717</Words>
  <Application>Microsoft Office PowerPoint</Application>
  <PresentationFormat>Widescreen</PresentationFormat>
  <Paragraphs>102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131</cp:revision>
  <dcterms:created xsi:type="dcterms:W3CDTF">2020-07-02T10:15:41Z</dcterms:created>
  <dcterms:modified xsi:type="dcterms:W3CDTF">2020-07-24T14:09:49Z</dcterms:modified>
</cp:coreProperties>
</file>