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61" r:id="rId5"/>
    <p:sldId id="263" r:id="rId6"/>
    <p:sldId id="264" r:id="rId7"/>
    <p:sldId id="265" r:id="rId8"/>
    <p:sldId id="266" r:id="rId9"/>
    <p:sldId id="260"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34A8E824-E4A3-494F-85E6-9BBC25C4183B}" type="datetimeFigureOut">
              <a:rPr lang="en-US" smtClean="0"/>
              <a:t>7/24/2020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01161EC-34B5-4885-ABC9-8247B3333439}"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06362369"/>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134585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4A8E824-E4A3-494F-85E6-9BBC25C4183B}" type="datetimeFigureOut">
              <a:rPr lang="en-US" smtClean="0"/>
              <a:t>7/24/2020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01161EC-34B5-4885-ABC9-8247B3333439}"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378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1992380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4A8E824-E4A3-494F-85E6-9BBC25C4183B}" type="datetimeFigureOut">
              <a:rPr lang="en-US" smtClean="0"/>
              <a:t>7/24/2020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01161EC-34B5-4885-ABC9-8247B3333439}"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75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A8E824-E4A3-494F-85E6-9BBC25C4183B}" type="datetimeFigureOut">
              <a:rPr lang="en-US" smtClean="0"/>
              <a:t>7/24/2020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369869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A8E824-E4A3-494F-85E6-9BBC25C4183B}" type="datetimeFigureOut">
              <a:rPr lang="en-US" smtClean="0"/>
              <a:t>7/24/2020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118872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A8E824-E4A3-494F-85E6-9BBC25C4183B}" type="datetimeFigureOut">
              <a:rPr lang="en-US" smtClean="0"/>
              <a:t>7/24/2020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302671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34A8E824-E4A3-494F-85E6-9BBC25C4183B}" type="datetimeFigureOut">
              <a:rPr lang="en-US" smtClean="0"/>
              <a:t>7/24/2020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1835356058"/>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4A8E824-E4A3-494F-85E6-9BBC25C4183B}" type="datetimeFigureOut">
              <a:rPr lang="en-US" smtClean="0"/>
              <a:t>7/24/2020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01161EC-34B5-4885-ABC9-8247B3333439}" type="slidenum">
              <a:rPr lang="en-US" smtClean="0"/>
              <a:t>‹#›</a:t>
            </a:fld>
            <a:endParaRPr lang="en-US"/>
          </a:p>
        </p:txBody>
      </p:sp>
    </p:spTree>
    <p:extLst>
      <p:ext uri="{BB962C8B-B14F-4D97-AF65-F5344CB8AC3E}">
        <p14:creationId xmlns:p14="http://schemas.microsoft.com/office/powerpoint/2010/main" val="2748702204"/>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4A8E824-E4A3-494F-85E6-9BBC25C4183B}" type="datetimeFigureOut">
              <a:rPr lang="en-US" smtClean="0"/>
              <a:t>7/24/2020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01161EC-34B5-4885-ABC9-8247B3333439}" type="slidenum">
              <a:rPr lang="en-US" smtClean="0"/>
              <a:t>‹#›</a:t>
            </a:fld>
            <a:endParaRPr lang="en-US"/>
          </a:p>
        </p:txBody>
      </p:sp>
    </p:spTree>
    <p:extLst>
      <p:ext uri="{BB962C8B-B14F-4D97-AF65-F5344CB8AC3E}">
        <p14:creationId xmlns:p14="http://schemas.microsoft.com/office/powerpoint/2010/main" val="277050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4A8E824-E4A3-494F-85E6-9BBC25C4183B}" type="datetimeFigureOut">
              <a:rPr lang="en-US" smtClean="0"/>
              <a:t>7/24/2020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01161EC-34B5-4885-ABC9-8247B3333439}"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331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Oval 1">
            <a:extLst>
              <a:ext uri="{FF2B5EF4-FFF2-40B4-BE49-F238E27FC236}">
                <a16:creationId xmlns:a16="http://schemas.microsoft.com/office/drawing/2014/main" id="{50A4DD24-A014-478E-BC52-A849AF656C6E}"/>
              </a:ext>
            </a:extLst>
          </p:cNvPr>
          <p:cNvSpPr/>
          <p:nvPr/>
        </p:nvSpPr>
        <p:spPr>
          <a:xfrm>
            <a:off x="5194479" y="1120463"/>
            <a:ext cx="6851560" cy="4146997"/>
          </a:xfrm>
          <a:prstGeom prst="wedgeEllipseCallou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4EA9EC8-8E3F-4B03-8B16-4FCBD1AA3182}"/>
              </a:ext>
            </a:extLst>
          </p:cNvPr>
          <p:cNvSpPr/>
          <p:nvPr/>
        </p:nvSpPr>
        <p:spPr>
          <a:xfrm>
            <a:off x="5685776" y="2316798"/>
            <a:ext cx="5493087" cy="1754326"/>
          </a:xfrm>
          <a:prstGeom prst="rect">
            <a:avLst/>
          </a:prstGeom>
          <a:noFill/>
        </p:spPr>
        <p:txBody>
          <a:bodyPr wrap="square" lIns="91440" tIns="45720" rIns="91440" bIns="45720">
            <a:spAutoFit/>
          </a:bodyPr>
          <a:lstStyle/>
          <a:p>
            <a:pPr algn="ctr"/>
            <a:r>
              <a:rPr lang="as-IN" sz="5400" dirty="0">
                <a:ln w="0"/>
                <a:effectLst>
                  <a:reflection blurRad="6350" stA="53000" endA="300" endPos="35500" dir="5400000" sy="-90000" algn="bl" rotWithShape="0"/>
                </a:effectLst>
              </a:rPr>
              <a:t>বিসমিল্লাহির রাহমানির রাহিম</a:t>
            </a:r>
            <a:endParaRPr lang="en-US" sz="5400" b="0" cap="none" spc="0" dirty="0">
              <a:ln w="0"/>
              <a:effectLst>
                <a:reflection blurRad="6350" stA="53000" endA="300" endPos="35500" dir="5400000" sy="-90000" algn="bl" rotWithShape="0"/>
              </a:effectLst>
            </a:endParaRPr>
          </a:p>
        </p:txBody>
      </p:sp>
    </p:spTree>
    <p:extLst>
      <p:ext uri="{BB962C8B-B14F-4D97-AF65-F5344CB8AC3E}">
        <p14:creationId xmlns:p14="http://schemas.microsoft.com/office/powerpoint/2010/main" val="81921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3790E4C0-B15B-465A-8964-346442F715DE}"/>
              </a:ext>
            </a:extLst>
          </p:cNvPr>
          <p:cNvSpPr/>
          <p:nvPr/>
        </p:nvSpPr>
        <p:spPr>
          <a:xfrm>
            <a:off x="5433391" y="1510748"/>
            <a:ext cx="5976731" cy="3366052"/>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14D087C-00BA-446A-9720-1C94506FDC0D}"/>
              </a:ext>
            </a:extLst>
          </p:cNvPr>
          <p:cNvSpPr/>
          <p:nvPr/>
        </p:nvSpPr>
        <p:spPr>
          <a:xfrm>
            <a:off x="5932591" y="2644170"/>
            <a:ext cx="4563131" cy="1569660"/>
          </a:xfrm>
          <a:prstGeom prst="rect">
            <a:avLst/>
          </a:prstGeom>
          <a:noFill/>
        </p:spPr>
        <p:txBody>
          <a:bodyPr wrap="square" lIns="91440" tIns="45720" rIns="91440" bIns="45720">
            <a:spAutoFit/>
          </a:bodyPr>
          <a:lstStyle/>
          <a:p>
            <a:pPr algn="ctr"/>
            <a:r>
              <a:rPr lang="bn-BD" sz="9600" b="0" cap="none" spc="0" dirty="0">
                <a:ln w="0"/>
                <a:solidFill>
                  <a:schemeClr val="tx1"/>
                </a:solidFill>
                <a:effectLst>
                  <a:outerShdw blurRad="38100" dist="19050" dir="2700000" algn="tl" rotWithShape="0">
                    <a:schemeClr val="dk1">
                      <a:alpha val="40000"/>
                    </a:schemeClr>
                  </a:outerShdw>
                </a:effectLst>
              </a:rPr>
              <a:t>ধন্যবাদ</a:t>
            </a:r>
            <a:endParaRPr lang="en-US" sz="9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491522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CE2EF-4FF9-4E85-AD06-F82D221445F4}"/>
              </a:ext>
            </a:extLst>
          </p:cNvPr>
          <p:cNvSpPr>
            <a:spLocks noGrp="1"/>
          </p:cNvSpPr>
          <p:nvPr>
            <p:ph type="ctrTitle"/>
          </p:nvPr>
        </p:nvSpPr>
        <p:spPr>
          <a:xfrm>
            <a:off x="8178083" y="804926"/>
            <a:ext cx="3523467" cy="714781"/>
          </a:xfrm>
        </p:spPr>
        <p:txBody>
          <a:bodyPr/>
          <a:lstStyle/>
          <a:p>
            <a:r>
              <a:rPr lang="as-IN" dirty="0"/>
              <a:t>শিক্ষক পরিচিতি</a:t>
            </a:r>
            <a:endParaRPr lang="en-US" dirty="0"/>
          </a:p>
        </p:txBody>
      </p:sp>
      <p:sp>
        <p:nvSpPr>
          <p:cNvPr id="4" name="Title 1">
            <a:extLst>
              <a:ext uri="{FF2B5EF4-FFF2-40B4-BE49-F238E27FC236}">
                <a16:creationId xmlns:a16="http://schemas.microsoft.com/office/drawing/2014/main" id="{4F2EE95B-A829-4778-9561-A644FC6EF7AA}"/>
              </a:ext>
            </a:extLst>
          </p:cNvPr>
          <p:cNvSpPr txBox="1">
            <a:spLocks/>
          </p:cNvSpPr>
          <p:nvPr/>
        </p:nvSpPr>
        <p:spPr>
          <a:xfrm>
            <a:off x="7740199" y="3369433"/>
            <a:ext cx="3523467" cy="714781"/>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i="1" dirty="0"/>
              <a:t>মোঃ সেলিম জাহাঙ্গীর</a:t>
            </a:r>
            <a:endParaRPr lang="en-US" i="1" dirty="0"/>
          </a:p>
        </p:txBody>
      </p:sp>
      <p:sp>
        <p:nvSpPr>
          <p:cNvPr id="5" name="Title 1">
            <a:extLst>
              <a:ext uri="{FF2B5EF4-FFF2-40B4-BE49-F238E27FC236}">
                <a16:creationId xmlns:a16="http://schemas.microsoft.com/office/drawing/2014/main" id="{FF310327-8D3A-48E9-B219-4BDEEE9EF14C}"/>
              </a:ext>
            </a:extLst>
          </p:cNvPr>
          <p:cNvSpPr txBox="1">
            <a:spLocks/>
          </p:cNvSpPr>
          <p:nvPr/>
        </p:nvSpPr>
        <p:spPr>
          <a:xfrm>
            <a:off x="7830354" y="3821809"/>
            <a:ext cx="3523467" cy="714781"/>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3600" dirty="0"/>
              <a:t>রসায়ন প্রভাষক</a:t>
            </a:r>
            <a:endParaRPr lang="en-US" sz="3600" dirty="0"/>
          </a:p>
        </p:txBody>
      </p:sp>
      <p:sp>
        <p:nvSpPr>
          <p:cNvPr id="6" name="Title 1">
            <a:extLst>
              <a:ext uri="{FF2B5EF4-FFF2-40B4-BE49-F238E27FC236}">
                <a16:creationId xmlns:a16="http://schemas.microsoft.com/office/drawing/2014/main" id="{FAC5FE9C-E66F-4B5D-BD9B-08FA582C64ED}"/>
              </a:ext>
            </a:extLst>
          </p:cNvPr>
          <p:cNvSpPr txBox="1">
            <a:spLocks/>
          </p:cNvSpPr>
          <p:nvPr/>
        </p:nvSpPr>
        <p:spPr>
          <a:xfrm>
            <a:off x="7740200" y="4485076"/>
            <a:ext cx="4632103" cy="843565"/>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2800" dirty="0"/>
              <a:t>ডিমলা ইসলামিয়া ডিগ্রী কলেজ</a:t>
            </a:r>
            <a:endParaRPr lang="en-US" sz="2800" dirty="0"/>
          </a:p>
        </p:txBody>
      </p:sp>
      <p:sp>
        <p:nvSpPr>
          <p:cNvPr id="7" name="Title 1">
            <a:extLst>
              <a:ext uri="{FF2B5EF4-FFF2-40B4-BE49-F238E27FC236}">
                <a16:creationId xmlns:a16="http://schemas.microsoft.com/office/drawing/2014/main" id="{6CC12636-09A2-44AF-A051-19AD32BB854B}"/>
              </a:ext>
            </a:extLst>
          </p:cNvPr>
          <p:cNvSpPr txBox="1">
            <a:spLocks/>
          </p:cNvSpPr>
          <p:nvPr/>
        </p:nvSpPr>
        <p:spPr>
          <a:xfrm>
            <a:off x="7740199" y="5001844"/>
            <a:ext cx="4632103" cy="843565"/>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2800" dirty="0"/>
              <a:t>ডিমলা নীলফামারী</a:t>
            </a:r>
            <a:endParaRPr lang="en-US" sz="2800" dirty="0"/>
          </a:p>
        </p:txBody>
      </p:sp>
      <p:sp>
        <p:nvSpPr>
          <p:cNvPr id="8" name="Title 1">
            <a:extLst>
              <a:ext uri="{FF2B5EF4-FFF2-40B4-BE49-F238E27FC236}">
                <a16:creationId xmlns:a16="http://schemas.microsoft.com/office/drawing/2014/main" id="{7E53B517-3CBE-4960-8C39-4EBB15BF933A}"/>
              </a:ext>
            </a:extLst>
          </p:cNvPr>
          <p:cNvSpPr txBox="1">
            <a:spLocks/>
          </p:cNvSpPr>
          <p:nvPr/>
        </p:nvSpPr>
        <p:spPr>
          <a:xfrm>
            <a:off x="7740199" y="5539217"/>
            <a:ext cx="4632103" cy="843565"/>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2800" dirty="0"/>
              <a:t>ইমেইল</a:t>
            </a:r>
            <a:r>
              <a:rPr lang="bn-BD" sz="2800" dirty="0"/>
              <a:t>ঃ </a:t>
            </a:r>
            <a:r>
              <a:rPr lang="bn-BD" sz="1800" dirty="0"/>
              <a:t>salimzahangir07@gmail.com</a:t>
            </a:r>
            <a:endParaRPr lang="en-US" sz="2800" dirty="0"/>
          </a:p>
        </p:txBody>
      </p:sp>
      <p:pic>
        <p:nvPicPr>
          <p:cNvPr id="9" name="Picture 8">
            <a:extLst>
              <a:ext uri="{FF2B5EF4-FFF2-40B4-BE49-F238E27FC236}">
                <a16:creationId xmlns:a16="http://schemas.microsoft.com/office/drawing/2014/main" id="{C481EC12-2E72-467E-839F-4E17205BC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9582" y="1468193"/>
            <a:ext cx="1706870" cy="169931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48473865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B91F9B-86D0-4CEB-BEFC-2F741E65F534}"/>
              </a:ext>
            </a:extLst>
          </p:cNvPr>
          <p:cNvSpPr/>
          <p:nvPr/>
        </p:nvSpPr>
        <p:spPr>
          <a:xfrm>
            <a:off x="2639943" y="141668"/>
            <a:ext cx="8204068" cy="11977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E503719-C26C-43EF-98D5-99FBF8441727}"/>
              </a:ext>
            </a:extLst>
          </p:cNvPr>
          <p:cNvSpPr/>
          <p:nvPr/>
        </p:nvSpPr>
        <p:spPr>
          <a:xfrm>
            <a:off x="2118349" y="325036"/>
            <a:ext cx="9247256" cy="830997"/>
          </a:xfrm>
          <a:prstGeom prst="rect">
            <a:avLst/>
          </a:prstGeom>
          <a:noFill/>
        </p:spPr>
        <p:txBody>
          <a:bodyPr wrap="square" lIns="91440" tIns="45720" rIns="91440" bIns="45720">
            <a:spAutoFit/>
          </a:bodyPr>
          <a:lstStyle/>
          <a:p>
            <a:pPr algn="ctr"/>
            <a:r>
              <a:rPr lang="as-IN" sz="4800" dirty="0">
                <a:ln w="0"/>
                <a:effectLst>
                  <a:outerShdw blurRad="38100" dist="19050" dir="2700000" algn="tl" rotWithShape="0">
                    <a:schemeClr val="dk1">
                      <a:alpha val="40000"/>
                    </a:schemeClr>
                  </a:outerShdw>
                </a:effectLst>
              </a:rPr>
              <a:t>আজকের বিষয়</a:t>
            </a:r>
            <a:r>
              <a:rPr lang="en-US" sz="4800" dirty="0">
                <a:ln w="0"/>
                <a:effectLst>
                  <a:outerShdw blurRad="38100" dist="19050" dir="2700000" algn="tl" rotWithShape="0">
                    <a:schemeClr val="dk1">
                      <a:alpha val="40000"/>
                    </a:schemeClr>
                  </a:outerShdw>
                </a:effectLst>
              </a:rPr>
              <a:t>:</a:t>
            </a:r>
            <a:r>
              <a:rPr lang="as-IN" sz="4800" dirty="0">
                <a:ln w="0"/>
                <a:effectLst>
                  <a:outerShdw blurRad="38100" dist="19050" dir="2700000" algn="tl" rotWithShape="0">
                    <a:schemeClr val="dk1">
                      <a:alpha val="40000"/>
                    </a:schemeClr>
                  </a:outerShdw>
                </a:effectLst>
              </a:rPr>
              <a:t> রসায়ন প্রথম পত্র</a:t>
            </a:r>
            <a:endParaRPr lang="en-US" sz="48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BE791E23-9A49-445A-92C8-D35490399FE8}"/>
              </a:ext>
            </a:extLst>
          </p:cNvPr>
          <p:cNvSpPr/>
          <p:nvPr/>
        </p:nvSpPr>
        <p:spPr>
          <a:xfrm>
            <a:off x="7727324" y="1669508"/>
            <a:ext cx="3451538" cy="472992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306DEF3-D5ED-4737-A562-C9CC0D1B95CB}"/>
              </a:ext>
            </a:extLst>
          </p:cNvPr>
          <p:cNvSpPr/>
          <p:nvPr/>
        </p:nvSpPr>
        <p:spPr>
          <a:xfrm>
            <a:off x="7173949" y="3516275"/>
            <a:ext cx="4004913" cy="523220"/>
          </a:xfrm>
          <a:prstGeom prst="rect">
            <a:avLst/>
          </a:prstGeom>
          <a:noFill/>
        </p:spPr>
        <p:txBody>
          <a:bodyPr wrap="square" lIns="91440" tIns="45720" rIns="91440" bIns="45720">
            <a:spAutoFit/>
          </a:bodyPr>
          <a:lstStyle/>
          <a:p>
            <a:pPr algn="ctr"/>
            <a:r>
              <a:rPr lang="as-IN" sz="2800" dirty="0">
                <a:ln w="0"/>
                <a:effectLst>
                  <a:outerShdw blurRad="38100" dist="19050" dir="2700000" algn="tl" rotWithShape="0">
                    <a:schemeClr val="dk1">
                      <a:alpha val="40000"/>
                    </a:schemeClr>
                  </a:outerShdw>
                </a:effectLst>
              </a:rPr>
              <a:t>অধ্যায়</a:t>
            </a:r>
            <a:r>
              <a:rPr lang="en-US" sz="2800" dirty="0">
                <a:ln w="0"/>
                <a:effectLst>
                  <a:outerShdw blurRad="38100" dist="19050" dir="2700000" algn="tl" rotWithShape="0">
                    <a:schemeClr val="dk1">
                      <a:alpha val="40000"/>
                    </a:schemeClr>
                  </a:outerShdw>
                </a:effectLst>
              </a:rPr>
              <a:t>:</a:t>
            </a:r>
            <a:r>
              <a:rPr lang="as-IN" sz="2800" dirty="0">
                <a:ln w="0"/>
                <a:effectLst>
                  <a:outerShdw blurRad="38100" dist="19050" dir="2700000" algn="tl" rotWithShape="0">
                    <a:schemeClr val="dk1">
                      <a:alpha val="40000"/>
                    </a:schemeClr>
                  </a:outerShdw>
                </a:effectLst>
              </a:rPr>
              <a:t> দ্বিতীয়</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5A1C1D59-C0BC-4C9E-99E3-25F8A87195AD}"/>
              </a:ext>
            </a:extLst>
          </p:cNvPr>
          <p:cNvSpPr/>
          <p:nvPr/>
        </p:nvSpPr>
        <p:spPr>
          <a:xfrm>
            <a:off x="7090701" y="4183345"/>
            <a:ext cx="4004913" cy="523220"/>
          </a:xfrm>
          <a:prstGeom prst="rect">
            <a:avLst/>
          </a:prstGeom>
          <a:noFill/>
        </p:spPr>
        <p:txBody>
          <a:bodyPr wrap="square" lIns="91440" tIns="45720" rIns="91440" bIns="45720">
            <a:spAutoFit/>
          </a:bodyPr>
          <a:lstStyle/>
          <a:p>
            <a:pPr algn="ctr"/>
            <a:r>
              <a:rPr lang="as-IN" sz="2800" dirty="0">
                <a:ln w="0"/>
                <a:effectLst>
                  <a:outerShdw blurRad="38100" dist="19050" dir="2700000" algn="tl" rotWithShape="0">
                    <a:schemeClr val="dk1">
                      <a:alpha val="40000"/>
                    </a:schemeClr>
                  </a:outerShdw>
                </a:effectLst>
              </a:rPr>
              <a:t>পাঠ</a:t>
            </a:r>
            <a:r>
              <a:rPr lang="en-US" sz="2800" dirty="0">
                <a:ln w="0"/>
                <a:effectLst>
                  <a:outerShdw blurRad="38100" dist="19050" dir="2700000" algn="tl" rotWithShape="0">
                    <a:schemeClr val="dk1">
                      <a:alpha val="40000"/>
                    </a:schemeClr>
                  </a:outerShdw>
                </a:effectLst>
              </a:rPr>
              <a:t>:  </a:t>
            </a:r>
            <a:r>
              <a:rPr lang="as-IN" sz="2800" dirty="0">
                <a:ln w="0"/>
                <a:effectLst>
                  <a:outerShdw blurRad="38100" dist="19050" dir="2700000" algn="tl" rotWithShape="0">
                    <a:schemeClr val="dk1">
                      <a:alpha val="40000"/>
                    </a:schemeClr>
                  </a:outerShdw>
                </a:effectLst>
              </a:rPr>
              <a:t>দুই</a:t>
            </a:r>
            <a:r>
              <a:rPr lang="en-US" sz="2800" dirty="0">
                <a:ln w="0"/>
                <a:effectLst>
                  <a:outerShdw blurRad="38100" dist="19050" dir="2700000" algn="tl" rotWithShape="0">
                    <a:schemeClr val="dk1">
                      <a:alpha val="40000"/>
                    </a:schemeClr>
                  </a:outerShdw>
                </a:effectLst>
              </a:rPr>
              <a:t> </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a16="http://schemas.microsoft.com/office/drawing/2014/main" id="{BA9B8193-7814-463A-B805-ED9731E0F7CF}"/>
              </a:ext>
            </a:extLst>
          </p:cNvPr>
          <p:cNvSpPr/>
          <p:nvPr/>
        </p:nvSpPr>
        <p:spPr>
          <a:xfrm>
            <a:off x="7270331" y="2885688"/>
            <a:ext cx="4004913" cy="523220"/>
          </a:xfrm>
          <a:prstGeom prst="rect">
            <a:avLst/>
          </a:prstGeom>
          <a:noFill/>
        </p:spPr>
        <p:txBody>
          <a:bodyPr wrap="square" lIns="91440" tIns="45720" rIns="91440" bIns="45720">
            <a:spAutoFit/>
          </a:bodyPr>
          <a:lstStyle/>
          <a:p>
            <a:pPr algn="ctr"/>
            <a:r>
              <a:rPr lang="as-IN" sz="2800" dirty="0">
                <a:ln w="0"/>
                <a:effectLst>
                  <a:outerShdw blurRad="38100" dist="19050" dir="2700000" algn="tl" rotWithShape="0">
                    <a:schemeClr val="dk1">
                      <a:alpha val="40000"/>
                    </a:schemeClr>
                  </a:outerShdw>
                </a:effectLst>
              </a:rPr>
              <a:t>শ্রেণি</a:t>
            </a:r>
            <a:r>
              <a:rPr lang="en-US" sz="2800" dirty="0">
                <a:ln w="0"/>
                <a:effectLst>
                  <a:outerShdw blurRad="38100" dist="19050" dir="2700000" algn="tl" rotWithShape="0">
                    <a:schemeClr val="dk1">
                      <a:alpha val="40000"/>
                    </a:schemeClr>
                  </a:outerShdw>
                </a:effectLst>
              </a:rPr>
              <a:t>:  </a:t>
            </a:r>
            <a:r>
              <a:rPr lang="as-IN" sz="2800" dirty="0">
                <a:ln w="0"/>
                <a:effectLst>
                  <a:outerShdw blurRad="38100" dist="19050" dir="2700000" algn="tl" rotWithShape="0">
                    <a:schemeClr val="dk1">
                      <a:alpha val="40000"/>
                    </a:schemeClr>
                  </a:outerShdw>
                </a:effectLst>
              </a:rPr>
              <a:t> একাদশ </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B6096D56-08B5-4A21-B79F-289AFF12925B}"/>
              </a:ext>
            </a:extLst>
          </p:cNvPr>
          <p:cNvSpPr/>
          <p:nvPr/>
        </p:nvSpPr>
        <p:spPr>
          <a:xfrm>
            <a:off x="7270331" y="5065150"/>
            <a:ext cx="4004913" cy="523220"/>
          </a:xfrm>
          <a:prstGeom prst="rect">
            <a:avLst/>
          </a:prstGeom>
          <a:noFill/>
        </p:spPr>
        <p:txBody>
          <a:bodyPr wrap="square" lIns="91440" tIns="45720" rIns="91440" bIns="45720">
            <a:spAutoFit/>
          </a:bodyPr>
          <a:lstStyle/>
          <a:p>
            <a:pPr algn="ctr"/>
            <a:r>
              <a:rPr lang="en-US" sz="2800" dirty="0">
                <a:ln w="0"/>
                <a:effectLst>
                  <a:outerShdw blurRad="38100" dist="19050" dir="2700000" algn="tl" rotWithShape="0">
                    <a:schemeClr val="dk1">
                      <a:alpha val="40000"/>
                    </a:schemeClr>
                  </a:outerShdw>
                </a:effectLst>
              </a:rPr>
              <a:t>সময়ঃ৪০</a:t>
            </a:r>
            <a:r>
              <a:rPr lang="as-IN" sz="2800" dirty="0">
                <a:ln w="0"/>
                <a:effectLst>
                  <a:outerShdw blurRad="38100" dist="19050" dir="2700000" algn="tl" rotWithShape="0">
                    <a:schemeClr val="dk1">
                      <a:alpha val="40000"/>
                    </a:schemeClr>
                  </a:outerShdw>
                </a:effectLst>
              </a:rPr>
              <a:t>মিনিট</a:t>
            </a:r>
            <a:r>
              <a:rPr lang="en-US" sz="2800" dirty="0">
                <a:ln w="0"/>
                <a:effectLst>
                  <a:outerShdw blurRad="38100" dist="19050" dir="2700000" algn="tl" rotWithShape="0">
                    <a:schemeClr val="dk1">
                      <a:alpha val="40000"/>
                    </a:schemeClr>
                  </a:outerShdw>
                </a:effectLst>
              </a:rPr>
              <a:t> </a:t>
            </a:r>
            <a:endParaRPr lang="en-US" sz="2800" b="0" cap="none" spc="0" dirty="0">
              <a:ln w="0"/>
              <a:solidFill>
                <a:schemeClr val="tx1"/>
              </a:solidFill>
              <a:effectLst>
                <a:outerShdw blurRad="38100" dist="19050" dir="2700000" algn="tl" rotWithShape="0">
                  <a:schemeClr val="dk1">
                    <a:alpha val="40000"/>
                  </a:schemeClr>
                </a:outerShdw>
              </a:effectLst>
            </a:endParaRPr>
          </a:p>
        </p:txBody>
      </p:sp>
      <p:pic>
        <p:nvPicPr>
          <p:cNvPr id="12" name="Picture 11">
            <a:extLst>
              <a:ext uri="{FF2B5EF4-FFF2-40B4-BE49-F238E27FC236}">
                <a16:creationId xmlns:a16="http://schemas.microsoft.com/office/drawing/2014/main" id="{80F69637-C7D0-44C2-AF43-43E157DDE3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8356" y="2716505"/>
            <a:ext cx="1800225" cy="25336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4" name="Picture 13">
            <a:extLst>
              <a:ext uri="{FF2B5EF4-FFF2-40B4-BE49-F238E27FC236}">
                <a16:creationId xmlns:a16="http://schemas.microsoft.com/office/drawing/2014/main" id="{1B3538B0-1FF0-441D-B711-76AB7E8195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644" y="2268830"/>
            <a:ext cx="4572000" cy="3429000"/>
          </a:xfrm>
          <a:prstGeom prst="rect">
            <a:avLst/>
          </a:prstGeom>
          <a:ln w="228600" cap="sq" cmpd="thickThin">
            <a:solidFill>
              <a:srgbClr val="000000"/>
            </a:solidFill>
            <a:prstDash val="solid"/>
            <a:miter lim="800000"/>
          </a:ln>
          <a:effectLst>
            <a:innerShdw blurRad="76200">
              <a:srgbClr val="000000"/>
            </a:innerShdw>
          </a:effectLst>
        </p:spPr>
      </p:pic>
      <p:sp>
        <p:nvSpPr>
          <p:cNvPr id="8" name="Rectangle 7">
            <a:extLst>
              <a:ext uri="{FF2B5EF4-FFF2-40B4-BE49-F238E27FC236}">
                <a16:creationId xmlns:a16="http://schemas.microsoft.com/office/drawing/2014/main" id="{4BFD1D45-625C-4ABF-A5BC-FA8E316978D8}"/>
              </a:ext>
            </a:extLst>
          </p:cNvPr>
          <p:cNvSpPr/>
          <p:nvPr/>
        </p:nvSpPr>
        <p:spPr>
          <a:xfrm>
            <a:off x="7630942" y="1874543"/>
            <a:ext cx="3535492" cy="584775"/>
          </a:xfrm>
          <a:prstGeom prst="rect">
            <a:avLst/>
          </a:prstGeom>
          <a:noFill/>
        </p:spPr>
        <p:txBody>
          <a:bodyPr wrap="square" lIns="91440" tIns="45720" rIns="91440" bIns="45720">
            <a:spAutoFit/>
          </a:bodyPr>
          <a:lstStyle/>
          <a:p>
            <a:pPr algn="ctr"/>
            <a:r>
              <a:rPr lang="en-US" sz="3200" b="0" cap="none" spc="0" dirty="0" err="1">
                <a:ln w="0"/>
                <a:solidFill>
                  <a:schemeClr val="tx1"/>
                </a:solidFill>
                <a:effectLst>
                  <a:outerShdw blurRad="38100" dist="19050" dir="2700000" algn="tl" rotWithShape="0">
                    <a:schemeClr val="dk1">
                      <a:alpha val="40000"/>
                    </a:schemeClr>
                  </a:outerShdw>
                </a:effectLst>
              </a:rPr>
              <a:t>পাঠ</a:t>
            </a:r>
            <a:r>
              <a:rPr lang="en-US" sz="3200" b="0" cap="none" spc="0" dirty="0">
                <a:ln w="0"/>
                <a:solidFill>
                  <a:schemeClr val="tx1"/>
                </a:solidFill>
                <a:effectLst>
                  <a:outerShdw blurRad="38100" dist="19050" dir="2700000" algn="tl" rotWithShape="0">
                    <a:schemeClr val="dk1">
                      <a:alpha val="40000"/>
                    </a:schemeClr>
                  </a:outerShdw>
                </a:effectLst>
              </a:rPr>
              <a:t> </a:t>
            </a:r>
            <a:r>
              <a:rPr lang="en-US" sz="3200" b="0" cap="none" spc="0" dirty="0" err="1">
                <a:ln w="0"/>
                <a:solidFill>
                  <a:schemeClr val="tx1"/>
                </a:solidFill>
                <a:effectLst>
                  <a:outerShdw blurRad="38100" dist="19050" dir="2700000" algn="tl" rotWithShape="0">
                    <a:schemeClr val="dk1">
                      <a:alpha val="40000"/>
                    </a:schemeClr>
                  </a:outerShdw>
                </a:effectLst>
              </a:rPr>
              <a:t>পরিচিতি</a:t>
            </a:r>
            <a:endParaRPr lang="en-US" sz="3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1201172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C14D-E51A-4C37-9D6C-0196304352A8}"/>
              </a:ext>
            </a:extLst>
          </p:cNvPr>
          <p:cNvSpPr>
            <a:spLocks noGrp="1"/>
          </p:cNvSpPr>
          <p:nvPr>
            <p:ph type="title"/>
          </p:nvPr>
        </p:nvSpPr>
        <p:spPr>
          <a:xfrm>
            <a:off x="44726" y="290049"/>
            <a:ext cx="8770571" cy="1560716"/>
          </a:xfrm>
        </p:spPr>
        <p:txBody>
          <a:bodyPr/>
          <a:lstStyle/>
          <a:p>
            <a:r>
              <a:rPr lang="bn-BD" dirty="0">
                <a:highlight>
                  <a:srgbClr val="FFFF00"/>
                </a:highlight>
              </a:rPr>
              <a:t>শিখনফলঃ</a:t>
            </a:r>
            <a:endParaRPr lang="en-US" dirty="0">
              <a:highlight>
                <a:srgbClr val="FFFF00"/>
              </a:highlight>
            </a:endParaRPr>
          </a:p>
        </p:txBody>
      </p:sp>
      <p:sp>
        <p:nvSpPr>
          <p:cNvPr id="4" name="Title 1">
            <a:extLst>
              <a:ext uri="{FF2B5EF4-FFF2-40B4-BE49-F238E27FC236}">
                <a16:creationId xmlns:a16="http://schemas.microsoft.com/office/drawing/2014/main" id="{A341B3D0-5EB9-4F5F-9057-1A6CB26CD405}"/>
              </a:ext>
            </a:extLst>
          </p:cNvPr>
          <p:cNvSpPr txBox="1">
            <a:spLocks/>
          </p:cNvSpPr>
          <p:nvPr/>
        </p:nvSpPr>
        <p:spPr>
          <a:xfrm>
            <a:off x="1710714" y="2935357"/>
            <a:ext cx="8770571" cy="1560716"/>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r>
              <a:rPr lang="bn-BD" sz="3600" dirty="0">
                <a:solidFill>
                  <a:srgbClr val="FF0000"/>
                </a:solidFill>
              </a:rPr>
              <a:t>বোরের পরমানুর </a:t>
            </a:r>
            <a:r>
              <a:rPr lang="en-US" sz="3000" dirty="0" err="1">
                <a:solidFill>
                  <a:srgbClr val="FF0000"/>
                </a:solidFill>
              </a:rPr>
              <a:t>মডেল</a:t>
            </a:r>
            <a:r>
              <a:rPr lang="bn-BD" sz="3200" dirty="0">
                <a:solidFill>
                  <a:srgbClr val="FF0000"/>
                </a:solidFill>
              </a:rPr>
              <a:t> </a:t>
            </a:r>
            <a:r>
              <a:rPr lang="bn-BD" sz="3600" dirty="0">
                <a:solidFill>
                  <a:srgbClr val="FF0000"/>
                </a:solidFill>
              </a:rPr>
              <a:t>ব্যাখ্যা করতে পারবে</a:t>
            </a:r>
            <a:r>
              <a:rPr lang="bn-BD" sz="3600" dirty="0"/>
              <a:t>?</a:t>
            </a:r>
            <a:endParaRPr lang="en-US" sz="3600" dirty="0"/>
          </a:p>
        </p:txBody>
      </p:sp>
      <p:sp>
        <p:nvSpPr>
          <p:cNvPr id="5" name="Title 1">
            <a:extLst>
              <a:ext uri="{FF2B5EF4-FFF2-40B4-BE49-F238E27FC236}">
                <a16:creationId xmlns:a16="http://schemas.microsoft.com/office/drawing/2014/main" id="{92CE018B-45B9-47B6-B904-DDE02A173DBD}"/>
              </a:ext>
            </a:extLst>
          </p:cNvPr>
          <p:cNvSpPr txBox="1">
            <a:spLocks/>
          </p:cNvSpPr>
          <p:nvPr/>
        </p:nvSpPr>
        <p:spPr>
          <a:xfrm>
            <a:off x="1595230" y="3664206"/>
            <a:ext cx="10596770" cy="1560716"/>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pPr fontAlgn="t"/>
            <a:r>
              <a:rPr lang="bn-BD" sz="3600" dirty="0">
                <a:solidFill>
                  <a:srgbClr val="FF0000"/>
                </a:solidFill>
              </a:rPr>
              <a:t>বোরের পরমানুর মডেলের সীমাবদ্ধতা</a:t>
            </a:r>
            <a:r>
              <a:rPr lang="en-US" sz="3600" dirty="0">
                <a:solidFill>
                  <a:srgbClr val="FF0000"/>
                </a:solidFill>
              </a:rPr>
              <a:t> </a:t>
            </a:r>
            <a:r>
              <a:rPr lang="bn-BD" sz="3600" dirty="0">
                <a:solidFill>
                  <a:srgbClr val="FF0000"/>
                </a:solidFill>
              </a:rPr>
              <a:t>ব্যাখ্যা করতে পারবে?</a:t>
            </a:r>
            <a:endParaRPr lang="en-US" sz="3600" dirty="0">
              <a:solidFill>
                <a:srgbClr val="FF0000"/>
              </a:solidFill>
            </a:endParaRPr>
          </a:p>
        </p:txBody>
      </p:sp>
      <p:sp>
        <p:nvSpPr>
          <p:cNvPr id="6" name="Title 1">
            <a:extLst>
              <a:ext uri="{FF2B5EF4-FFF2-40B4-BE49-F238E27FC236}">
                <a16:creationId xmlns:a16="http://schemas.microsoft.com/office/drawing/2014/main" id="{5781AAAC-20F3-454F-8F5E-78D76133D119}"/>
              </a:ext>
            </a:extLst>
          </p:cNvPr>
          <p:cNvSpPr txBox="1">
            <a:spLocks/>
          </p:cNvSpPr>
          <p:nvPr/>
        </p:nvSpPr>
        <p:spPr>
          <a:xfrm>
            <a:off x="1710713" y="5007235"/>
            <a:ext cx="9792173" cy="1560716"/>
          </a:xfrm>
          <a:prstGeom prst="rect">
            <a:avLst/>
          </a:prstGeom>
        </p:spPr>
        <p:txBody>
          <a:bodyPr vert="horz" lIns="91440" tIns="45720" rIns="91440" bIns="45720" rtlCol="0" anchor="t">
            <a:normAutofit/>
          </a:bodyPr>
          <a:lst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a:lstStyle>
          <a:p>
            <a:r>
              <a:rPr lang="bn-BD" sz="3600" dirty="0">
                <a:solidFill>
                  <a:srgbClr val="FF0000"/>
                </a:solidFill>
              </a:rPr>
              <a:t>রার্দারফোর্ড ও বোরের পরমানুর মডেলের তুলনা ব্যাখ্যা করতে পারবে?</a:t>
            </a:r>
            <a:endParaRPr lang="en-US" sz="3600" dirty="0">
              <a:solidFill>
                <a:srgbClr val="FF0000"/>
              </a:solidFill>
            </a:endParaRPr>
          </a:p>
        </p:txBody>
      </p:sp>
      <p:sp>
        <p:nvSpPr>
          <p:cNvPr id="3" name="Star: 5 Points 2">
            <a:extLst>
              <a:ext uri="{FF2B5EF4-FFF2-40B4-BE49-F238E27FC236}">
                <a16:creationId xmlns:a16="http://schemas.microsoft.com/office/drawing/2014/main" id="{D4DB8F56-F569-4C0D-B312-DF8A346E34CF}"/>
              </a:ext>
            </a:extLst>
          </p:cNvPr>
          <p:cNvSpPr/>
          <p:nvPr/>
        </p:nvSpPr>
        <p:spPr>
          <a:xfrm>
            <a:off x="1174946" y="2935357"/>
            <a:ext cx="527483" cy="568807"/>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tar: 5 Points 6">
            <a:extLst>
              <a:ext uri="{FF2B5EF4-FFF2-40B4-BE49-F238E27FC236}">
                <a16:creationId xmlns:a16="http://schemas.microsoft.com/office/drawing/2014/main" id="{707020DD-E6D8-424A-ADAE-D01D9903C7BD}"/>
              </a:ext>
            </a:extLst>
          </p:cNvPr>
          <p:cNvSpPr/>
          <p:nvPr/>
        </p:nvSpPr>
        <p:spPr>
          <a:xfrm>
            <a:off x="1067746" y="3859217"/>
            <a:ext cx="527483" cy="568807"/>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5 Points 7">
            <a:extLst>
              <a:ext uri="{FF2B5EF4-FFF2-40B4-BE49-F238E27FC236}">
                <a16:creationId xmlns:a16="http://schemas.microsoft.com/office/drawing/2014/main" id="{6A08EA1D-4EAF-4ECC-8953-1980B5A694A3}"/>
              </a:ext>
            </a:extLst>
          </p:cNvPr>
          <p:cNvSpPr/>
          <p:nvPr/>
        </p:nvSpPr>
        <p:spPr>
          <a:xfrm>
            <a:off x="1067746" y="4991769"/>
            <a:ext cx="527483" cy="568807"/>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101309"/>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802F47-0840-409D-A023-1A799EFE23EC}"/>
              </a:ext>
            </a:extLst>
          </p:cNvPr>
          <p:cNvSpPr/>
          <p:nvPr/>
        </p:nvSpPr>
        <p:spPr>
          <a:xfrm>
            <a:off x="504658" y="237387"/>
            <a:ext cx="8706230" cy="923330"/>
          </a:xfrm>
          <a:prstGeom prst="rect">
            <a:avLst/>
          </a:prstGeom>
          <a:noFill/>
        </p:spPr>
        <p:txBody>
          <a:bodyPr wrap="none" lIns="91440" tIns="45720" rIns="91440" bIns="45720">
            <a:spAutoFit/>
          </a:bodyPr>
          <a:lstStyle/>
          <a:p>
            <a:pPr algn="ctr"/>
            <a:r>
              <a:rPr lang="bn-BD" sz="5400" dirty="0"/>
              <a:t>বোরের পরমানুর মডেল ব্যাখ্যাঃ</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E3F24A65-23E3-4E10-8D9A-B3D836553BEB}"/>
              </a:ext>
            </a:extLst>
          </p:cNvPr>
          <p:cNvSpPr/>
          <p:nvPr/>
        </p:nvSpPr>
        <p:spPr>
          <a:xfrm>
            <a:off x="119270" y="3429000"/>
            <a:ext cx="12072730" cy="4524315"/>
          </a:xfrm>
          <a:prstGeom prst="rect">
            <a:avLst/>
          </a:prstGeom>
          <a:noFill/>
        </p:spPr>
        <p:txBody>
          <a:bodyPr wrap="square" lIns="91440" tIns="45720" rIns="91440" bIns="45720">
            <a:spAutoFit/>
          </a:bodyPr>
          <a:lstStyle/>
          <a:p>
            <a:r>
              <a:rPr lang="as-IN" sz="2400" b="1" dirty="0"/>
              <a:t>পারমাণবিক পদার্থবিদ্যায়</a:t>
            </a:r>
            <a:r>
              <a:rPr lang="as-IN" sz="2400" dirty="0"/>
              <a:t> সর্বপ্রথম, নীলস বোর, ১৯১৩ সালে পরমাণুর “বোর মডেল</a:t>
            </a:r>
            <a:r>
              <a:rPr lang="bn-BD" sz="2400" dirty="0"/>
              <a:t>”</a:t>
            </a:r>
            <a:r>
              <a:rPr lang="as-IN" dirty="0"/>
              <a:t> বোর পরমাণু মডেল</a:t>
            </a:r>
          </a:p>
          <a:p>
            <a:r>
              <a:rPr lang="as-IN" dirty="0"/>
              <a:t>রাদারফোর্ডের পরমাণু মডেলের ত্রুটির দিকে লক্ষ রেখে ১৯১৩ খ্রিস্টাব্দে নিলস বোর কোয়ান্টামতত্ত্বের ওপর ভিত্তি করে একটি মডেল প্রদান করেন। এ মডেলকে </a:t>
            </a:r>
            <a:r>
              <a:rPr lang="as-IN" b="1" dirty="0"/>
              <a:t>বোর পরমাণু মডেল</a:t>
            </a:r>
            <a:r>
              <a:rPr lang="as-IN" dirty="0"/>
              <a:t> বলা হয়। এ মডেলের তিনটি স্বীকার্য রয়েছে।</a:t>
            </a:r>
          </a:p>
          <a:p>
            <a:r>
              <a:rPr lang="as-IN" dirty="0"/>
              <a:t>স্বীকার্যগুলো হলো—</a:t>
            </a:r>
          </a:p>
          <a:p>
            <a:r>
              <a:rPr lang="as-IN" dirty="0"/>
              <a:t>১। </a:t>
            </a:r>
            <a:r>
              <a:rPr lang="as-IN" dirty="0">
                <a:highlight>
                  <a:srgbClr val="FFFF00"/>
                </a:highlight>
              </a:rPr>
              <a:t>শক্তিস্তর সম্পর্কিত ধারণা </a:t>
            </a:r>
            <a:r>
              <a:rPr lang="as-IN" dirty="0"/>
              <a:t>: পরমাণুর ইলেকট্রনগুলো নিউক্লিয়াসকে কেন্দ্র করে কতগুলো অনুমোদিত বৃত্তাকার কক্ষপথে ঘোরে। এ অনুমোদিত বৃত্তাকার কক্ষপথগুলোকে প্রধান শক্তিস্তর বলে। এ শক্তিস্তরে ইলেকট্রনগুলো ঘূর্ণনের সময় কোনো শক্তি শোষণ বা বিকিরণ করে না। প্রধান শক্তিস্তরকে ‘হ’ দ্বারা প্রকাশ করা হয়। </a:t>
            </a:r>
            <a:r>
              <a:rPr lang="en-US" dirty="0"/>
              <a:t>n=1, 2, 3, 4...</a:t>
            </a:r>
          </a:p>
          <a:p>
            <a:r>
              <a:rPr lang="en-US" dirty="0"/>
              <a:t>n = 1 </a:t>
            </a:r>
            <a:r>
              <a:rPr lang="as-IN" dirty="0"/>
              <a:t>হলে, প্রধান শক্তিস্তর = </a:t>
            </a:r>
            <a:r>
              <a:rPr lang="en-US" dirty="0"/>
              <a:t>K</a:t>
            </a:r>
          </a:p>
          <a:p>
            <a:r>
              <a:rPr lang="en-US" dirty="0"/>
              <a:t>n = 2 </a:t>
            </a:r>
            <a:r>
              <a:rPr lang="as-IN" dirty="0"/>
              <a:t>হলে, প্রধান শক্তিস্তর = </a:t>
            </a:r>
            <a:r>
              <a:rPr lang="en-US" dirty="0"/>
              <a:t>L</a:t>
            </a:r>
          </a:p>
          <a:p>
            <a:r>
              <a:rPr lang="en-US" dirty="0"/>
              <a:t>n = 3 </a:t>
            </a:r>
            <a:r>
              <a:rPr lang="as-IN" dirty="0"/>
              <a:t>হলে, প্রধান শক্তিস্তর = </a:t>
            </a:r>
            <a:r>
              <a:rPr lang="en-US" dirty="0"/>
              <a:t>M</a:t>
            </a:r>
          </a:p>
          <a:p>
            <a:r>
              <a:rPr lang="en-US" dirty="0"/>
              <a:t>n = 4 </a:t>
            </a:r>
            <a:r>
              <a:rPr lang="as-IN" dirty="0"/>
              <a:t>হলে, প্রধান শক্তিস্তর </a:t>
            </a:r>
            <a:r>
              <a:rPr lang="bn-BD" dirty="0"/>
              <a:t>=    N</a:t>
            </a:r>
            <a:endParaRPr lang="as-IN" dirty="0"/>
          </a:p>
          <a:p>
            <a:pPr algn="ctr"/>
            <a:endParaRPr lang="en-US" sz="6600" b="0" cap="none" spc="0" dirty="0">
              <a:ln w="0"/>
              <a:solidFill>
                <a:schemeClr val="tx1"/>
              </a:solidFill>
              <a:effectLst>
                <a:outerShdw blurRad="38100" dist="19050" dir="2700000" algn="tl" rotWithShape="0">
                  <a:schemeClr val="dk1">
                    <a:alpha val="40000"/>
                  </a:schemeClr>
                </a:outerShdw>
              </a:effectLst>
            </a:endParaRPr>
          </a:p>
        </p:txBody>
      </p:sp>
      <p:pic>
        <p:nvPicPr>
          <p:cNvPr id="5" name="Picture 4">
            <a:extLst>
              <a:ext uri="{FF2B5EF4-FFF2-40B4-BE49-F238E27FC236}">
                <a16:creationId xmlns:a16="http://schemas.microsoft.com/office/drawing/2014/main" id="{9BF8EAA7-9267-4E95-BAAD-4891F4AE12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4630" y="1215958"/>
            <a:ext cx="3399597" cy="2062422"/>
          </a:xfrm>
          <a:prstGeom prst="rect">
            <a:avLst/>
          </a:prstGeom>
        </p:spPr>
      </p:pic>
    </p:spTree>
    <p:extLst>
      <p:ext uri="{BB962C8B-B14F-4D97-AF65-F5344CB8AC3E}">
        <p14:creationId xmlns:p14="http://schemas.microsoft.com/office/powerpoint/2010/main" val="216241570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2DA8FD-D6D0-4EA0-8E6F-6A4A52915A31}"/>
              </a:ext>
            </a:extLst>
          </p:cNvPr>
          <p:cNvSpPr/>
          <p:nvPr/>
        </p:nvSpPr>
        <p:spPr>
          <a:xfrm>
            <a:off x="92765" y="692907"/>
            <a:ext cx="12099235" cy="6955750"/>
          </a:xfrm>
          <a:prstGeom prst="rect">
            <a:avLst/>
          </a:prstGeom>
          <a:noFill/>
        </p:spPr>
        <p:txBody>
          <a:bodyPr wrap="square" lIns="91440" tIns="45720" rIns="91440" bIns="45720">
            <a:spAutoFit/>
          </a:bodyPr>
          <a:lstStyle/>
          <a:p>
            <a:r>
              <a:rPr lang="as-IN" sz="2800" dirty="0"/>
              <a:t>২। </a:t>
            </a:r>
            <a:r>
              <a:rPr lang="as-IN" sz="2800" dirty="0">
                <a:highlight>
                  <a:srgbClr val="FFFF00"/>
                </a:highlight>
              </a:rPr>
              <a:t>কৌণিক ভরবেগ সম্পর্কিত ধারণা </a:t>
            </a:r>
            <a:r>
              <a:rPr lang="as-IN" sz="2800" dirty="0"/>
              <a:t>: একটি নির্দিষ্ট শক্তিস্তর ঘূর্ণমান ইলেকট্রনের কৌণিক ভরবেগ নির্দিষ্ট এবং তা </a:t>
            </a:r>
            <a:r>
              <a:rPr lang="en-US" sz="2800" dirty="0"/>
              <a:t>h/2(pi) </a:t>
            </a:r>
            <a:r>
              <a:rPr lang="as-IN" sz="2800" dirty="0"/>
              <a:t>এর গুণিতক।</a:t>
            </a:r>
          </a:p>
          <a:p>
            <a:r>
              <a:rPr lang="as-IN" sz="2800" dirty="0"/>
              <a:t>সুতরাং, কৌণিক ভরবেগ, </a:t>
            </a:r>
            <a:r>
              <a:rPr lang="en-US" sz="2800" dirty="0" err="1"/>
              <a:t>mvr</a:t>
            </a:r>
            <a:r>
              <a:rPr lang="en-US" sz="2800" dirty="0"/>
              <a:t> =</a:t>
            </a:r>
            <a:r>
              <a:rPr lang="en-US" sz="2800" dirty="0" err="1"/>
              <a:t>nh</a:t>
            </a:r>
            <a:r>
              <a:rPr lang="en-US" sz="2800" dirty="0"/>
              <a:t>/2(pi)|</a:t>
            </a:r>
          </a:p>
          <a:p>
            <a:r>
              <a:rPr lang="as-IN" sz="2800" dirty="0"/>
              <a:t>এখানে, </a:t>
            </a:r>
            <a:r>
              <a:rPr lang="en-US" sz="2800" dirty="0"/>
              <a:t>m = </a:t>
            </a:r>
            <a:r>
              <a:rPr lang="as-IN" sz="2800" dirty="0"/>
              <a:t>ইলেকট্রনের ভর</a:t>
            </a:r>
          </a:p>
          <a:p>
            <a:r>
              <a:rPr lang="en-US" sz="2800" dirty="0"/>
              <a:t>v = </a:t>
            </a:r>
            <a:r>
              <a:rPr lang="as-IN" sz="2800" dirty="0"/>
              <a:t>গতিবেগ</a:t>
            </a:r>
          </a:p>
          <a:p>
            <a:r>
              <a:rPr lang="en-US" sz="2800" dirty="0"/>
              <a:t>r = </a:t>
            </a:r>
            <a:r>
              <a:rPr lang="as-IN" sz="2800" dirty="0"/>
              <a:t>শক্তিস্তরের ব্যাসার্ধ</a:t>
            </a:r>
          </a:p>
          <a:p>
            <a:r>
              <a:rPr lang="en-US" sz="2800" dirty="0"/>
              <a:t>n = </a:t>
            </a:r>
            <a:r>
              <a:rPr lang="as-IN" sz="2800" dirty="0"/>
              <a:t>প্রধান শক্তিস্তর</a:t>
            </a:r>
          </a:p>
          <a:p>
            <a:r>
              <a:rPr lang="en-US" sz="2800" dirty="0"/>
              <a:t>h = </a:t>
            </a:r>
            <a:r>
              <a:rPr lang="as-IN" sz="2800" dirty="0"/>
              <a:t>প্ল্যাংকের ধু্রবক (6.63×10</a:t>
            </a:r>
            <a:r>
              <a:rPr lang="as-IN" sz="2800" baseline="30000" dirty="0"/>
              <a:t>-34</a:t>
            </a:r>
            <a:r>
              <a:rPr lang="as-IN" sz="2800" dirty="0"/>
              <a:t> </a:t>
            </a:r>
            <a:r>
              <a:rPr lang="en-US" sz="2800" dirty="0"/>
              <a:t>JS) </a:t>
            </a:r>
          </a:p>
          <a:p>
            <a:r>
              <a:rPr lang="as-IN" sz="2800" dirty="0"/>
              <a:t>৩। </a:t>
            </a:r>
            <a:r>
              <a:rPr lang="as-IN" sz="2800" dirty="0">
                <a:highlight>
                  <a:srgbClr val="FFFF00"/>
                </a:highlight>
              </a:rPr>
              <a:t>শক্তির বিকিরণ সম্পর্কিত ধারণা </a:t>
            </a:r>
            <a:r>
              <a:rPr lang="as-IN" sz="2800" dirty="0"/>
              <a:t>: বোর পরমাণুর মডেল অনুসারে ইলেকট্রন বিভিন্ন শক্তিস্তরে ঘূর্ণমান থাকার সময় কোনো শক্তি শোষণ বা বিকিরণ করে না। কিন্তু ইলেকট্রন এক শক্তিস্তর থেকে অন্য শক্তিস্তরে যাওয়ার সময় শক্তি শোষণ বা বিকিরণ করে। এ ক্ষেত্রে ইলেকট্রন যদি নিম্ন কক্ষপথ থেকে উচ্চ কক্ষপথে স্থানান্তরিত হয় তবে শক্তির শোষণ ঘটবে, আর যদি উচ্চ কক্ষপথ থেকে নিম্ন কক্ষপথে নেমে আসে, তখন শক্তির বিকিরণ ঘটবে।</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6600390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03FBBE-C7A4-4A74-91FC-BA62B9809D5B}"/>
              </a:ext>
            </a:extLst>
          </p:cNvPr>
          <p:cNvSpPr/>
          <p:nvPr/>
        </p:nvSpPr>
        <p:spPr>
          <a:xfrm>
            <a:off x="-263595" y="0"/>
            <a:ext cx="12985681" cy="6858000"/>
          </a:xfrm>
          <a:prstGeom prst="rect">
            <a:avLst/>
          </a:prstGeom>
          <a:solidFill>
            <a:schemeClr val="bg2">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highlight>
                <a:srgbClr val="FF00FF"/>
              </a:highlight>
            </a:endParaRPr>
          </a:p>
        </p:txBody>
      </p:sp>
      <p:sp>
        <p:nvSpPr>
          <p:cNvPr id="4" name="Rectangle 3">
            <a:extLst>
              <a:ext uri="{FF2B5EF4-FFF2-40B4-BE49-F238E27FC236}">
                <a16:creationId xmlns:a16="http://schemas.microsoft.com/office/drawing/2014/main" id="{EF830768-9773-4F40-9703-30D052DF9F55}"/>
              </a:ext>
            </a:extLst>
          </p:cNvPr>
          <p:cNvSpPr/>
          <p:nvPr/>
        </p:nvSpPr>
        <p:spPr>
          <a:xfrm>
            <a:off x="-263595" y="224135"/>
            <a:ext cx="12127039" cy="923330"/>
          </a:xfrm>
          <a:prstGeom prst="rect">
            <a:avLst/>
          </a:prstGeom>
          <a:noFill/>
        </p:spPr>
        <p:txBody>
          <a:bodyPr wrap="none" lIns="91440" tIns="45720" rIns="91440" bIns="45720">
            <a:spAutoFit/>
          </a:bodyPr>
          <a:lstStyle/>
          <a:p>
            <a:pPr algn="ctr"/>
            <a:r>
              <a:rPr lang="bn-BD" sz="5400" dirty="0">
                <a:solidFill>
                  <a:srgbClr val="FF0000"/>
                </a:solidFill>
                <a:highlight>
                  <a:srgbClr val="FFFF00"/>
                </a:highlight>
              </a:rPr>
              <a:t>বোরের পরমানুর মডেলের সীমাবদ্ধতা</a:t>
            </a:r>
            <a:r>
              <a:rPr lang="en-US" sz="5400" dirty="0">
                <a:solidFill>
                  <a:srgbClr val="FF0000"/>
                </a:solidFill>
                <a:highlight>
                  <a:srgbClr val="FFFF00"/>
                </a:highlight>
              </a:rPr>
              <a:t> </a:t>
            </a:r>
            <a:r>
              <a:rPr lang="bn-BD" sz="5400" dirty="0">
                <a:solidFill>
                  <a:srgbClr val="FF0000"/>
                </a:solidFill>
                <a:highlight>
                  <a:srgbClr val="FFFF00"/>
                </a:highlight>
              </a:rPr>
              <a:t>ব্যাখ্যা:</a:t>
            </a:r>
            <a:endParaRPr lang="en-US" sz="5400" b="0" cap="none" spc="0" dirty="0">
              <a:ln w="0"/>
              <a:solidFill>
                <a:schemeClr val="tx1"/>
              </a:solidFill>
              <a:effectLst>
                <a:outerShdw blurRad="38100" dist="19050" dir="2700000" algn="tl" rotWithShape="0">
                  <a:schemeClr val="dk1">
                    <a:alpha val="40000"/>
                  </a:schemeClr>
                </a:outerShdw>
              </a:effectLst>
              <a:highlight>
                <a:srgbClr val="FFFF00"/>
              </a:highlight>
            </a:endParaRPr>
          </a:p>
        </p:txBody>
      </p:sp>
      <p:sp>
        <p:nvSpPr>
          <p:cNvPr id="5" name="Rectangle 4">
            <a:extLst>
              <a:ext uri="{FF2B5EF4-FFF2-40B4-BE49-F238E27FC236}">
                <a16:creationId xmlns:a16="http://schemas.microsoft.com/office/drawing/2014/main" id="{5FA7E518-D433-4E31-9405-78D0E402312C}"/>
              </a:ext>
            </a:extLst>
          </p:cNvPr>
          <p:cNvSpPr/>
          <p:nvPr/>
        </p:nvSpPr>
        <p:spPr>
          <a:xfrm>
            <a:off x="64961" y="1371600"/>
            <a:ext cx="12127039" cy="6524863"/>
          </a:xfrm>
          <a:prstGeom prst="rect">
            <a:avLst/>
          </a:prstGeom>
          <a:noFill/>
        </p:spPr>
        <p:txBody>
          <a:bodyPr wrap="square" lIns="91440" tIns="45720" rIns="91440" bIns="45720">
            <a:spAutoFit/>
          </a:bodyPr>
          <a:lstStyle/>
          <a:p>
            <a:r>
              <a:rPr lang="as-IN" sz="2800" dirty="0"/>
              <a:t>১। বোর পরমাণু মডেল যেসব পরমাণু বা আয়নে একটিমাত্র ইলেকট্রন আছে, তাদের বর্ণালি ব্যাখ্যা করতে পারলেও একাধিক ইলেকট্রনবিশিষ্ট পরমাণুর বর্ণালি ব্যাখ্যা করতে পারে না।</a:t>
            </a:r>
          </a:p>
          <a:p>
            <a:r>
              <a:rPr lang="as-IN" sz="2800" dirty="0"/>
              <a:t>২। এ মডেল অনুসারে ইলেকট্রন এক শক্তিস্তর থেকে অন্য শক্তিস্তরে যাওয়ার সময় বর্ণালিতে একটি করে রেখা তৈরি হওয়ার কথা, কিন্তু বাস্তবে উচ্চ শক্তিসম্পন্ন বর্ণালিবীক্ষণ যন্ত্রের সাহায্যে পরীক্ষা করলে দেখা যায়, প্রতিটি রেখা আবার একাধিক সূক্ষ্মরেখায় বিভক্ত হয়ে পড়ে। এ বিভক্ত হয়ে পড়ার ব্যাখ্যা বোরের মডেল দিতে পারেনি।</a:t>
            </a:r>
          </a:p>
          <a:p>
            <a:r>
              <a:rPr lang="as-IN" sz="2800" dirty="0"/>
              <a:t>৩। বোর পরমাণুর মডেলে বলা হয়েছে, ইলেকট্রনগুলো শুধু বৃত্তাকার কক্ষপথে ঘোরে। কিন্তু পরে প্রমাণিত হয়, ইলেকট্রন শুধু বৃত্তাকার কক্ষপথ নয়, উপবৃত্তাকার কক্ষপথেও ঘোরে।</a:t>
            </a:r>
          </a:p>
          <a:p>
            <a:r>
              <a:rPr lang="as-IN" sz="2800" dirty="0"/>
              <a:t>৪। এ মডেল আপেক্ষিকতার তত্ত্ব মেনে চলে না।</a:t>
            </a:r>
          </a:p>
          <a:p>
            <a:r>
              <a:rPr lang="as-IN" sz="2800" dirty="0"/>
              <a:t>৫। এ মডেলের সাহায্যে জিম্যান ও স্টার্ক ফলাফল বর্ণনা করা যায় না।</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3123858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704C3E7-572D-4625-809F-A665F1307B99}"/>
              </a:ext>
            </a:extLst>
          </p:cNvPr>
          <p:cNvSpPr/>
          <p:nvPr/>
        </p:nvSpPr>
        <p:spPr>
          <a:xfrm>
            <a:off x="-322597" y="-109331"/>
            <a:ext cx="12775096" cy="7076661"/>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6A56275-B4FD-4C3F-9ACE-48320DB4DE91}"/>
              </a:ext>
            </a:extLst>
          </p:cNvPr>
          <p:cNvSpPr/>
          <p:nvPr/>
        </p:nvSpPr>
        <p:spPr>
          <a:xfrm>
            <a:off x="-322597" y="0"/>
            <a:ext cx="12254099" cy="769441"/>
          </a:xfrm>
          <a:prstGeom prst="rect">
            <a:avLst/>
          </a:prstGeom>
          <a:noFill/>
        </p:spPr>
        <p:txBody>
          <a:bodyPr wrap="square" lIns="91440" tIns="45720" rIns="91440" bIns="45720">
            <a:spAutoFit/>
          </a:bodyPr>
          <a:lstStyle/>
          <a:p>
            <a:pPr algn="ctr"/>
            <a:r>
              <a:rPr lang="en-US" sz="4400" dirty="0" err="1">
                <a:ln w="0"/>
                <a:effectLst>
                  <a:outerShdw blurRad="38100" dist="19050" dir="2700000" algn="tl" rotWithShape="0">
                    <a:schemeClr val="dk1">
                      <a:alpha val="40000"/>
                    </a:schemeClr>
                  </a:outerShdw>
                </a:effectLst>
                <a:highlight>
                  <a:srgbClr val="808080"/>
                </a:highlight>
              </a:rPr>
              <a:t>রাদারফোর্ড</a:t>
            </a:r>
            <a:r>
              <a:rPr lang="en-US" sz="4400" dirty="0">
                <a:ln w="0"/>
                <a:effectLst>
                  <a:outerShdw blurRad="38100" dist="19050" dir="2700000" algn="tl" rotWithShape="0">
                    <a:schemeClr val="dk1">
                      <a:alpha val="40000"/>
                    </a:schemeClr>
                  </a:outerShdw>
                </a:effectLst>
                <a:highlight>
                  <a:srgbClr val="808080"/>
                </a:highlight>
              </a:rPr>
              <a:t> ও </a:t>
            </a:r>
            <a:r>
              <a:rPr lang="en-US" sz="4400" dirty="0" err="1">
                <a:ln w="0"/>
                <a:effectLst>
                  <a:outerShdw blurRad="38100" dist="19050" dir="2700000" algn="tl" rotWithShape="0">
                    <a:schemeClr val="dk1">
                      <a:alpha val="40000"/>
                    </a:schemeClr>
                  </a:outerShdw>
                </a:effectLst>
                <a:highlight>
                  <a:srgbClr val="808080"/>
                </a:highlight>
              </a:rPr>
              <a:t>বোরের</a:t>
            </a:r>
            <a:r>
              <a:rPr lang="en-US" sz="4400" dirty="0">
                <a:ln w="0"/>
                <a:effectLst>
                  <a:outerShdw blurRad="38100" dist="19050" dir="2700000" algn="tl" rotWithShape="0">
                    <a:schemeClr val="dk1">
                      <a:alpha val="40000"/>
                    </a:schemeClr>
                  </a:outerShdw>
                </a:effectLst>
                <a:highlight>
                  <a:srgbClr val="808080"/>
                </a:highlight>
              </a:rPr>
              <a:t> </a:t>
            </a:r>
            <a:r>
              <a:rPr lang="en-US" sz="4400" dirty="0" err="1">
                <a:ln w="0"/>
                <a:effectLst>
                  <a:outerShdw blurRad="38100" dist="19050" dir="2700000" algn="tl" rotWithShape="0">
                    <a:schemeClr val="dk1">
                      <a:alpha val="40000"/>
                    </a:schemeClr>
                  </a:outerShdw>
                </a:effectLst>
                <a:highlight>
                  <a:srgbClr val="808080"/>
                </a:highlight>
              </a:rPr>
              <a:t>পরমানু</a:t>
            </a:r>
            <a:r>
              <a:rPr lang="en-US" sz="4400" dirty="0">
                <a:ln w="0"/>
                <a:effectLst>
                  <a:outerShdw blurRad="38100" dist="19050" dir="2700000" algn="tl" rotWithShape="0">
                    <a:schemeClr val="dk1">
                      <a:alpha val="40000"/>
                    </a:schemeClr>
                  </a:outerShdw>
                </a:effectLst>
                <a:highlight>
                  <a:srgbClr val="808080"/>
                </a:highlight>
              </a:rPr>
              <a:t> </a:t>
            </a:r>
            <a:r>
              <a:rPr lang="en-US" sz="4400" dirty="0" err="1">
                <a:ln w="0"/>
                <a:effectLst>
                  <a:outerShdw blurRad="38100" dist="19050" dir="2700000" algn="tl" rotWithShape="0">
                    <a:schemeClr val="dk1">
                      <a:alpha val="40000"/>
                    </a:schemeClr>
                  </a:outerShdw>
                </a:effectLst>
                <a:highlight>
                  <a:srgbClr val="808080"/>
                </a:highlight>
              </a:rPr>
              <a:t>মডেলের</a:t>
            </a:r>
            <a:r>
              <a:rPr lang="en-US" sz="4400" dirty="0">
                <a:ln w="0"/>
                <a:effectLst>
                  <a:outerShdw blurRad="38100" dist="19050" dir="2700000" algn="tl" rotWithShape="0">
                    <a:schemeClr val="dk1">
                      <a:alpha val="40000"/>
                    </a:schemeClr>
                  </a:outerShdw>
                </a:effectLst>
                <a:highlight>
                  <a:srgbClr val="808080"/>
                </a:highlight>
              </a:rPr>
              <a:t> </a:t>
            </a:r>
            <a:r>
              <a:rPr lang="en-US" sz="4400" dirty="0" err="1">
                <a:ln w="0"/>
                <a:effectLst>
                  <a:outerShdw blurRad="38100" dist="19050" dir="2700000" algn="tl" rotWithShape="0">
                    <a:schemeClr val="dk1">
                      <a:alpha val="40000"/>
                    </a:schemeClr>
                  </a:outerShdw>
                </a:effectLst>
                <a:highlight>
                  <a:srgbClr val="808080"/>
                </a:highlight>
              </a:rPr>
              <a:t>তুলনাঃ</a:t>
            </a:r>
            <a:endParaRPr lang="en-US" sz="4400" b="0" cap="none" spc="0" dirty="0">
              <a:ln w="0"/>
              <a:solidFill>
                <a:schemeClr val="tx1"/>
              </a:solidFill>
              <a:effectLst>
                <a:outerShdw blurRad="38100" dist="19050" dir="2700000" algn="tl" rotWithShape="0">
                  <a:schemeClr val="dk1">
                    <a:alpha val="40000"/>
                  </a:schemeClr>
                </a:outerShdw>
              </a:effectLst>
              <a:highlight>
                <a:srgbClr val="808080"/>
              </a:highlight>
            </a:endParaRPr>
          </a:p>
        </p:txBody>
      </p:sp>
      <p:sp>
        <p:nvSpPr>
          <p:cNvPr id="5" name="Rectangle 4">
            <a:extLst>
              <a:ext uri="{FF2B5EF4-FFF2-40B4-BE49-F238E27FC236}">
                <a16:creationId xmlns:a16="http://schemas.microsoft.com/office/drawing/2014/main" id="{338E9F30-462D-4F61-9B66-073F5DCDB520}"/>
              </a:ext>
            </a:extLst>
          </p:cNvPr>
          <p:cNvSpPr/>
          <p:nvPr/>
        </p:nvSpPr>
        <p:spPr>
          <a:xfrm>
            <a:off x="-322597" y="1285460"/>
            <a:ext cx="12951919" cy="6463308"/>
          </a:xfrm>
          <a:prstGeom prst="rect">
            <a:avLst/>
          </a:prstGeom>
          <a:noFill/>
        </p:spPr>
        <p:txBody>
          <a:bodyPr wrap="square" lIns="91440" tIns="45720" rIns="91440" bIns="45720">
            <a:spAutoFit/>
          </a:bodyPr>
          <a:lstStyle/>
          <a:p>
            <a:r>
              <a:rPr lang="as-IN" sz="3600" dirty="0"/>
              <a:t>• রাদারফোর্ড মডেল নিউক্লিয়াসের প্রকৃতির একটি নতুন চেহারা প্রস্তাব করেন, যখন বোর মডেলটি ইলেকট্রনের বলবিজ্ঞানে একটি নতুন চেহারা প্রস্তাব করেন।</a:t>
            </a:r>
            <a:endParaRPr lang="bn-BD" sz="3600" dirty="0"/>
          </a:p>
          <a:p>
            <a:endParaRPr lang="as-IN" sz="3600" dirty="0"/>
          </a:p>
          <a:p>
            <a:r>
              <a:rPr lang="as-IN" sz="3600" dirty="0"/>
              <a:t>• বোহর মডেলটি রাদারফোর্ড মডেল থেকে প্রাপ্ত নিউক্লিয়াসের বিদ্যমান জ্ঞান ব্যবহার করে।</a:t>
            </a:r>
            <a:endParaRPr lang="bn-BD" sz="3600" dirty="0"/>
          </a:p>
          <a:p>
            <a:endParaRPr lang="as-IN" sz="3600" dirty="0"/>
          </a:p>
          <a:p>
            <a:r>
              <a:rPr lang="as-IN" sz="3600" dirty="0"/>
              <a:t>• রাদারফোর্ড মডেল </a:t>
            </a:r>
            <a:r>
              <a:rPr lang="en-US" sz="3600" dirty="0"/>
              <a:t>Geiger </a:t>
            </a:r>
            <a:r>
              <a:rPr lang="as-IN" sz="3600" dirty="0"/>
              <a:t>এবং মঙ্গলডেন সঙ্গে সহযোগিতায় পরিচালিত রাদারফোর্ড পরীক্ষা উপর ভিত্তি করে। বোর মডেল বিদ্যমান পরীক্ষামূলক ফলাফলগুলির উপর ভিত্তি করে।</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198619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agnetic Disk 1">
            <a:extLst>
              <a:ext uri="{FF2B5EF4-FFF2-40B4-BE49-F238E27FC236}">
                <a16:creationId xmlns:a16="http://schemas.microsoft.com/office/drawing/2014/main" id="{32A6C1E4-1914-4688-85C4-F40B21F3DCD6}"/>
              </a:ext>
            </a:extLst>
          </p:cNvPr>
          <p:cNvSpPr/>
          <p:nvPr/>
        </p:nvSpPr>
        <p:spPr>
          <a:xfrm>
            <a:off x="386365" y="450760"/>
            <a:ext cx="2949262" cy="1751527"/>
          </a:xfrm>
          <a:prstGeom prst="flowChartMagneticDisk">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C8CA006-4252-4EF5-AC32-752F0227B281}"/>
              </a:ext>
            </a:extLst>
          </p:cNvPr>
          <p:cNvSpPr/>
          <p:nvPr/>
        </p:nvSpPr>
        <p:spPr>
          <a:xfrm>
            <a:off x="62710" y="1072896"/>
            <a:ext cx="3596573" cy="769441"/>
          </a:xfrm>
          <a:prstGeom prst="rect">
            <a:avLst/>
          </a:prstGeom>
          <a:noFill/>
        </p:spPr>
        <p:txBody>
          <a:bodyPr wrap="square" lIns="91440" tIns="45720" rIns="91440" bIns="45720">
            <a:spAutoFit/>
          </a:bodyPr>
          <a:lstStyle/>
          <a:p>
            <a:pPr algn="ctr"/>
            <a:r>
              <a:rPr lang="as-IN" sz="4400" dirty="0">
                <a:ln w="0"/>
                <a:effectLst>
                  <a:outerShdw blurRad="38100" dist="19050" dir="2700000" algn="tl" rotWithShape="0">
                    <a:schemeClr val="dk1">
                      <a:alpha val="40000"/>
                    </a:schemeClr>
                  </a:outerShdw>
                </a:effectLst>
              </a:rPr>
              <a:t>বাড়ির কাজ</a:t>
            </a:r>
            <a:endParaRPr lang="en-US" sz="4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30FA7638-8219-47FC-BFF3-89ADE30C6F90}"/>
              </a:ext>
            </a:extLst>
          </p:cNvPr>
          <p:cNvSpPr/>
          <p:nvPr/>
        </p:nvSpPr>
        <p:spPr>
          <a:xfrm>
            <a:off x="386365" y="3209164"/>
            <a:ext cx="11794038" cy="2800767"/>
          </a:xfrm>
          <a:prstGeom prst="rect">
            <a:avLst/>
          </a:prstGeom>
          <a:noFill/>
        </p:spPr>
        <p:txBody>
          <a:bodyPr wrap="square" lIns="91440" tIns="45720" rIns="91440" bIns="45720">
            <a:spAutoFit/>
          </a:bodyPr>
          <a:lstStyle/>
          <a:p>
            <a:r>
              <a:rPr lang="bn-BD" sz="3200" dirty="0"/>
              <a:t>১।</a:t>
            </a:r>
            <a:r>
              <a:rPr lang="as-IN" sz="3200" dirty="0"/>
              <a:t>বোর পরমাণু মডেল ব্যাখ্যা কর</a:t>
            </a:r>
            <a:r>
              <a:rPr lang="bn-BD" sz="3200" dirty="0"/>
              <a:t>?</a:t>
            </a:r>
          </a:p>
          <a:p>
            <a:pPr marL="514350" indent="-514350">
              <a:buAutoNum type="arabicPeriod"/>
            </a:pPr>
            <a:endParaRPr lang="as-IN" sz="3200" dirty="0"/>
          </a:p>
          <a:p>
            <a:r>
              <a:rPr lang="as-IN" sz="3200" dirty="0"/>
              <a:t>২</a:t>
            </a:r>
            <a:r>
              <a:rPr lang="bn-BD" sz="3200" dirty="0"/>
              <a:t>। </a:t>
            </a:r>
            <a:r>
              <a:rPr lang="as-IN" sz="3200" dirty="0"/>
              <a:t> বোর পরমাণু মডেলের সীমাবদ্ধতা লেখ</a:t>
            </a:r>
            <a:r>
              <a:rPr lang="bn-BD" sz="3200" dirty="0"/>
              <a:t>?</a:t>
            </a:r>
          </a:p>
          <a:p>
            <a:endParaRPr lang="bn-BD" sz="3200" dirty="0"/>
          </a:p>
          <a:p>
            <a:r>
              <a:rPr lang="bn-BD" sz="2800" dirty="0">
                <a:ln w="0"/>
                <a:effectLst>
                  <a:outerShdw blurRad="38100" dist="19050" dir="2700000" algn="tl" rotWithShape="0">
                    <a:schemeClr val="dk1">
                      <a:alpha val="40000"/>
                    </a:schemeClr>
                  </a:outerShdw>
                </a:effectLst>
              </a:rPr>
              <a:t>৩।</a:t>
            </a:r>
            <a:r>
              <a:rPr lang="bn-BD" sz="4800" dirty="0">
                <a:solidFill>
                  <a:srgbClr val="FF0000"/>
                </a:solidFill>
              </a:rPr>
              <a:t> </a:t>
            </a:r>
            <a:r>
              <a:rPr lang="bn-BD" sz="3200" dirty="0"/>
              <a:t>রার্দারফোর্ড ও বোরের পরমানুর মডেলের তুলনা ব্যাখ্যা কর?</a:t>
            </a:r>
            <a:endParaRPr lang="en-US" sz="5400" b="0" cap="none" spc="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9327390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104</TotalTime>
  <Words>588</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Century Schoolbook</vt:lpstr>
      <vt:lpstr>Corbel</vt:lpstr>
      <vt:lpstr>Feathered</vt:lpstr>
      <vt:lpstr>PowerPoint Presentation</vt:lpstr>
      <vt:lpstr>শিক্ষক পরিচিতি</vt:lpstr>
      <vt:lpstr>PowerPoint Presentation</vt:lpstr>
      <vt:lpstr>শিখনফলঃ</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শিক্ষক পরিচিতি</dc:title>
  <dc:creator>Imtiaz Adnan</dc:creator>
  <cp:lastModifiedBy>Imtiaz Adnan</cp:lastModifiedBy>
  <cp:revision>13</cp:revision>
  <dcterms:created xsi:type="dcterms:W3CDTF">2020-07-21T08:54:56Z</dcterms:created>
  <dcterms:modified xsi:type="dcterms:W3CDTF">2020-07-24T07:19:18Z</dcterms:modified>
</cp:coreProperties>
</file>