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8"/>
  </p:notesMasterIdLst>
  <p:sldIdLst>
    <p:sldId id="264" r:id="rId3"/>
    <p:sldId id="292" r:id="rId4"/>
    <p:sldId id="267" r:id="rId5"/>
    <p:sldId id="279" r:id="rId6"/>
    <p:sldId id="291" r:id="rId7"/>
    <p:sldId id="280" r:id="rId8"/>
    <p:sldId id="281" r:id="rId9"/>
    <p:sldId id="284" r:id="rId10"/>
    <p:sldId id="286" r:id="rId11"/>
    <p:sldId id="282" r:id="rId12"/>
    <p:sldId id="289" r:id="rId13"/>
    <p:sldId id="287" r:id="rId14"/>
    <p:sldId id="270" r:id="rId15"/>
    <p:sldId id="268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>
        <p:scale>
          <a:sx n="70" d="100"/>
          <a:sy n="70" d="100"/>
        </p:scale>
        <p:origin x="-138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31F19-179A-4AB9-99BB-68A22532776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D18A3-F776-41F8-928B-5B7B13824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1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D18A3-F776-41F8-928B-5B7B13824D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5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8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55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3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5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44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1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6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76200" y="863292"/>
            <a:ext cx="9144000" cy="370870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99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1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040868"/>
            <a:ext cx="214274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কোথায় ডিম আছে?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496580"/>
            <a:ext cx="129692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খাঁচায়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8"/>
          <a:stretch/>
        </p:blipFill>
        <p:spPr>
          <a:xfrm>
            <a:off x="2286000" y="1899852"/>
            <a:ext cx="4400845" cy="21890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429000" y="4267200"/>
            <a:ext cx="27630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খাঁচায় ডিম আছে।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801380"/>
            <a:ext cx="28194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অধিকরণ কারক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2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8987"/>
            <a:ext cx="9144000" cy="10668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 চেনার সহজ উপায়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ক্রিয়াকে নানা রকম প্রশ্ন করে-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981200" y="1600200"/>
            <a:ext cx="563592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6599208" y="1572768"/>
            <a:ext cx="563592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96" y="2145268"/>
            <a:ext cx="688100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‘কে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কর্তা কারক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37072" y="2221989"/>
            <a:ext cx="324928" cy="2926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00" dirty="0" smtClean="0">
                <a:solidFill>
                  <a:schemeClr val="bg1"/>
                </a:solidFill>
              </a:rPr>
              <a:t>১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64185"/>
            <a:ext cx="812036" cy="426615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4" name="Rectangle 13"/>
          <p:cNvSpPr/>
          <p:nvPr/>
        </p:nvSpPr>
        <p:spPr>
          <a:xfrm>
            <a:off x="58615" y="2602468"/>
            <a:ext cx="688100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‘কি’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কারক।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37072" y="2602989"/>
            <a:ext cx="324928" cy="2926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00" dirty="0">
                <a:solidFill>
                  <a:schemeClr val="bg1"/>
                </a:solidFill>
              </a:rPr>
              <a:t>২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69143"/>
            <a:ext cx="812036" cy="37885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17" name="Rectangle 16"/>
          <p:cNvSpPr/>
          <p:nvPr/>
        </p:nvSpPr>
        <p:spPr>
          <a:xfrm>
            <a:off x="53196" y="3059668"/>
            <a:ext cx="68810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‘কি দিয়ে’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37072" y="3060189"/>
            <a:ext cx="324928" cy="2926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00" dirty="0" smtClean="0">
                <a:solidFill>
                  <a:schemeClr val="bg1"/>
                </a:solidFill>
              </a:rPr>
              <a:t>৩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126343"/>
            <a:ext cx="812036" cy="3788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20" name="Rectangle 19"/>
          <p:cNvSpPr/>
          <p:nvPr/>
        </p:nvSpPr>
        <p:spPr>
          <a:xfrm>
            <a:off x="53196" y="3516868"/>
            <a:ext cx="68810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‘কাকে’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কারক।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37072" y="3517389"/>
            <a:ext cx="324928" cy="2926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00" dirty="0">
                <a:solidFill>
                  <a:schemeClr val="bg1"/>
                </a:solidFill>
              </a:rPr>
              <a:t>৪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581401"/>
            <a:ext cx="838200" cy="380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3196" y="3974068"/>
            <a:ext cx="688100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‘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কি হতে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অপাদান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কারক।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37072" y="3962400"/>
            <a:ext cx="324928" cy="2926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00" dirty="0">
                <a:solidFill>
                  <a:schemeClr val="bg1"/>
                </a:solidFill>
              </a:rPr>
              <a:t>৫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23004" y="4342879"/>
            <a:ext cx="68810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b="1" dirty="0" smtClean="0"/>
              <a:t>        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‘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অধিকরণ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dirty="0"/>
              <a:t>।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437072" y="4419600"/>
            <a:ext cx="324928" cy="2926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00" dirty="0">
                <a:solidFill>
                  <a:schemeClr val="bg1"/>
                </a:solidFill>
              </a:rPr>
              <a:t>৬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28795"/>
            <a:ext cx="914400" cy="490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8"/>
          <a:stretch/>
        </p:blipFill>
        <p:spPr>
          <a:xfrm>
            <a:off x="7086600" y="4459862"/>
            <a:ext cx="838200" cy="41693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5043607"/>
            <a:ext cx="9144000" cy="166199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সংজ্ঞা:-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বাক্যের ক্রিয়ার সাথে বিশেষ্য ও সর্বনাম পদের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 থাকে তাকে কারক বলে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 মোট ৬ প্রকার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85926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24384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00201"/>
            <a:ext cx="1905000" cy="1607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6253"/>
            <a:ext cx="1676400" cy="1542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95725"/>
            <a:ext cx="1819275" cy="250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4343400"/>
            <a:ext cx="1828800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76725"/>
            <a:ext cx="2619375" cy="174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4684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পুতুলটি বল খেলছে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726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ছেলেটি বল খেলছে।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6336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পাখিগুলো উড়ছে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6336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মসজিদে  দান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1306" y="359092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কুকুরটি দৌড়াছে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3276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পাখিগুলো বাসায় থাকে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6107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anose="02000000000000000000" pitchFamily="2" charset="0"/>
              </a:rPr>
              <a:t>  গাছে ফুল ফুঁটে।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2286000" cy="20090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95800" y="365527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সৎ পাত্রে কন্যা দান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0"/>
            <a:ext cx="9156700" cy="1524000"/>
          </a:xfr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endParaRPr lang="bn-BD" dirty="0"/>
          </a:p>
          <a:p>
            <a:pPr marL="137160" indent="0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ছাগল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লতা-পাতা খায়।</a:t>
            </a:r>
          </a:p>
          <a:p>
            <a:pPr marL="137160" indent="0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মিতা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দেখে। </a:t>
            </a:r>
          </a:p>
          <a:p>
            <a:pPr marL="13716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ফুল দিয়ে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মালা হয়।</a:t>
            </a:r>
          </a:p>
          <a:p>
            <a:pPr marL="137160" indent="0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ভিখারীকে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খাবার দাও।</a:t>
            </a:r>
          </a:p>
          <a:p>
            <a:pPr marL="13716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ধোপাকে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কাপড় দাও।</a:t>
            </a:r>
          </a:p>
          <a:p>
            <a:pPr marL="137160" indent="0">
              <a:buNone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.গাছ হতে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পাতা পরে।</a:t>
            </a:r>
          </a:p>
          <a:p>
            <a:pPr marL="13716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বাবা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থাকেন।</a:t>
            </a:r>
          </a:p>
          <a:p>
            <a:pPr marL="137160" indent="0">
              <a:buNone/>
            </a:pPr>
            <a:endParaRPr lang="bn-BD" dirty="0" smtClean="0"/>
          </a:p>
          <a:p>
            <a:pPr marL="651510" indent="-514350">
              <a:buAutoNum type="arabicPeriod"/>
            </a:pPr>
            <a:endParaRPr lang="bn-BD" dirty="0" smtClean="0"/>
          </a:p>
          <a:p>
            <a:pPr marL="65151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00B0F0"/>
          </a:solidFill>
        </p:spPr>
        <p:txBody>
          <a:bodyPr/>
          <a:lstStyle/>
          <a:p>
            <a:pPr marL="137160" indent="0">
              <a:buNone/>
            </a:pPr>
            <a:endParaRPr lang="bn-BD" dirty="0" smtClean="0"/>
          </a:p>
          <a:p>
            <a:pPr marL="137160" indent="0">
              <a:buNone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১.কারক কাকে বলে। </a:t>
            </a:r>
          </a:p>
          <a:p>
            <a:pPr marL="137160" indent="0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কারক কত প্রকার ও কি কি?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" indent="0">
              <a:buNone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প্রত্যেক কারকের ২টি করে উদাহরণ দাও।</a:t>
            </a:r>
          </a:p>
          <a:p>
            <a:pPr marL="137160" indent="0">
              <a:buNone/>
            </a:pPr>
            <a:r>
              <a:rPr lang="bn-BD" dirty="0" smtClean="0"/>
              <a:t>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958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199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25908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95800"/>
            <a:ext cx="2438400" cy="2666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87" y="4495800"/>
            <a:ext cx="2518913" cy="2638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95800"/>
            <a:ext cx="243840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945" y="-76200"/>
            <a:ext cx="8619562" cy="654419"/>
            <a:chOff x="255497" y="219640"/>
            <a:chExt cx="9197787" cy="702779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3482199" y="0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6750" y="6127381"/>
            <a:ext cx="8619562" cy="654419"/>
            <a:chOff x="255497" y="219640"/>
            <a:chExt cx="9197787" cy="702779"/>
          </a:xfrm>
        </p:grpSpPr>
        <p:grpSp>
          <p:nvGrpSpPr>
            <p:cNvPr id="13" name="Group 1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535086" y="5932223"/>
            <a:ext cx="8073827" cy="269669"/>
            <a:chOff x="186002" y="5767966"/>
            <a:chExt cx="8745504" cy="239976"/>
          </a:xfrm>
        </p:grpSpPr>
        <p:grpSp>
          <p:nvGrpSpPr>
            <p:cNvPr id="26" name="Group 2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lowchart: Predefined Process 2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Predefined Process 27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2484601" y="3323338"/>
            <a:ext cx="4908962" cy="276963"/>
            <a:chOff x="186002" y="5771382"/>
            <a:chExt cx="4303600" cy="236560"/>
          </a:xfrm>
        </p:grpSpPr>
        <p:sp>
          <p:nvSpPr>
            <p:cNvPr id="32" name="Flowchart: Predefined Process 31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Predefined Process 32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10"/>
          <p:cNvSpPr txBox="1">
            <a:spLocks/>
          </p:cNvSpPr>
          <p:nvPr/>
        </p:nvSpPr>
        <p:spPr>
          <a:xfrm>
            <a:off x="1295400" y="762000"/>
            <a:ext cx="2491599" cy="490675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560" y="3733800"/>
            <a:ext cx="42690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শেখ সায়েদুল হক</a:t>
            </a:r>
          </a:p>
          <a:p>
            <a:pPr algn="ctr">
              <a:defRPr/>
            </a:pPr>
            <a:r>
              <a:rPr lang="bn-IN" sz="2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দাঁতমন্ডল এরফানিয়া আলিম মাদরাসা</a:t>
            </a:r>
          </a:p>
          <a:p>
            <a:pPr algn="ctr">
              <a:defRPr/>
            </a:pPr>
            <a:r>
              <a:rPr lang="bn-IN" sz="2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নাসিরনগর ,ব্রাহ্মনবাড়িয়া</a:t>
            </a:r>
            <a:endParaRPr lang="en-US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bn-IN" sz="2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০১৭৪৭৯৫২৯৪৪</a:t>
            </a:r>
            <a:endParaRPr lang="en-US" sz="200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Email: saydulhq1992@gmail.com</a:t>
            </a:r>
            <a:endParaRPr lang="en-US" sz="20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Content Placeholder 12"/>
          <p:cNvSpPr txBox="1">
            <a:spLocks/>
          </p:cNvSpPr>
          <p:nvPr/>
        </p:nvSpPr>
        <p:spPr>
          <a:xfrm>
            <a:off x="4953000" y="533400"/>
            <a:ext cx="3783107" cy="4502454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ম।</a:t>
            </a:r>
            <a:endParaRPr lang="en-US" sz="1050" b="1" u="sng" dirty="0" smtClean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 rot="16200000">
            <a:off x="-4027391" y="3989028"/>
            <a:ext cx="8619562" cy="654419"/>
            <a:chOff x="255497" y="219640"/>
            <a:chExt cx="9197787" cy="702779"/>
          </a:xfrm>
        </p:grpSpPr>
        <p:grpSp>
          <p:nvGrpSpPr>
            <p:cNvPr id="79" name="Group 7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91" name="Group 90"/>
          <p:cNvGrpSpPr/>
          <p:nvPr/>
        </p:nvGrpSpPr>
        <p:grpSpPr>
          <a:xfrm rot="5400000">
            <a:off x="5055896" y="3963823"/>
            <a:ext cx="7611427" cy="654419"/>
            <a:chOff x="1331261" y="219640"/>
            <a:chExt cx="8122023" cy="702779"/>
          </a:xfrm>
        </p:grpSpPr>
        <p:grpSp>
          <p:nvGrpSpPr>
            <p:cNvPr id="92" name="Group 91"/>
            <p:cNvGrpSpPr/>
            <p:nvPr/>
          </p:nvGrpSpPr>
          <p:grpSpPr>
            <a:xfrm>
              <a:off x="1331261" y="219643"/>
              <a:ext cx="1963270" cy="702776"/>
              <a:chOff x="1331261" y="219643"/>
              <a:chExt cx="1963270" cy="702776"/>
            </a:xfrm>
          </p:grpSpPr>
          <p:pic>
            <p:nvPicPr>
              <p:cNvPr id="10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3" name="Group 92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4" name="Group 93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18" y="1295400"/>
            <a:ext cx="1989882" cy="24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5. Coffee Houser Sei Addat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933575" y="6096000"/>
            <a:ext cx="609600" cy="609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24384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9" y="3657600"/>
            <a:ext cx="4272755" cy="2554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6989" y="2971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বালকটি বল খেলছে।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2389" y="6248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চায় ডিম আছে।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89" y="6400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সৎ পাত্রে কন্যা দান কর 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313586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পাখিটি  উড়ছে।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" y="3895725"/>
            <a:ext cx="4094858" cy="2440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4400"/>
            <a:ext cx="3937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86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6" grpId="0"/>
      <p:bldP spid="1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/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2590800" cy="2932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9800" y="4419600"/>
            <a:ext cx="3449782" cy="123110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বালকটি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 খেলছে।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715000"/>
            <a:ext cx="312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খেলছে?</a:t>
            </a:r>
          </a:p>
          <a:p>
            <a:pPr algn="ctr"/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6096000"/>
            <a:ext cx="327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 কারক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6019800"/>
            <a:ext cx="297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endParaRPr lang="bn-BD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6224826"/>
            <a:ext cx="198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বালকটি  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42" y="609600"/>
            <a:ext cx="7756358" cy="4191000"/>
          </a:xfrm>
        </p:spPr>
        <p:txBody>
          <a:bodyPr>
            <a:normAutofit/>
          </a:bodyPr>
          <a:lstStyle/>
          <a:p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।কারক কী বলতে পারবে।</a:t>
            </a:r>
            <a:b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২।কারকের প্রকারভেদ বলতে পারবে।</a:t>
            </a:r>
            <a:b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৩। কারকের প্রকারভেদ বিশ্লেষণ করতে পারবে।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029200"/>
            <a:ext cx="4343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বালকটি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খেলছে 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334000"/>
            <a:ext cx="99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09600"/>
            <a:ext cx="2438400" cy="2760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3600" y="3352800"/>
            <a:ext cx="3962400" cy="123110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বালকটি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খেলছে।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920026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 কারক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0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57337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বালকটি কি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 খেলছে।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07559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 দিয়ে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676400"/>
            <a:ext cx="2438400" cy="2760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4457581"/>
            <a:ext cx="3962400" cy="8002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বালকটি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খেলছে।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01087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 কারক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4561582"/>
            <a:ext cx="48006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সৎ পাত্রে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কন্যা দান কর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257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কন্যা দান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5727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সৎ পাত্রে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539491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953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2" y="1828800"/>
            <a:ext cx="4460328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278868"/>
            <a:ext cx="49530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হতে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বাচ্চা ফুঁটে।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হতে বাচ্চা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5663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হতে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614565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অপাদান কারক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12101</TotalTime>
  <Words>346</Words>
  <Application>Microsoft Office PowerPoint</Application>
  <PresentationFormat>On-screen Show (4:3)</PresentationFormat>
  <Paragraphs>93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Clarity</vt:lpstr>
      <vt:lpstr>Office Theme</vt:lpstr>
      <vt:lpstr>PowerPoint Presentation</vt:lpstr>
      <vt:lpstr>PowerPoint Presentation</vt:lpstr>
      <vt:lpstr>PowerPoint Presentation</vt:lpstr>
      <vt:lpstr> কারক</vt:lpstr>
      <vt:lpstr>এই পাঠ শেষে শিক্ষার্থীরা …    ১।কারক কী বলতে পারবে।    ২।কারকের প্রকারভেদ বলতে পারবে।    ৩। কারকের প্রকারভেদ বিশ্লেষণ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Saidul Islam</cp:lastModifiedBy>
  <cp:revision>156</cp:revision>
  <dcterms:created xsi:type="dcterms:W3CDTF">2006-08-16T00:00:00Z</dcterms:created>
  <dcterms:modified xsi:type="dcterms:W3CDTF">2020-07-24T03:59:34Z</dcterms:modified>
</cp:coreProperties>
</file>