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312" r:id="rId2"/>
    <p:sldId id="258" r:id="rId3"/>
    <p:sldId id="311" r:id="rId4"/>
    <p:sldId id="314" r:id="rId5"/>
    <p:sldId id="291" r:id="rId6"/>
    <p:sldId id="303" r:id="rId7"/>
    <p:sldId id="306" r:id="rId8"/>
    <p:sldId id="305" r:id="rId9"/>
    <p:sldId id="264" r:id="rId10"/>
    <p:sldId id="259" r:id="rId11"/>
    <p:sldId id="260" r:id="rId12"/>
    <p:sldId id="320" r:id="rId13"/>
    <p:sldId id="300" r:id="rId14"/>
    <p:sldId id="302" r:id="rId15"/>
    <p:sldId id="301" r:id="rId16"/>
    <p:sldId id="261" r:id="rId17"/>
    <p:sldId id="271" r:id="rId18"/>
    <p:sldId id="315" r:id="rId19"/>
    <p:sldId id="316" r:id="rId20"/>
    <p:sldId id="272" r:id="rId21"/>
    <p:sldId id="279" r:id="rId22"/>
    <p:sldId id="317" r:id="rId23"/>
    <p:sldId id="318" r:id="rId24"/>
    <p:sldId id="319" r:id="rId25"/>
    <p:sldId id="283" r:id="rId26"/>
    <p:sldId id="287" r:id="rId27"/>
    <p:sldId id="313" r:id="rId28"/>
    <p:sldId id="289" r:id="rId29"/>
    <p:sldId id="321" r:id="rId30"/>
    <p:sldId id="310" r:id="rId31"/>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0000"/>
    <a:srgbClr val="FFCC00"/>
    <a:srgbClr val="333808"/>
    <a:srgbClr val="4BFF62"/>
    <a:srgbClr val="66FF33"/>
    <a:srgbClr val="DEE30D"/>
    <a:srgbClr val="FF6600"/>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p:scale>
          <a:sx n="71" d="100"/>
          <a:sy n="71" d="100"/>
        </p:scale>
        <p:origin x="-1350" y="-306"/>
      </p:cViewPr>
      <p:guideLst>
        <p:guide orient="horz" pos="180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94AC11-B047-486C-BD31-05D460F660C2}"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4D943A35-9EF7-459F-8758-41EB865057CD}">
      <dgm:prSet phldrT="[Text]" custT="1"/>
      <dgm:spPr>
        <a:solidFill>
          <a:srgbClr val="FF0000"/>
        </a:solidFill>
      </dgm:spPr>
      <dgm:t>
        <a:bodyPr/>
        <a:lstStyle/>
        <a:p>
          <a:pPr>
            <a:lnSpc>
              <a:spcPct val="100000"/>
            </a:lnSpc>
          </a:pPr>
          <a:r>
            <a:rPr lang="en-US" sz="2400" b="1" dirty="0" err="1" smtClean="0">
              <a:solidFill>
                <a:schemeClr val="tx1"/>
              </a:solidFill>
              <a:latin typeface="NikoshBAN" pitchFamily="2" charset="0"/>
              <a:cs typeface="NikoshBAN" pitchFamily="2" charset="0"/>
            </a:rPr>
            <a:t>মানব</a:t>
          </a:r>
          <a:r>
            <a:rPr lang="en-US" sz="2400" b="1" dirty="0" smtClean="0">
              <a:solidFill>
                <a:schemeClr val="tx1"/>
              </a:solidFill>
              <a:latin typeface="NikoshBAN" pitchFamily="2" charset="0"/>
              <a:cs typeface="NikoshBAN" pitchFamily="2" charset="0"/>
            </a:rPr>
            <a:t> </a:t>
          </a:r>
          <a:r>
            <a:rPr lang="en-US" sz="2400" b="1" dirty="0" err="1" smtClean="0">
              <a:solidFill>
                <a:schemeClr val="tx1"/>
              </a:solidFill>
              <a:latin typeface="NikoshBAN" pitchFamily="2" charset="0"/>
              <a:cs typeface="NikoshBAN" pitchFamily="2" charset="0"/>
            </a:rPr>
            <a:t>ভূগোল</a:t>
          </a:r>
          <a:endParaRPr lang="en-US" sz="1800" b="1" dirty="0">
            <a:solidFill>
              <a:schemeClr val="tx1"/>
            </a:solidFill>
            <a:latin typeface="NikoshBAN" pitchFamily="2" charset="0"/>
            <a:cs typeface="NikoshBAN" pitchFamily="2" charset="0"/>
          </a:endParaRPr>
        </a:p>
      </dgm:t>
    </dgm:pt>
    <dgm:pt modelId="{D363CD4F-425B-440A-B569-C2164AC48E44}" type="parTrans" cxnId="{E96B9C33-876A-436E-8A6A-3CFC1068C3FC}">
      <dgm:prSet/>
      <dgm:spPr/>
      <dgm:t>
        <a:bodyPr/>
        <a:lstStyle/>
        <a:p>
          <a:endParaRPr lang="en-US"/>
        </a:p>
      </dgm:t>
    </dgm:pt>
    <dgm:pt modelId="{B29B386D-CA00-4019-966D-BA13597D6591}" type="sibTrans" cxnId="{E96B9C33-876A-436E-8A6A-3CFC1068C3FC}">
      <dgm:prSet/>
      <dgm:spPr/>
      <dgm:t>
        <a:bodyPr/>
        <a:lstStyle/>
        <a:p>
          <a:endParaRPr lang="en-US"/>
        </a:p>
      </dgm:t>
    </dgm:pt>
    <dgm:pt modelId="{42F5833C-501D-4E19-B74B-D63E367EAEBE}">
      <dgm:prSet phldrT="[Text]" custT="1"/>
      <dgm:spPr>
        <a:solidFill>
          <a:srgbClr val="FFC000"/>
        </a:solidFill>
      </dgm:spPr>
      <dgm:t>
        <a:bodyPr/>
        <a:lstStyle/>
        <a:p>
          <a:r>
            <a:rPr lang="en-US" sz="2000" dirty="0" smtClean="0">
              <a:solidFill>
                <a:schemeClr val="tx1"/>
              </a:solidFill>
              <a:latin typeface="NikoshBAN" pitchFamily="2" charset="0"/>
              <a:cs typeface="NikoshBAN" pitchFamily="2" charset="0"/>
            </a:rPr>
            <a:t>১। </a:t>
          </a:r>
          <a:r>
            <a:rPr lang="bn-BD" sz="2000" dirty="0" smtClean="0">
              <a:solidFill>
                <a:schemeClr val="tx1"/>
              </a:solidFill>
              <a:latin typeface="NikoshBAN" pitchFamily="2" charset="0"/>
              <a:cs typeface="NikoshBAN" pitchFamily="2" charset="0"/>
            </a:rPr>
            <a:t>জনসংখ্যা</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ভূগোল</a:t>
          </a:r>
          <a:endParaRPr lang="en-US" sz="2000" dirty="0">
            <a:solidFill>
              <a:schemeClr val="tx1"/>
            </a:solidFill>
            <a:latin typeface="NikoshBAN" pitchFamily="2" charset="0"/>
            <a:cs typeface="NikoshBAN" pitchFamily="2" charset="0"/>
          </a:endParaRPr>
        </a:p>
      </dgm:t>
    </dgm:pt>
    <dgm:pt modelId="{470035ED-30A8-4732-9366-9FC2562D5FB5}" type="parTrans" cxnId="{B5C50F19-36E2-4F5B-9240-618F8174A2E8}">
      <dgm:prSet/>
      <dgm:spPr/>
      <dgm:t>
        <a:bodyPr/>
        <a:lstStyle/>
        <a:p>
          <a:endParaRPr lang="en-US"/>
        </a:p>
      </dgm:t>
    </dgm:pt>
    <dgm:pt modelId="{8BFA7DEF-7693-423C-A22B-2AD0F4757E0D}" type="sibTrans" cxnId="{B5C50F19-36E2-4F5B-9240-618F8174A2E8}">
      <dgm:prSet/>
      <dgm:spPr/>
      <dgm:t>
        <a:bodyPr/>
        <a:lstStyle/>
        <a:p>
          <a:endParaRPr lang="en-US"/>
        </a:p>
      </dgm:t>
    </dgm:pt>
    <dgm:pt modelId="{99A6F998-0D9E-498B-BC46-23B465A89A45}">
      <dgm:prSet phldrT="[Text]" custT="1"/>
      <dgm:spPr>
        <a:solidFill>
          <a:srgbClr val="FF6600"/>
        </a:solidFill>
      </dgm:spPr>
      <dgm:t>
        <a:bodyPr/>
        <a:lstStyle/>
        <a:p>
          <a:r>
            <a:rPr lang="en-US" sz="2800" dirty="0" smtClean="0">
              <a:solidFill>
                <a:schemeClr val="tx1"/>
              </a:solidFill>
              <a:latin typeface="NikoshBAN" pitchFamily="2" charset="0"/>
              <a:cs typeface="NikoshBAN" pitchFamily="2" charset="0"/>
            </a:rPr>
            <a:t>৩। </a:t>
          </a:r>
          <a:r>
            <a:rPr lang="en-US" sz="2800" dirty="0" err="1" smtClean="0">
              <a:solidFill>
                <a:schemeClr val="tx1"/>
              </a:solidFill>
              <a:latin typeface="NikoshBAN" pitchFamily="2" charset="0"/>
              <a:cs typeface="NikoshBAN" pitchFamily="2" charset="0"/>
            </a:rPr>
            <a:t>রাজনৈতিক</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ভূগোল</a:t>
          </a:r>
          <a:endParaRPr lang="en-US" sz="1600" dirty="0">
            <a:solidFill>
              <a:schemeClr val="tx1"/>
            </a:solidFill>
            <a:latin typeface="NikoshBAN" pitchFamily="2" charset="0"/>
            <a:cs typeface="NikoshBAN" pitchFamily="2" charset="0"/>
          </a:endParaRPr>
        </a:p>
      </dgm:t>
    </dgm:pt>
    <dgm:pt modelId="{991D673A-4E1C-49B2-A499-25BB434D2506}" type="parTrans" cxnId="{1106EA45-E3A9-4E0D-A3F7-94228687BF6E}">
      <dgm:prSet/>
      <dgm:spPr/>
      <dgm:t>
        <a:bodyPr/>
        <a:lstStyle/>
        <a:p>
          <a:endParaRPr lang="en-US"/>
        </a:p>
      </dgm:t>
    </dgm:pt>
    <dgm:pt modelId="{C27AA93F-4B64-435F-B127-D92752583176}" type="sibTrans" cxnId="{1106EA45-E3A9-4E0D-A3F7-94228687BF6E}">
      <dgm:prSet/>
      <dgm:spPr/>
      <dgm:t>
        <a:bodyPr/>
        <a:lstStyle/>
        <a:p>
          <a:endParaRPr lang="en-US"/>
        </a:p>
      </dgm:t>
    </dgm:pt>
    <dgm:pt modelId="{80F0D5DE-B7EA-4094-9348-F03EEB119DFC}">
      <dgm:prSet phldrT="[Text]" custT="1"/>
      <dgm:spPr>
        <a:solidFill>
          <a:schemeClr val="accent4">
            <a:lumMod val="60000"/>
            <a:lumOff val="40000"/>
          </a:schemeClr>
        </a:solidFill>
      </dgm:spPr>
      <dgm:t>
        <a:bodyPr/>
        <a:lstStyle/>
        <a:p>
          <a:r>
            <a:rPr lang="en-US" sz="2800" dirty="0" smtClean="0">
              <a:solidFill>
                <a:schemeClr val="tx1"/>
              </a:solidFill>
              <a:latin typeface="NikoshBAN" pitchFamily="2" charset="0"/>
              <a:cs typeface="NikoshBAN" pitchFamily="2" charset="0"/>
            </a:rPr>
            <a:t>৪। </a:t>
          </a:r>
          <a:r>
            <a:rPr lang="bn-BD" sz="2800" dirty="0" smtClean="0">
              <a:solidFill>
                <a:schemeClr val="tx1"/>
              </a:solidFill>
              <a:latin typeface="NikoshBAN" pitchFamily="2" charset="0"/>
              <a:cs typeface="NikoshBAN" pitchFamily="2" charset="0"/>
            </a:rPr>
            <a:t>পরিবহন</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ভূগোল</a:t>
          </a:r>
          <a:endParaRPr lang="en-US" sz="1700" dirty="0">
            <a:solidFill>
              <a:schemeClr val="tx1"/>
            </a:solidFill>
            <a:latin typeface="NikoshBAN" pitchFamily="2" charset="0"/>
            <a:cs typeface="NikoshBAN" pitchFamily="2" charset="0"/>
          </a:endParaRPr>
        </a:p>
      </dgm:t>
    </dgm:pt>
    <dgm:pt modelId="{40C9F112-E2DA-4CD0-B566-E9B0FAA12255}" type="parTrans" cxnId="{D39D4E4C-3454-48C7-A34E-6A5409A9E2BA}">
      <dgm:prSet/>
      <dgm:spPr/>
      <dgm:t>
        <a:bodyPr/>
        <a:lstStyle/>
        <a:p>
          <a:endParaRPr lang="en-US"/>
        </a:p>
      </dgm:t>
    </dgm:pt>
    <dgm:pt modelId="{02303A23-CD2B-4C8A-A4C0-A5488C6C2FDB}" type="sibTrans" cxnId="{D39D4E4C-3454-48C7-A34E-6A5409A9E2BA}">
      <dgm:prSet/>
      <dgm:spPr/>
      <dgm:t>
        <a:bodyPr/>
        <a:lstStyle/>
        <a:p>
          <a:endParaRPr lang="en-US"/>
        </a:p>
      </dgm:t>
    </dgm:pt>
    <dgm:pt modelId="{273AFBBF-1AC2-4C6E-AD15-074E0BAC896A}">
      <dgm:prSet phldrT="[Text]" custT="1"/>
      <dgm:spPr>
        <a:solidFill>
          <a:schemeClr val="accent5">
            <a:lumMod val="60000"/>
            <a:lumOff val="40000"/>
          </a:schemeClr>
        </a:solidFill>
      </dgm:spPr>
      <dgm:t>
        <a:bodyPr/>
        <a:lstStyle/>
        <a:p>
          <a:r>
            <a:rPr lang="en-US" sz="2400" dirty="0" smtClean="0">
              <a:solidFill>
                <a:schemeClr val="tx1"/>
              </a:solidFill>
              <a:latin typeface="NikoshBAN" pitchFamily="2" charset="0"/>
              <a:cs typeface="NikoshBAN" pitchFamily="2" charset="0"/>
            </a:rPr>
            <a:t>২। </a:t>
          </a:r>
          <a:r>
            <a:rPr lang="en-US" sz="2400" dirty="0" err="1" smtClean="0">
              <a:solidFill>
                <a:schemeClr val="tx1"/>
              </a:solidFill>
              <a:latin typeface="NikoshBAN" pitchFamily="2" charset="0"/>
              <a:cs typeface="NikoshBAN" pitchFamily="2" charset="0"/>
            </a:rPr>
            <a:t>অর্থনৈতিক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ভূগোল</a:t>
          </a:r>
          <a:endParaRPr lang="en-US" sz="2000" dirty="0">
            <a:solidFill>
              <a:schemeClr val="tx1"/>
            </a:solidFill>
            <a:latin typeface="NikoshBAN" pitchFamily="2" charset="0"/>
            <a:cs typeface="NikoshBAN" pitchFamily="2" charset="0"/>
          </a:endParaRPr>
        </a:p>
      </dgm:t>
    </dgm:pt>
    <dgm:pt modelId="{9A505F8E-4894-4ED5-B3F7-DA95FEEDE03D}" type="parTrans" cxnId="{270CA185-92CF-4E3F-A598-81167625B81C}">
      <dgm:prSet/>
      <dgm:spPr/>
      <dgm:t>
        <a:bodyPr/>
        <a:lstStyle/>
        <a:p>
          <a:endParaRPr lang="en-US"/>
        </a:p>
      </dgm:t>
    </dgm:pt>
    <dgm:pt modelId="{275FCB6B-CABD-4380-9CBD-6FB005350B2C}" type="sibTrans" cxnId="{270CA185-92CF-4E3F-A598-81167625B81C}">
      <dgm:prSet/>
      <dgm:spPr/>
      <dgm:t>
        <a:bodyPr/>
        <a:lstStyle/>
        <a:p>
          <a:endParaRPr lang="en-US"/>
        </a:p>
      </dgm:t>
    </dgm:pt>
    <dgm:pt modelId="{8F7E15D6-367F-4087-B5DE-3EE5D95E9894}" type="pres">
      <dgm:prSet presAssocID="{A694AC11-B047-486C-BD31-05D460F660C2}" presName="cycle" presStyleCnt="0">
        <dgm:presLayoutVars>
          <dgm:chMax val="1"/>
          <dgm:dir/>
          <dgm:animLvl val="ctr"/>
          <dgm:resizeHandles val="exact"/>
        </dgm:presLayoutVars>
      </dgm:prSet>
      <dgm:spPr/>
      <dgm:t>
        <a:bodyPr/>
        <a:lstStyle/>
        <a:p>
          <a:endParaRPr lang="en-US"/>
        </a:p>
      </dgm:t>
    </dgm:pt>
    <dgm:pt modelId="{ED200881-83DF-4F9A-9343-E1303E71E909}" type="pres">
      <dgm:prSet presAssocID="{4D943A35-9EF7-459F-8758-41EB865057CD}" presName="centerShape" presStyleLbl="node0" presStyleIdx="0" presStyleCnt="1" custScaleX="119814" custScaleY="75266" custLinFactNeighborX="9" custLinFactNeighborY="-222"/>
      <dgm:spPr/>
      <dgm:t>
        <a:bodyPr/>
        <a:lstStyle/>
        <a:p>
          <a:endParaRPr lang="en-US"/>
        </a:p>
      </dgm:t>
    </dgm:pt>
    <dgm:pt modelId="{D5233FB0-B35A-4116-B1E3-D3CCC0693855}" type="pres">
      <dgm:prSet presAssocID="{470035ED-30A8-4732-9366-9FC2562D5FB5}" presName="Name9" presStyleLbl="parChTrans1D2" presStyleIdx="0" presStyleCnt="4"/>
      <dgm:spPr/>
      <dgm:t>
        <a:bodyPr/>
        <a:lstStyle/>
        <a:p>
          <a:endParaRPr lang="en-US"/>
        </a:p>
      </dgm:t>
    </dgm:pt>
    <dgm:pt modelId="{BC428E9A-F660-4B02-A869-213D0136C42F}" type="pres">
      <dgm:prSet presAssocID="{470035ED-30A8-4732-9366-9FC2562D5FB5}" presName="connTx" presStyleLbl="parChTrans1D2" presStyleIdx="0" presStyleCnt="4"/>
      <dgm:spPr/>
      <dgm:t>
        <a:bodyPr/>
        <a:lstStyle/>
        <a:p>
          <a:endParaRPr lang="en-US"/>
        </a:p>
      </dgm:t>
    </dgm:pt>
    <dgm:pt modelId="{E74B4433-F4A2-47E0-B0CD-5E888B2EC459}" type="pres">
      <dgm:prSet presAssocID="{42F5833C-501D-4E19-B74B-D63E367EAEBE}" presName="node" presStyleLbl="node1" presStyleIdx="0" presStyleCnt="4" custScaleX="137770" custScaleY="94888" custRadScaleRad="99013" custRadScaleInc="-8851">
        <dgm:presLayoutVars>
          <dgm:bulletEnabled val="1"/>
        </dgm:presLayoutVars>
      </dgm:prSet>
      <dgm:spPr/>
      <dgm:t>
        <a:bodyPr/>
        <a:lstStyle/>
        <a:p>
          <a:endParaRPr lang="en-US"/>
        </a:p>
      </dgm:t>
    </dgm:pt>
    <dgm:pt modelId="{539C7314-113D-43D0-8D79-17780FBF6675}" type="pres">
      <dgm:prSet presAssocID="{991D673A-4E1C-49B2-A499-25BB434D2506}" presName="Name9" presStyleLbl="parChTrans1D2" presStyleIdx="1" presStyleCnt="4"/>
      <dgm:spPr/>
      <dgm:t>
        <a:bodyPr/>
        <a:lstStyle/>
        <a:p>
          <a:endParaRPr lang="en-US"/>
        </a:p>
      </dgm:t>
    </dgm:pt>
    <dgm:pt modelId="{E4AB013E-856E-4260-ACEA-8993F9138F46}" type="pres">
      <dgm:prSet presAssocID="{991D673A-4E1C-49B2-A499-25BB434D2506}" presName="connTx" presStyleLbl="parChTrans1D2" presStyleIdx="1" presStyleCnt="4"/>
      <dgm:spPr/>
      <dgm:t>
        <a:bodyPr/>
        <a:lstStyle/>
        <a:p>
          <a:endParaRPr lang="en-US"/>
        </a:p>
      </dgm:t>
    </dgm:pt>
    <dgm:pt modelId="{5B1D3673-DA2A-4A76-97BD-3D8825D5A4F6}" type="pres">
      <dgm:prSet presAssocID="{99A6F998-0D9E-498B-BC46-23B465A89A45}" presName="node" presStyleLbl="node1" presStyleIdx="1" presStyleCnt="4" custScaleX="221812" custScaleY="93523" custRadScaleRad="172473">
        <dgm:presLayoutVars>
          <dgm:bulletEnabled val="1"/>
        </dgm:presLayoutVars>
      </dgm:prSet>
      <dgm:spPr/>
      <dgm:t>
        <a:bodyPr/>
        <a:lstStyle/>
        <a:p>
          <a:endParaRPr lang="en-US"/>
        </a:p>
      </dgm:t>
    </dgm:pt>
    <dgm:pt modelId="{74AB888A-7B8C-4EB0-9A1D-A33F8A85261D}" type="pres">
      <dgm:prSet presAssocID="{40C9F112-E2DA-4CD0-B566-E9B0FAA12255}" presName="Name9" presStyleLbl="parChTrans1D2" presStyleIdx="2" presStyleCnt="4"/>
      <dgm:spPr/>
      <dgm:t>
        <a:bodyPr/>
        <a:lstStyle/>
        <a:p>
          <a:endParaRPr lang="en-US"/>
        </a:p>
      </dgm:t>
    </dgm:pt>
    <dgm:pt modelId="{E31E85DF-8E7B-44F0-90E7-4D28BFCC9B8E}" type="pres">
      <dgm:prSet presAssocID="{40C9F112-E2DA-4CD0-B566-E9B0FAA12255}" presName="connTx" presStyleLbl="parChTrans1D2" presStyleIdx="2" presStyleCnt="4"/>
      <dgm:spPr/>
      <dgm:t>
        <a:bodyPr/>
        <a:lstStyle/>
        <a:p>
          <a:endParaRPr lang="en-US"/>
        </a:p>
      </dgm:t>
    </dgm:pt>
    <dgm:pt modelId="{5681BFCD-D21D-4BED-A70F-5DE053F1382F}" type="pres">
      <dgm:prSet presAssocID="{80F0D5DE-B7EA-4094-9348-F03EEB119DFC}" presName="node" presStyleLbl="node1" presStyleIdx="2" presStyleCnt="4" custScaleX="197473" custScaleY="93864" custRadScaleRad="88375" custRadScaleInc="-3822">
        <dgm:presLayoutVars>
          <dgm:bulletEnabled val="1"/>
        </dgm:presLayoutVars>
      </dgm:prSet>
      <dgm:spPr/>
      <dgm:t>
        <a:bodyPr/>
        <a:lstStyle/>
        <a:p>
          <a:endParaRPr lang="en-US"/>
        </a:p>
      </dgm:t>
    </dgm:pt>
    <dgm:pt modelId="{AB6A49B7-53D7-4198-B576-7973D5F8C0D6}" type="pres">
      <dgm:prSet presAssocID="{9A505F8E-4894-4ED5-B3F7-DA95FEEDE03D}" presName="Name9" presStyleLbl="parChTrans1D2" presStyleIdx="3" presStyleCnt="4"/>
      <dgm:spPr/>
      <dgm:t>
        <a:bodyPr/>
        <a:lstStyle/>
        <a:p>
          <a:endParaRPr lang="en-US"/>
        </a:p>
      </dgm:t>
    </dgm:pt>
    <dgm:pt modelId="{1C7D5E94-BBA5-44A4-BF64-AF6C4CC074FB}" type="pres">
      <dgm:prSet presAssocID="{9A505F8E-4894-4ED5-B3F7-DA95FEEDE03D}" presName="connTx" presStyleLbl="parChTrans1D2" presStyleIdx="3" presStyleCnt="4"/>
      <dgm:spPr/>
      <dgm:t>
        <a:bodyPr/>
        <a:lstStyle/>
        <a:p>
          <a:endParaRPr lang="en-US"/>
        </a:p>
      </dgm:t>
    </dgm:pt>
    <dgm:pt modelId="{8A2251D2-3023-46D3-B30F-D7777824795B}" type="pres">
      <dgm:prSet presAssocID="{273AFBBF-1AC2-4C6E-AD15-074E0BAC896A}" presName="node" presStyleLbl="node1" presStyleIdx="3" presStyleCnt="4" custScaleX="185062" custScaleY="93523" custRadScaleRad="157019" custRadScaleInc="1541">
        <dgm:presLayoutVars>
          <dgm:bulletEnabled val="1"/>
        </dgm:presLayoutVars>
      </dgm:prSet>
      <dgm:spPr/>
      <dgm:t>
        <a:bodyPr/>
        <a:lstStyle/>
        <a:p>
          <a:endParaRPr lang="en-US"/>
        </a:p>
      </dgm:t>
    </dgm:pt>
  </dgm:ptLst>
  <dgm:cxnLst>
    <dgm:cxn modelId="{61918523-69AA-4956-995D-607EDC642CE7}" type="presOf" srcId="{A694AC11-B047-486C-BD31-05D460F660C2}" destId="{8F7E15D6-367F-4087-B5DE-3EE5D95E9894}" srcOrd="0" destOrd="0" presId="urn:microsoft.com/office/officeart/2005/8/layout/radial1"/>
    <dgm:cxn modelId="{F46E57E4-685B-4F35-8191-CA5F4A51E6FE}" type="presOf" srcId="{273AFBBF-1AC2-4C6E-AD15-074E0BAC896A}" destId="{8A2251D2-3023-46D3-B30F-D7777824795B}" srcOrd="0" destOrd="0" presId="urn:microsoft.com/office/officeart/2005/8/layout/radial1"/>
    <dgm:cxn modelId="{9C1C3C0E-F86F-437D-B926-43CD48D9704F}" type="presOf" srcId="{99A6F998-0D9E-498B-BC46-23B465A89A45}" destId="{5B1D3673-DA2A-4A76-97BD-3D8825D5A4F6}" srcOrd="0" destOrd="0" presId="urn:microsoft.com/office/officeart/2005/8/layout/radial1"/>
    <dgm:cxn modelId="{1106EA45-E3A9-4E0D-A3F7-94228687BF6E}" srcId="{4D943A35-9EF7-459F-8758-41EB865057CD}" destId="{99A6F998-0D9E-498B-BC46-23B465A89A45}" srcOrd="1" destOrd="0" parTransId="{991D673A-4E1C-49B2-A499-25BB434D2506}" sibTransId="{C27AA93F-4B64-435F-B127-D92752583176}"/>
    <dgm:cxn modelId="{30D0793D-75C2-4705-925C-3C6132CDA514}" type="presOf" srcId="{42F5833C-501D-4E19-B74B-D63E367EAEBE}" destId="{E74B4433-F4A2-47E0-B0CD-5E888B2EC459}" srcOrd="0" destOrd="0" presId="urn:microsoft.com/office/officeart/2005/8/layout/radial1"/>
    <dgm:cxn modelId="{2D46C815-60B9-4B24-86ED-7D56AD645D24}" type="presOf" srcId="{470035ED-30A8-4732-9366-9FC2562D5FB5}" destId="{D5233FB0-B35A-4116-B1E3-D3CCC0693855}" srcOrd="0" destOrd="0" presId="urn:microsoft.com/office/officeart/2005/8/layout/radial1"/>
    <dgm:cxn modelId="{AF8FA868-7E49-45F0-9A3D-9467C7D43039}" type="presOf" srcId="{991D673A-4E1C-49B2-A499-25BB434D2506}" destId="{539C7314-113D-43D0-8D79-17780FBF6675}" srcOrd="0" destOrd="0" presId="urn:microsoft.com/office/officeart/2005/8/layout/radial1"/>
    <dgm:cxn modelId="{4A698774-20E7-4F88-9EB2-2CA3292B966D}" type="presOf" srcId="{4D943A35-9EF7-459F-8758-41EB865057CD}" destId="{ED200881-83DF-4F9A-9343-E1303E71E909}" srcOrd="0" destOrd="0" presId="urn:microsoft.com/office/officeart/2005/8/layout/radial1"/>
    <dgm:cxn modelId="{270CA185-92CF-4E3F-A598-81167625B81C}" srcId="{4D943A35-9EF7-459F-8758-41EB865057CD}" destId="{273AFBBF-1AC2-4C6E-AD15-074E0BAC896A}" srcOrd="3" destOrd="0" parTransId="{9A505F8E-4894-4ED5-B3F7-DA95FEEDE03D}" sibTransId="{275FCB6B-CABD-4380-9CBD-6FB005350B2C}"/>
    <dgm:cxn modelId="{D39D4E4C-3454-48C7-A34E-6A5409A9E2BA}" srcId="{4D943A35-9EF7-459F-8758-41EB865057CD}" destId="{80F0D5DE-B7EA-4094-9348-F03EEB119DFC}" srcOrd="2" destOrd="0" parTransId="{40C9F112-E2DA-4CD0-B566-E9B0FAA12255}" sibTransId="{02303A23-CD2B-4C8A-A4C0-A5488C6C2FDB}"/>
    <dgm:cxn modelId="{E96B9C33-876A-436E-8A6A-3CFC1068C3FC}" srcId="{A694AC11-B047-486C-BD31-05D460F660C2}" destId="{4D943A35-9EF7-459F-8758-41EB865057CD}" srcOrd="0" destOrd="0" parTransId="{D363CD4F-425B-440A-B569-C2164AC48E44}" sibTransId="{B29B386D-CA00-4019-966D-BA13597D6591}"/>
    <dgm:cxn modelId="{B5C50F19-36E2-4F5B-9240-618F8174A2E8}" srcId="{4D943A35-9EF7-459F-8758-41EB865057CD}" destId="{42F5833C-501D-4E19-B74B-D63E367EAEBE}" srcOrd="0" destOrd="0" parTransId="{470035ED-30A8-4732-9366-9FC2562D5FB5}" sibTransId="{8BFA7DEF-7693-423C-A22B-2AD0F4757E0D}"/>
    <dgm:cxn modelId="{AE529B43-D463-45A3-8F16-8449B7047FC3}" type="presOf" srcId="{9A505F8E-4894-4ED5-B3F7-DA95FEEDE03D}" destId="{1C7D5E94-BBA5-44A4-BF64-AF6C4CC074FB}" srcOrd="1" destOrd="0" presId="urn:microsoft.com/office/officeart/2005/8/layout/radial1"/>
    <dgm:cxn modelId="{90166BBB-5DF7-437C-B631-C8D6994AB895}" type="presOf" srcId="{9A505F8E-4894-4ED5-B3F7-DA95FEEDE03D}" destId="{AB6A49B7-53D7-4198-B576-7973D5F8C0D6}" srcOrd="0" destOrd="0" presId="urn:microsoft.com/office/officeart/2005/8/layout/radial1"/>
    <dgm:cxn modelId="{01FC52B7-5F57-4ED2-A5FC-E14F1E470A37}" type="presOf" srcId="{470035ED-30A8-4732-9366-9FC2562D5FB5}" destId="{BC428E9A-F660-4B02-A869-213D0136C42F}" srcOrd="1" destOrd="0" presId="urn:microsoft.com/office/officeart/2005/8/layout/radial1"/>
    <dgm:cxn modelId="{50F266FE-7A11-41D4-915A-4876AFEAD82C}" type="presOf" srcId="{80F0D5DE-B7EA-4094-9348-F03EEB119DFC}" destId="{5681BFCD-D21D-4BED-A70F-5DE053F1382F}" srcOrd="0" destOrd="0" presId="urn:microsoft.com/office/officeart/2005/8/layout/radial1"/>
    <dgm:cxn modelId="{9AD0D1A9-8F8A-41B5-9E9C-AF2D53A579A2}" type="presOf" srcId="{40C9F112-E2DA-4CD0-B566-E9B0FAA12255}" destId="{E31E85DF-8E7B-44F0-90E7-4D28BFCC9B8E}" srcOrd="1" destOrd="0" presId="urn:microsoft.com/office/officeart/2005/8/layout/radial1"/>
    <dgm:cxn modelId="{B0534E6F-824A-46E3-AD7F-1971CB782B3A}" type="presOf" srcId="{991D673A-4E1C-49B2-A499-25BB434D2506}" destId="{E4AB013E-856E-4260-ACEA-8993F9138F46}" srcOrd="1" destOrd="0" presId="urn:microsoft.com/office/officeart/2005/8/layout/radial1"/>
    <dgm:cxn modelId="{35E44A58-216A-4839-A634-3B91B63E5E8A}" type="presOf" srcId="{40C9F112-E2DA-4CD0-B566-E9B0FAA12255}" destId="{74AB888A-7B8C-4EB0-9A1D-A33F8A85261D}" srcOrd="0" destOrd="0" presId="urn:microsoft.com/office/officeart/2005/8/layout/radial1"/>
    <dgm:cxn modelId="{756D2ACF-A222-4B53-85E5-D927394A007F}" type="presParOf" srcId="{8F7E15D6-367F-4087-B5DE-3EE5D95E9894}" destId="{ED200881-83DF-4F9A-9343-E1303E71E909}" srcOrd="0" destOrd="0" presId="urn:microsoft.com/office/officeart/2005/8/layout/radial1"/>
    <dgm:cxn modelId="{DC599C09-1046-4A50-9C68-682FB09922BC}" type="presParOf" srcId="{8F7E15D6-367F-4087-B5DE-3EE5D95E9894}" destId="{D5233FB0-B35A-4116-B1E3-D3CCC0693855}" srcOrd="1" destOrd="0" presId="urn:microsoft.com/office/officeart/2005/8/layout/radial1"/>
    <dgm:cxn modelId="{9D021D3F-A4E1-44C3-A057-7A19E1F13AEC}" type="presParOf" srcId="{D5233FB0-B35A-4116-B1E3-D3CCC0693855}" destId="{BC428E9A-F660-4B02-A869-213D0136C42F}" srcOrd="0" destOrd="0" presId="urn:microsoft.com/office/officeart/2005/8/layout/radial1"/>
    <dgm:cxn modelId="{8FAB5BF5-4F0E-484B-A3CB-1CFCA4D2EE9D}" type="presParOf" srcId="{8F7E15D6-367F-4087-B5DE-3EE5D95E9894}" destId="{E74B4433-F4A2-47E0-B0CD-5E888B2EC459}" srcOrd="2" destOrd="0" presId="urn:microsoft.com/office/officeart/2005/8/layout/radial1"/>
    <dgm:cxn modelId="{63CDA2B4-15CD-4C8E-ADA0-BA6DF32C5BFF}" type="presParOf" srcId="{8F7E15D6-367F-4087-B5DE-3EE5D95E9894}" destId="{539C7314-113D-43D0-8D79-17780FBF6675}" srcOrd="3" destOrd="0" presId="urn:microsoft.com/office/officeart/2005/8/layout/radial1"/>
    <dgm:cxn modelId="{09F30037-B4EA-438F-A879-6D52C1B37BDA}" type="presParOf" srcId="{539C7314-113D-43D0-8D79-17780FBF6675}" destId="{E4AB013E-856E-4260-ACEA-8993F9138F46}" srcOrd="0" destOrd="0" presId="urn:microsoft.com/office/officeart/2005/8/layout/radial1"/>
    <dgm:cxn modelId="{E35D2F46-9656-4F46-BEED-5159A5A40E47}" type="presParOf" srcId="{8F7E15D6-367F-4087-B5DE-3EE5D95E9894}" destId="{5B1D3673-DA2A-4A76-97BD-3D8825D5A4F6}" srcOrd="4" destOrd="0" presId="urn:microsoft.com/office/officeart/2005/8/layout/radial1"/>
    <dgm:cxn modelId="{4BF72E79-6E52-4632-B5A7-A18820EB83E6}" type="presParOf" srcId="{8F7E15D6-367F-4087-B5DE-3EE5D95E9894}" destId="{74AB888A-7B8C-4EB0-9A1D-A33F8A85261D}" srcOrd="5" destOrd="0" presId="urn:microsoft.com/office/officeart/2005/8/layout/radial1"/>
    <dgm:cxn modelId="{0D6C5814-ED86-4701-8DB2-2F2D9B2316AC}" type="presParOf" srcId="{74AB888A-7B8C-4EB0-9A1D-A33F8A85261D}" destId="{E31E85DF-8E7B-44F0-90E7-4D28BFCC9B8E}" srcOrd="0" destOrd="0" presId="urn:microsoft.com/office/officeart/2005/8/layout/radial1"/>
    <dgm:cxn modelId="{17BC59FC-7153-4D6D-A11B-4194948AEC0F}" type="presParOf" srcId="{8F7E15D6-367F-4087-B5DE-3EE5D95E9894}" destId="{5681BFCD-D21D-4BED-A70F-5DE053F1382F}" srcOrd="6" destOrd="0" presId="urn:microsoft.com/office/officeart/2005/8/layout/radial1"/>
    <dgm:cxn modelId="{80ABFF77-9AD0-40B9-A33E-9FB8B1449D09}" type="presParOf" srcId="{8F7E15D6-367F-4087-B5DE-3EE5D95E9894}" destId="{AB6A49B7-53D7-4198-B576-7973D5F8C0D6}" srcOrd="7" destOrd="0" presId="urn:microsoft.com/office/officeart/2005/8/layout/radial1"/>
    <dgm:cxn modelId="{A8A1814B-9763-4EB4-8EE0-1D3DF94E9C72}" type="presParOf" srcId="{AB6A49B7-53D7-4198-B576-7973D5F8C0D6}" destId="{1C7D5E94-BBA5-44A4-BF64-AF6C4CC074FB}" srcOrd="0" destOrd="0" presId="urn:microsoft.com/office/officeart/2005/8/layout/radial1"/>
    <dgm:cxn modelId="{042520F4-1E07-4C90-B921-D873CFBA7798}" type="presParOf" srcId="{8F7E15D6-367F-4087-B5DE-3EE5D95E9894}" destId="{8A2251D2-3023-46D3-B30F-D7777824795B}" srcOrd="8"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00881-83DF-4F9A-9343-E1303E71E909}">
      <dsp:nvSpPr>
        <dsp:cNvPr id="0" name=""/>
        <dsp:cNvSpPr/>
      </dsp:nvSpPr>
      <dsp:spPr>
        <a:xfrm>
          <a:off x="3347450" y="1833276"/>
          <a:ext cx="1529351" cy="960724"/>
        </a:xfrm>
        <a:prstGeom prst="ellipse">
          <a:avLst/>
        </a:prstGeom>
        <a:solidFill>
          <a:srgbClr val="FF00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100000"/>
            </a:lnSpc>
            <a:spcBef>
              <a:spcPct val="0"/>
            </a:spcBef>
            <a:spcAft>
              <a:spcPct val="35000"/>
            </a:spcAft>
          </a:pPr>
          <a:r>
            <a:rPr lang="en-US" sz="2400" b="1" kern="1200" dirty="0" err="1" smtClean="0">
              <a:solidFill>
                <a:schemeClr val="tx1"/>
              </a:solidFill>
              <a:latin typeface="NikoshBAN" pitchFamily="2" charset="0"/>
              <a:cs typeface="NikoshBAN" pitchFamily="2" charset="0"/>
            </a:rPr>
            <a:t>মানব</a:t>
          </a:r>
          <a:r>
            <a:rPr lang="en-US" sz="2400" b="1" kern="1200" dirty="0" smtClean="0">
              <a:solidFill>
                <a:schemeClr val="tx1"/>
              </a:solidFill>
              <a:latin typeface="NikoshBAN" pitchFamily="2" charset="0"/>
              <a:cs typeface="NikoshBAN" pitchFamily="2" charset="0"/>
            </a:rPr>
            <a:t> </a:t>
          </a:r>
          <a:r>
            <a:rPr lang="en-US" sz="2400" b="1" kern="1200" dirty="0" err="1" smtClean="0">
              <a:solidFill>
                <a:schemeClr val="tx1"/>
              </a:solidFill>
              <a:latin typeface="NikoshBAN" pitchFamily="2" charset="0"/>
              <a:cs typeface="NikoshBAN" pitchFamily="2" charset="0"/>
            </a:rPr>
            <a:t>ভূগোল</a:t>
          </a:r>
          <a:endParaRPr lang="en-US" sz="1800" b="1" kern="1200" dirty="0">
            <a:solidFill>
              <a:schemeClr val="tx1"/>
            </a:solidFill>
            <a:latin typeface="NikoshBAN" pitchFamily="2" charset="0"/>
            <a:cs typeface="NikoshBAN" pitchFamily="2" charset="0"/>
          </a:endParaRPr>
        </a:p>
      </dsp:txBody>
      <dsp:txXfrm>
        <a:off x="3571418" y="1973971"/>
        <a:ext cx="1081415" cy="679334"/>
      </dsp:txXfrm>
    </dsp:sp>
    <dsp:sp modelId="{D5233FB0-B35A-4116-B1E3-D3CCC0693855}">
      <dsp:nvSpPr>
        <dsp:cNvPr id="0" name=""/>
        <dsp:cNvSpPr/>
      </dsp:nvSpPr>
      <dsp:spPr>
        <a:xfrm rot="15959321">
          <a:off x="3783831" y="1545455"/>
          <a:ext cx="550757" cy="27164"/>
        </a:xfrm>
        <a:custGeom>
          <a:avLst/>
          <a:gdLst/>
          <a:ahLst/>
          <a:cxnLst/>
          <a:rect l="0" t="0" r="0" b="0"/>
          <a:pathLst>
            <a:path>
              <a:moveTo>
                <a:pt x="0" y="13582"/>
              </a:moveTo>
              <a:lnTo>
                <a:pt x="550757" y="13582"/>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045441" y="1545269"/>
        <a:ext cx="27537" cy="27537"/>
      </dsp:txXfrm>
    </dsp:sp>
    <dsp:sp modelId="{E74B4433-F4A2-47E0-B0CD-5E888B2EC459}">
      <dsp:nvSpPr>
        <dsp:cNvPr id="0" name=""/>
        <dsp:cNvSpPr/>
      </dsp:nvSpPr>
      <dsp:spPr>
        <a:xfrm>
          <a:off x="3118254" y="73852"/>
          <a:ext cx="1758549" cy="1211186"/>
        </a:xfrm>
        <a:prstGeom prst="ellipse">
          <a:avLst/>
        </a:prstGeom>
        <a:solidFill>
          <a:srgbClr val="FFC0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NikoshBAN" pitchFamily="2" charset="0"/>
              <a:cs typeface="NikoshBAN" pitchFamily="2" charset="0"/>
            </a:rPr>
            <a:t>১। </a:t>
          </a:r>
          <a:r>
            <a:rPr lang="bn-BD" sz="2000" kern="1200" dirty="0" smtClean="0">
              <a:solidFill>
                <a:schemeClr val="tx1"/>
              </a:solidFill>
              <a:latin typeface="NikoshBAN" pitchFamily="2" charset="0"/>
              <a:cs typeface="NikoshBAN" pitchFamily="2" charset="0"/>
            </a:rPr>
            <a:t>জনসংখ্যা</a:t>
          </a:r>
          <a:r>
            <a:rPr lang="en-US" sz="2000" kern="1200" dirty="0" smtClean="0">
              <a:solidFill>
                <a:schemeClr val="tx1"/>
              </a:solidFill>
              <a:latin typeface="NikoshBAN" pitchFamily="2" charset="0"/>
              <a:cs typeface="NikoshBAN" pitchFamily="2" charset="0"/>
            </a:rPr>
            <a:t>       </a:t>
          </a:r>
          <a:r>
            <a:rPr lang="en-US" sz="2000" kern="1200" dirty="0" err="1" smtClean="0">
              <a:solidFill>
                <a:schemeClr val="tx1"/>
              </a:solidFill>
              <a:latin typeface="NikoshBAN" pitchFamily="2" charset="0"/>
              <a:cs typeface="NikoshBAN" pitchFamily="2" charset="0"/>
            </a:rPr>
            <a:t>ভূগোল</a:t>
          </a:r>
          <a:endParaRPr lang="en-US" sz="2000" kern="1200" dirty="0">
            <a:solidFill>
              <a:schemeClr val="tx1"/>
            </a:solidFill>
            <a:latin typeface="NikoshBAN" pitchFamily="2" charset="0"/>
            <a:cs typeface="NikoshBAN" pitchFamily="2" charset="0"/>
          </a:endParaRPr>
        </a:p>
      </dsp:txBody>
      <dsp:txXfrm>
        <a:off x="3375788" y="251226"/>
        <a:ext cx="1243481" cy="856438"/>
      </dsp:txXfrm>
    </dsp:sp>
    <dsp:sp modelId="{539C7314-113D-43D0-8D79-17780FBF6675}">
      <dsp:nvSpPr>
        <dsp:cNvPr id="0" name=""/>
        <dsp:cNvSpPr/>
      </dsp:nvSpPr>
      <dsp:spPr>
        <a:xfrm rot="8851">
          <a:off x="4876795" y="2302908"/>
          <a:ext cx="685827" cy="27164"/>
        </a:xfrm>
        <a:custGeom>
          <a:avLst/>
          <a:gdLst/>
          <a:ahLst/>
          <a:cxnLst/>
          <a:rect l="0" t="0" r="0" b="0"/>
          <a:pathLst>
            <a:path>
              <a:moveTo>
                <a:pt x="0" y="13582"/>
              </a:moveTo>
              <a:lnTo>
                <a:pt x="685827" y="13582"/>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02563" y="2299344"/>
        <a:ext cx="34291" cy="34291"/>
      </dsp:txXfrm>
    </dsp:sp>
    <dsp:sp modelId="{5B1D3673-DA2A-4A76-97BD-3D8825D5A4F6}">
      <dsp:nvSpPr>
        <dsp:cNvPr id="0" name=""/>
        <dsp:cNvSpPr/>
      </dsp:nvSpPr>
      <dsp:spPr>
        <a:xfrm>
          <a:off x="5562595" y="1724135"/>
          <a:ext cx="2831293" cy="1193763"/>
        </a:xfrm>
        <a:prstGeom prst="ellipse">
          <a:avLst/>
        </a:prstGeom>
        <a:solidFill>
          <a:srgbClr val="FF66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NikoshBAN" pitchFamily="2" charset="0"/>
              <a:cs typeface="NikoshBAN" pitchFamily="2" charset="0"/>
            </a:rPr>
            <a:t>৩। </a:t>
          </a:r>
          <a:r>
            <a:rPr lang="en-US" sz="2800" kern="1200" dirty="0" err="1" smtClean="0">
              <a:solidFill>
                <a:schemeClr val="tx1"/>
              </a:solidFill>
              <a:latin typeface="NikoshBAN" pitchFamily="2" charset="0"/>
              <a:cs typeface="NikoshBAN" pitchFamily="2" charset="0"/>
            </a:rPr>
            <a:t>রাজনৈতিক</a:t>
          </a:r>
          <a:r>
            <a:rPr lang="en-US" sz="2800" kern="1200" dirty="0" smtClean="0">
              <a:solidFill>
                <a:schemeClr val="tx1"/>
              </a:solidFill>
              <a:latin typeface="NikoshBAN" pitchFamily="2" charset="0"/>
              <a:cs typeface="NikoshBAN" pitchFamily="2" charset="0"/>
            </a:rPr>
            <a:t> </a:t>
          </a:r>
          <a:r>
            <a:rPr lang="en-US" sz="2800" kern="1200" dirty="0" err="1" smtClean="0">
              <a:solidFill>
                <a:schemeClr val="tx1"/>
              </a:solidFill>
              <a:latin typeface="NikoshBAN" pitchFamily="2" charset="0"/>
              <a:cs typeface="NikoshBAN" pitchFamily="2" charset="0"/>
            </a:rPr>
            <a:t>ভূগোল</a:t>
          </a:r>
          <a:endParaRPr lang="en-US" sz="1600" kern="1200" dirty="0">
            <a:solidFill>
              <a:schemeClr val="tx1"/>
            </a:solidFill>
            <a:latin typeface="NikoshBAN" pitchFamily="2" charset="0"/>
            <a:cs typeface="NikoshBAN" pitchFamily="2" charset="0"/>
          </a:endParaRPr>
        </a:p>
      </dsp:txBody>
      <dsp:txXfrm>
        <a:off x="5977228" y="1898958"/>
        <a:ext cx="2002027" cy="844117"/>
      </dsp:txXfrm>
    </dsp:sp>
    <dsp:sp modelId="{74AB888A-7B8C-4EB0-9A1D-A33F8A85261D}">
      <dsp:nvSpPr>
        <dsp:cNvPr id="0" name=""/>
        <dsp:cNvSpPr/>
      </dsp:nvSpPr>
      <dsp:spPr>
        <a:xfrm rot="5298018">
          <a:off x="3934075" y="2978429"/>
          <a:ext cx="396362" cy="27164"/>
        </a:xfrm>
        <a:custGeom>
          <a:avLst/>
          <a:gdLst/>
          <a:ahLst/>
          <a:cxnLst/>
          <a:rect l="0" t="0" r="0" b="0"/>
          <a:pathLst>
            <a:path>
              <a:moveTo>
                <a:pt x="0" y="13582"/>
              </a:moveTo>
              <a:lnTo>
                <a:pt x="396362" y="13582"/>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22347" y="2982102"/>
        <a:ext cx="19818" cy="19818"/>
      </dsp:txXfrm>
    </dsp:sp>
    <dsp:sp modelId="{5681BFCD-D21D-4BED-A70F-5DE053F1382F}">
      <dsp:nvSpPr>
        <dsp:cNvPr id="0" name=""/>
        <dsp:cNvSpPr/>
      </dsp:nvSpPr>
      <dsp:spPr>
        <a:xfrm>
          <a:off x="2895599" y="3190046"/>
          <a:ext cx="2520621" cy="1198116"/>
        </a:xfrm>
        <a:prstGeom prst="ellipse">
          <a:avLst/>
        </a:prstGeom>
        <a:solidFill>
          <a:schemeClr val="accent4">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NikoshBAN" pitchFamily="2" charset="0"/>
              <a:cs typeface="NikoshBAN" pitchFamily="2" charset="0"/>
            </a:rPr>
            <a:t>৪। </a:t>
          </a:r>
          <a:r>
            <a:rPr lang="bn-BD" sz="2800" kern="1200" dirty="0" smtClean="0">
              <a:solidFill>
                <a:schemeClr val="tx1"/>
              </a:solidFill>
              <a:latin typeface="NikoshBAN" pitchFamily="2" charset="0"/>
              <a:cs typeface="NikoshBAN" pitchFamily="2" charset="0"/>
            </a:rPr>
            <a:t>পরিবহন</a:t>
          </a:r>
          <a:r>
            <a:rPr lang="en-US" sz="2800" kern="1200" dirty="0" smtClean="0">
              <a:solidFill>
                <a:schemeClr val="tx1"/>
              </a:solidFill>
              <a:latin typeface="NikoshBAN" pitchFamily="2" charset="0"/>
              <a:cs typeface="NikoshBAN" pitchFamily="2" charset="0"/>
            </a:rPr>
            <a:t> </a:t>
          </a:r>
          <a:r>
            <a:rPr lang="en-US" sz="2800" kern="1200" dirty="0" err="1" smtClean="0">
              <a:solidFill>
                <a:schemeClr val="tx1"/>
              </a:solidFill>
              <a:latin typeface="NikoshBAN" pitchFamily="2" charset="0"/>
              <a:cs typeface="NikoshBAN" pitchFamily="2" charset="0"/>
            </a:rPr>
            <a:t>ভূগোল</a:t>
          </a:r>
          <a:endParaRPr lang="en-US" sz="1700" kern="1200" dirty="0">
            <a:solidFill>
              <a:schemeClr val="tx1"/>
            </a:solidFill>
            <a:latin typeface="NikoshBAN" pitchFamily="2" charset="0"/>
            <a:cs typeface="NikoshBAN" pitchFamily="2" charset="0"/>
          </a:endParaRPr>
        </a:p>
      </dsp:txBody>
      <dsp:txXfrm>
        <a:off x="3264735" y="3365506"/>
        <a:ext cx="1782349" cy="847196"/>
      </dsp:txXfrm>
    </dsp:sp>
    <dsp:sp modelId="{AB6A49B7-53D7-4198-B576-7973D5F8C0D6}">
      <dsp:nvSpPr>
        <dsp:cNvPr id="0" name=""/>
        <dsp:cNvSpPr/>
      </dsp:nvSpPr>
      <dsp:spPr>
        <a:xfrm rot="10831883">
          <a:off x="2683329" y="2289885"/>
          <a:ext cx="664218" cy="27164"/>
        </a:xfrm>
        <a:custGeom>
          <a:avLst/>
          <a:gdLst/>
          <a:ahLst/>
          <a:cxnLst/>
          <a:rect l="0" t="0" r="0" b="0"/>
          <a:pathLst>
            <a:path>
              <a:moveTo>
                <a:pt x="0" y="13582"/>
              </a:moveTo>
              <a:lnTo>
                <a:pt x="664218" y="13582"/>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998833" y="2286861"/>
        <a:ext cx="33210" cy="33210"/>
      </dsp:txXfrm>
    </dsp:sp>
    <dsp:sp modelId="{8A2251D2-3023-46D3-B30F-D7777824795B}">
      <dsp:nvSpPr>
        <dsp:cNvPr id="0" name=""/>
        <dsp:cNvSpPr/>
      </dsp:nvSpPr>
      <dsp:spPr>
        <a:xfrm>
          <a:off x="321340" y="1692553"/>
          <a:ext cx="2362202" cy="1193763"/>
        </a:xfrm>
        <a:prstGeom prst="ellipse">
          <a:avLst/>
        </a:prstGeom>
        <a:solidFill>
          <a:schemeClr val="accent5">
            <a:lumMod val="60000"/>
            <a:lum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NikoshBAN" pitchFamily="2" charset="0"/>
              <a:cs typeface="NikoshBAN" pitchFamily="2" charset="0"/>
            </a:rPr>
            <a:t>২। </a:t>
          </a:r>
          <a:r>
            <a:rPr lang="en-US" sz="2400" kern="1200" dirty="0" err="1" smtClean="0">
              <a:solidFill>
                <a:schemeClr val="tx1"/>
              </a:solidFill>
              <a:latin typeface="NikoshBAN" pitchFamily="2" charset="0"/>
              <a:cs typeface="NikoshBAN" pitchFamily="2" charset="0"/>
            </a:rPr>
            <a:t>অর্থনৈতিক</a:t>
          </a:r>
          <a:r>
            <a:rPr lang="en-US" sz="2400" kern="1200" dirty="0" smtClean="0">
              <a:solidFill>
                <a:schemeClr val="tx1"/>
              </a:solidFill>
              <a:latin typeface="NikoshBAN" pitchFamily="2" charset="0"/>
              <a:cs typeface="NikoshBAN" pitchFamily="2" charset="0"/>
            </a:rPr>
            <a:t> </a:t>
          </a:r>
          <a:r>
            <a:rPr lang="en-US" sz="2400" kern="1200" dirty="0" err="1" smtClean="0">
              <a:solidFill>
                <a:schemeClr val="tx1"/>
              </a:solidFill>
              <a:latin typeface="NikoshBAN" pitchFamily="2" charset="0"/>
              <a:cs typeface="NikoshBAN" pitchFamily="2" charset="0"/>
            </a:rPr>
            <a:t>ভূগোল</a:t>
          </a:r>
          <a:endParaRPr lang="en-US" sz="2000" kern="1200" dirty="0">
            <a:solidFill>
              <a:schemeClr val="tx1"/>
            </a:solidFill>
            <a:latin typeface="NikoshBAN" pitchFamily="2" charset="0"/>
            <a:cs typeface="NikoshBAN" pitchFamily="2" charset="0"/>
          </a:endParaRPr>
        </a:p>
      </dsp:txBody>
      <dsp:txXfrm>
        <a:off x="667276" y="1867376"/>
        <a:ext cx="1670330" cy="84411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1A6157-8713-4C03-8C8C-01C70CD97912}" type="datetimeFigureOut">
              <a:rPr lang="en-US" smtClean="0"/>
              <a:pPr/>
              <a:t>7/23/2020</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BAF8E-FFCE-4930-9B25-5C9FC00825AC}" type="slidenum">
              <a:rPr lang="en-US" smtClean="0"/>
              <a:pPr/>
              <a:t>‹#›</a:t>
            </a:fld>
            <a:endParaRPr lang="en-US"/>
          </a:p>
        </p:txBody>
      </p:sp>
    </p:spTree>
    <p:extLst>
      <p:ext uri="{BB962C8B-B14F-4D97-AF65-F5344CB8AC3E}">
        <p14:creationId xmlns:p14="http://schemas.microsoft.com/office/powerpoint/2010/main" val="3330858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BAF8E-FFCE-4930-9B25-5C9FC00825AC}" type="slidenum">
              <a:rPr lang="en-US" smtClean="0"/>
              <a:pPr/>
              <a:t>16</a:t>
            </a:fld>
            <a:endParaRPr lang="en-US"/>
          </a:p>
        </p:txBody>
      </p:sp>
    </p:spTree>
    <p:extLst>
      <p:ext uri="{BB962C8B-B14F-4D97-AF65-F5344CB8AC3E}">
        <p14:creationId xmlns:p14="http://schemas.microsoft.com/office/powerpoint/2010/main" val="627019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BAF8E-FFCE-4930-9B25-5C9FC00825AC}"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1" y="254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095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5" y="5326382"/>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349500"/>
            <a:ext cx="6400800" cy="14605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7/23/2020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50" y="20167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1" y="12700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1762760"/>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90" y="1841500"/>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2" y="1832877"/>
            <a:ext cx="457200" cy="367771"/>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2" y="317500"/>
            <a:ext cx="7772400" cy="14605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2954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1"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5" y="5326382"/>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1" y="12954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542282" y="2731770"/>
            <a:ext cx="520446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438136"/>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2" y="2516876"/>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4" y="2508252"/>
            <a:ext cx="457200" cy="367771"/>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1" y="254002"/>
            <a:ext cx="6553200" cy="4851139"/>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7/23/2020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254002"/>
            <a:ext cx="1447801" cy="4876271"/>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90" y="855311"/>
            <a:ext cx="457200" cy="367771"/>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4" y="1272540"/>
            <a:ext cx="8503920" cy="3810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1"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1" y="15876"/>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1" y="1905000"/>
            <a:ext cx="8833104" cy="25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50" y="118627"/>
            <a:ext cx="8833104" cy="1783080"/>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7" y="2286002"/>
            <a:ext cx="6480174" cy="1394354"/>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5" y="5326382"/>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1" y="12700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7/23/2020</a:t>
            </a:fld>
            <a:endParaRPr lang="en-US"/>
          </a:p>
        </p:txBody>
      </p:sp>
      <p:sp>
        <p:nvSpPr>
          <p:cNvPr id="8" name="Straight Connector 7"/>
          <p:cNvSpPr>
            <a:spLocks noChangeShapeType="1"/>
          </p:cNvSpPr>
          <p:nvPr/>
        </p:nvSpPr>
        <p:spPr bwMode="auto">
          <a:xfrm>
            <a:off x="152401" y="20320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1762760"/>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90" y="1841500"/>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2" y="1832877"/>
            <a:ext cx="457200" cy="367771"/>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4" y="444500"/>
            <a:ext cx="7772400" cy="1270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3" y="190500"/>
            <a:ext cx="8534400" cy="63246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1" y="5341620"/>
            <a:ext cx="3044953" cy="304800"/>
          </a:xfrm>
        </p:spPr>
        <p:txBody>
          <a:bodyPr/>
          <a:lstStyle/>
          <a:p>
            <a:fld id="{1D8BD707-D9CF-40AE-B4C6-C98DA3205C09}" type="datetimeFigureOut">
              <a:rPr lang="en-US" smtClean="0"/>
              <a:pPr/>
              <a:t>7/23/2020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5" y="1313045"/>
            <a:ext cx="8921" cy="4016299"/>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3" y="1143000"/>
            <a:ext cx="4038601" cy="3901440"/>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1" y="1143000"/>
            <a:ext cx="4038601" cy="3901440"/>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1833563"/>
            <a:ext cx="0" cy="3489960"/>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206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1"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1"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1" y="1143000"/>
            <a:ext cx="8833104" cy="7620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4" y="5326380"/>
            <a:ext cx="8833104" cy="25908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1" y="1270002"/>
            <a:ext cx="4040188" cy="610812"/>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3" y="1270000"/>
            <a:ext cx="4041774" cy="60960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7/23/2020</a:t>
            </a:fld>
            <a:endParaRPr lang="en-US"/>
          </a:p>
        </p:txBody>
      </p:sp>
      <p:sp>
        <p:nvSpPr>
          <p:cNvPr id="8" name="Footer Placeholder 7"/>
          <p:cNvSpPr>
            <a:spLocks noGrp="1"/>
          </p:cNvSpPr>
          <p:nvPr>
            <p:ph type="ftr" sz="quarter" idx="11"/>
          </p:nvPr>
        </p:nvSpPr>
        <p:spPr>
          <a:xfrm>
            <a:off x="304801" y="5341620"/>
            <a:ext cx="3581401" cy="304800"/>
          </a:xfrm>
        </p:spPr>
        <p:txBody>
          <a:bodyPr/>
          <a:lstStyle/>
          <a:p>
            <a:endParaRPr lang="en-US"/>
          </a:p>
        </p:txBody>
      </p:sp>
      <p:sp>
        <p:nvSpPr>
          <p:cNvPr id="15" name="Straight Connector 14"/>
          <p:cNvSpPr>
            <a:spLocks noChangeShapeType="1"/>
          </p:cNvSpPr>
          <p:nvPr/>
        </p:nvSpPr>
        <p:spPr bwMode="auto">
          <a:xfrm>
            <a:off x="152401" y="10668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1" y="12954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4" y="2059489"/>
            <a:ext cx="4041648" cy="318200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1" y="2059486"/>
            <a:ext cx="4038601" cy="31851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796697"/>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90" y="875437"/>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2" y="868681"/>
            <a:ext cx="457200" cy="367771"/>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7/23/2020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2" y="863351"/>
            <a:ext cx="457200" cy="367771"/>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2954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1"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1"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5" y="5326382"/>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1" y="13208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7/23/2020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5270502"/>
            <a:ext cx="609600" cy="367770"/>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1" y="127000"/>
            <a:ext cx="8833104" cy="2540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1"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9906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1"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508000"/>
            <a:ext cx="2743200" cy="48895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762000"/>
            <a:ext cx="2362201" cy="8255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651001"/>
            <a:ext cx="2362201" cy="3454136"/>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1" y="12700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1" y="4445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2" y="571500"/>
            <a:ext cx="5638800" cy="45085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1" y="190500"/>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9" y="269240"/>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1" y="260617"/>
            <a:ext cx="457200" cy="367771"/>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4" y="5323657"/>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7/23/2020</a:t>
            </a:fld>
            <a:endParaRPr lang="en-US"/>
          </a:p>
        </p:txBody>
      </p:sp>
      <p:sp>
        <p:nvSpPr>
          <p:cNvPr id="6" name="Footer Placeholder 5"/>
          <p:cNvSpPr>
            <a:spLocks noGrp="1"/>
          </p:cNvSpPr>
          <p:nvPr>
            <p:ph type="ftr" sz="quarter" idx="11"/>
          </p:nvPr>
        </p:nvSpPr>
        <p:spPr>
          <a:xfrm>
            <a:off x="301754" y="5342373"/>
            <a:ext cx="3383280" cy="30480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1" y="4445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1"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1" y="127000"/>
            <a:ext cx="8833104" cy="25146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508000"/>
            <a:ext cx="2743200" cy="48895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1" y="12954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1" y="190500"/>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9" y="269240"/>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1" y="260617"/>
            <a:ext cx="457200" cy="367771"/>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7" y="4191000"/>
            <a:ext cx="5867401" cy="10160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7" y="508000"/>
            <a:ext cx="5867401" cy="35560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1" y="825500"/>
            <a:ext cx="2438400" cy="43815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4" y="5323657"/>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5337487"/>
            <a:ext cx="3044953" cy="304800"/>
          </a:xfrm>
        </p:spPr>
        <p:txBody>
          <a:bodyPr/>
          <a:lstStyle/>
          <a:p>
            <a:fld id="{1D8BD707-D9CF-40AE-B4C6-C98DA3205C09}" type="datetimeFigureOut">
              <a:rPr lang="en-US" smtClean="0"/>
              <a:pPr/>
              <a:t>7/23/2020</a:t>
            </a:fld>
            <a:endParaRPr lang="en-US"/>
          </a:p>
        </p:txBody>
      </p:sp>
      <p:sp>
        <p:nvSpPr>
          <p:cNvPr id="6" name="Footer Placeholder 5"/>
          <p:cNvSpPr>
            <a:spLocks noGrp="1"/>
          </p:cNvSpPr>
          <p:nvPr>
            <p:ph type="ftr" sz="quarter" idx="11"/>
          </p:nvPr>
        </p:nvSpPr>
        <p:spPr>
          <a:xfrm>
            <a:off x="301753" y="5342373"/>
            <a:ext cx="3584448" cy="3048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5588000"/>
            <a:ext cx="9144000" cy="127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2"/>
            <a:ext cx="9144000" cy="116114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1" y="0"/>
            <a:ext cx="152400" cy="5715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4" y="5323657"/>
            <a:ext cx="8833104" cy="25796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1" y="5337487"/>
            <a:ext cx="3044953" cy="30480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7/23/2020</a:t>
            </a:fld>
            <a:endParaRPr lang="en-US"/>
          </a:p>
        </p:txBody>
      </p:sp>
      <p:sp>
        <p:nvSpPr>
          <p:cNvPr id="3" name="Footer Placeholder 2"/>
          <p:cNvSpPr>
            <a:spLocks noGrp="1"/>
          </p:cNvSpPr>
          <p:nvPr>
            <p:ph type="ftr" sz="quarter" idx="3"/>
          </p:nvPr>
        </p:nvSpPr>
        <p:spPr>
          <a:xfrm>
            <a:off x="304801" y="5342373"/>
            <a:ext cx="3581401" cy="30480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1" y="129540"/>
            <a:ext cx="8833104" cy="545592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1" y="106395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796697"/>
            <a:ext cx="609600" cy="5080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90" y="875437"/>
            <a:ext cx="420624" cy="35052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2" y="866813"/>
            <a:ext cx="457200" cy="367771"/>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3" y="190500"/>
            <a:ext cx="8534400" cy="63246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3" y="1270000"/>
            <a:ext cx="8534400" cy="38328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bn.wikipedia.org/wiki/%E0%A6%85%E0%A6%B0%E0%A7%8D%E0%A6%A5%E0%A6%A8%E0%A7%88%E0%A6%A4%E0%A6%BF%E0%A6%95_%E0%A6%AD%E0%A7%82%E0%A6%97%E0%A7%8B%E0%A6%B2"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hyperlink" Target="https://bn.wikipedia.org/wiki/%E0%A6%9C%E0%A6%A8%E0%A6%B8%E0%A6%82%E0%A6%96%E0%A7%8D%E0%A6%AF%E0%A6%BE_%E0%A6%AD%E0%A7%82%E0%A6%97%E0%A7%8B%E0%A6%B2"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hyperlink" Target="https://bn.wikipedia.org/wiki/%E0%A6%AA%E0%A6%B0%E0%A6%BF%E0%A6%AC%E0%A6%B9%E0%A6%A8_%E0%A6%AD%E0%A7%82%E0%A6%97%E0%A7%8B%E0%A6%B2"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hyperlink" Target="https://bn.wikipedia.org/wiki/%E0%A6%A8%E0%A6%97%E0%A6%B0_%E0%A6%AD%E0%A7%82%E0%A6%97%E0%A7%8B%E0%A6%B2"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3.wmf"/><Relationship Id="rId5" Type="http://schemas.openxmlformats.org/officeDocument/2006/relationships/oleObject" Target="../embeddings/oleObject1.bin"/><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descr="hanging garden 7.jpg"/>
          <p:cNvPicPr>
            <a:picLocks noChangeAspect="1"/>
          </p:cNvPicPr>
          <p:nvPr/>
        </p:nvPicPr>
        <p:blipFill>
          <a:blip r:embed="rId3"/>
          <a:srcRect l="26667"/>
          <a:stretch>
            <a:fillRect/>
          </a:stretch>
        </p:blipFill>
        <p:spPr>
          <a:xfrm>
            <a:off x="152399" y="114300"/>
            <a:ext cx="8805333" cy="5181600"/>
          </a:xfrm>
          <a:prstGeom prst="rect">
            <a:avLst/>
          </a:prstGeom>
          <a:ln>
            <a:noFill/>
          </a:ln>
          <a:effectLst>
            <a:softEdge rad="112500"/>
          </a:effectLst>
        </p:spPr>
      </p:pic>
      <p:sp>
        <p:nvSpPr>
          <p:cNvPr id="6" name="TextBox 5"/>
          <p:cNvSpPr txBox="1"/>
          <p:nvPr/>
        </p:nvSpPr>
        <p:spPr>
          <a:xfrm>
            <a:off x="2133600" y="4204037"/>
            <a:ext cx="5560423" cy="1015663"/>
          </a:xfrm>
          <a:prstGeom prst="rect">
            <a:avLst/>
          </a:prstGeom>
          <a:blipFill>
            <a:blip r:embed="rId2"/>
            <a:tile tx="0" ty="0" sx="100000" sy="100000" flip="none" algn="tl"/>
          </a:blip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6000" b="1" dirty="0" err="1" smtClean="0">
                <a:solidFill>
                  <a:srgbClr val="00B050"/>
                </a:solidFill>
                <a:latin typeface="NikoshBAN" panose="02000000000000000000" pitchFamily="2" charset="0"/>
                <a:cs typeface="NikoshBAN" panose="02000000000000000000" pitchFamily="2" charset="0"/>
              </a:rPr>
              <a:t>সবাইকে</a:t>
            </a:r>
            <a:r>
              <a:rPr lang="en-US" sz="6000" b="1" dirty="0" smtClean="0">
                <a:solidFill>
                  <a:srgbClr val="00B050"/>
                </a:solidFill>
                <a:latin typeface="NikoshBAN" panose="02000000000000000000" pitchFamily="2" charset="0"/>
                <a:cs typeface="NikoshBAN" panose="02000000000000000000" pitchFamily="2" charset="0"/>
              </a:rPr>
              <a:t> </a:t>
            </a:r>
            <a:r>
              <a:rPr lang="en-US" sz="6000" b="1" dirty="0" err="1" smtClean="0">
                <a:solidFill>
                  <a:srgbClr val="00B050"/>
                </a:solidFill>
                <a:latin typeface="NikoshBAN" panose="02000000000000000000" pitchFamily="2" charset="0"/>
                <a:cs typeface="NikoshBAN" panose="02000000000000000000" pitchFamily="2" charset="0"/>
              </a:rPr>
              <a:t>স্বাগতম</a:t>
            </a:r>
            <a:endParaRPr lang="en-US" sz="6000" b="1"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0379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4495803" y="2705100"/>
            <a:ext cx="4426322" cy="2800767"/>
          </a:xfrm>
          <a:prstGeom prst="rect">
            <a:avLst/>
          </a:prstGeom>
          <a:solidFill>
            <a:schemeClr val="tx1"/>
          </a:solidFill>
          <a:ln>
            <a:solidFill>
              <a:srgbClr val="00B0F0"/>
            </a:solidFill>
          </a:ln>
        </p:spPr>
        <p:txBody>
          <a:bodyPr wrap="square" rtlCol="0">
            <a:spAutoFit/>
          </a:bodyPr>
          <a:lstStyle/>
          <a:p>
            <a:pPr algn="just"/>
            <a:r>
              <a:rPr lang="en-US" sz="3600" b="1" dirty="0" err="1" smtClean="0">
                <a:solidFill>
                  <a:srgbClr val="FF0000"/>
                </a:solidFill>
                <a:latin typeface="NikoshBAN" pitchFamily="2" charset="0"/>
                <a:cs typeface="NikoshBAN" pitchFamily="2" charset="0"/>
              </a:rPr>
              <a:t>পরিবেশঃ</a:t>
            </a:r>
            <a:endParaRPr lang="en-US" sz="3200" dirty="0" smtClean="0">
              <a:solidFill>
                <a:srgbClr val="FF0000"/>
              </a:solidFill>
              <a:latin typeface="NikoshBAN" pitchFamily="2" charset="0"/>
              <a:cs typeface="NikoshBAN" pitchFamily="2" charset="0"/>
            </a:endParaRPr>
          </a:p>
          <a:p>
            <a:pPr algn="just"/>
            <a:r>
              <a:rPr lang="en-US" sz="2800" b="1" dirty="0" err="1" smtClean="0">
                <a:hlinkClick r:id="rId3"/>
              </a:rPr>
              <a:t>মানুষ</a:t>
            </a:r>
            <a:r>
              <a:rPr lang="en-US" sz="2800" b="1" dirty="0" smtClean="0">
                <a:hlinkClick r:id="rId3"/>
              </a:rPr>
              <a:t> </a:t>
            </a:r>
            <a:r>
              <a:rPr lang="en-US" sz="2800" b="1" dirty="0" err="1" smtClean="0">
                <a:hlinkClick r:id="rId3"/>
              </a:rPr>
              <a:t>যেখানে</a:t>
            </a:r>
            <a:r>
              <a:rPr lang="en-US" sz="2800" b="1" dirty="0" smtClean="0">
                <a:hlinkClick r:id="rId3"/>
              </a:rPr>
              <a:t> </a:t>
            </a:r>
            <a:r>
              <a:rPr lang="en-US" sz="2800" b="1" dirty="0" err="1" smtClean="0">
                <a:hlinkClick r:id="rId3"/>
              </a:rPr>
              <a:t>বাস</a:t>
            </a:r>
            <a:r>
              <a:rPr lang="en-US" sz="2800" b="1" dirty="0" smtClean="0">
                <a:hlinkClick r:id="rId3"/>
              </a:rPr>
              <a:t> </a:t>
            </a:r>
            <a:r>
              <a:rPr lang="en-US" sz="2800" b="1" dirty="0" err="1" smtClean="0">
                <a:hlinkClick r:id="rId3"/>
              </a:rPr>
              <a:t>করুক</a:t>
            </a:r>
            <a:r>
              <a:rPr lang="en-US" sz="2800" b="1" dirty="0" smtClean="0">
                <a:hlinkClick r:id="rId3"/>
              </a:rPr>
              <a:t> </a:t>
            </a:r>
            <a:r>
              <a:rPr lang="en-US" sz="2800" b="1" dirty="0" err="1" smtClean="0">
                <a:hlinkClick r:id="rId3"/>
              </a:rPr>
              <a:t>তাকে</a:t>
            </a:r>
            <a:r>
              <a:rPr lang="en-US" sz="2800" b="1" dirty="0" smtClean="0">
                <a:hlinkClick r:id="rId3"/>
              </a:rPr>
              <a:t> </a:t>
            </a:r>
            <a:r>
              <a:rPr lang="en-US" sz="2800" b="1" dirty="0" err="1" smtClean="0">
                <a:hlinkClick r:id="rId3"/>
              </a:rPr>
              <a:t>ঘিরে</a:t>
            </a:r>
            <a:r>
              <a:rPr lang="en-US" sz="2800" b="1" dirty="0" smtClean="0">
                <a:hlinkClick r:id="rId3"/>
              </a:rPr>
              <a:t> </a:t>
            </a:r>
            <a:r>
              <a:rPr lang="en-US" sz="2800" b="1" dirty="0" err="1" smtClean="0">
                <a:hlinkClick r:id="rId3"/>
              </a:rPr>
              <a:t>পারিপাশ্বিক</a:t>
            </a:r>
            <a:r>
              <a:rPr lang="en-US" sz="2800" b="1" dirty="0" smtClean="0">
                <a:hlinkClick r:id="rId3"/>
              </a:rPr>
              <a:t> </a:t>
            </a:r>
            <a:r>
              <a:rPr lang="en-US" sz="2800" b="1" dirty="0" err="1" smtClean="0">
                <a:hlinkClick r:id="rId3"/>
              </a:rPr>
              <a:t>অবস্থা</a:t>
            </a:r>
            <a:r>
              <a:rPr lang="en-US" sz="2800" b="1" dirty="0" smtClean="0">
                <a:hlinkClick r:id="rId3"/>
              </a:rPr>
              <a:t> </a:t>
            </a:r>
            <a:r>
              <a:rPr lang="en-US" sz="2800" b="1" dirty="0" err="1" smtClean="0">
                <a:hlinkClick r:id="rId3"/>
              </a:rPr>
              <a:t>বিরাজমান</a:t>
            </a:r>
            <a:r>
              <a:rPr lang="en-US" sz="2800" b="1" dirty="0" smtClean="0">
                <a:hlinkClick r:id="rId3"/>
              </a:rPr>
              <a:t>। </a:t>
            </a:r>
            <a:r>
              <a:rPr lang="en-US" sz="2800" b="1" dirty="0" err="1" smtClean="0">
                <a:hlinkClick r:id="rId3"/>
              </a:rPr>
              <a:t>প্রকৃতির</a:t>
            </a:r>
            <a:r>
              <a:rPr lang="en-US" sz="2800" b="1" dirty="0" smtClean="0">
                <a:hlinkClick r:id="rId3"/>
              </a:rPr>
              <a:t> </a:t>
            </a:r>
            <a:r>
              <a:rPr lang="en-US" sz="2800" b="1" dirty="0" err="1" smtClean="0">
                <a:hlinkClick r:id="rId3"/>
              </a:rPr>
              <a:t>সকল</a:t>
            </a:r>
            <a:r>
              <a:rPr lang="en-US" sz="2800" b="1" dirty="0" smtClean="0">
                <a:hlinkClick r:id="rId3"/>
              </a:rPr>
              <a:t> </a:t>
            </a:r>
            <a:r>
              <a:rPr lang="en-US" sz="2800" b="1" dirty="0" err="1" smtClean="0">
                <a:hlinkClick r:id="rId3"/>
              </a:rPr>
              <a:t>দান</a:t>
            </a:r>
            <a:r>
              <a:rPr lang="en-US" sz="2800" b="1" dirty="0" smtClean="0">
                <a:hlinkClick r:id="rId3"/>
              </a:rPr>
              <a:t> </a:t>
            </a:r>
            <a:r>
              <a:rPr lang="en-US" sz="2800" b="1" dirty="0" err="1" smtClean="0">
                <a:hlinkClick r:id="rId3"/>
              </a:rPr>
              <a:t>মিলে</a:t>
            </a:r>
            <a:r>
              <a:rPr lang="en-US" sz="2800" b="1" dirty="0" smtClean="0">
                <a:hlinkClick r:id="rId3"/>
              </a:rPr>
              <a:t> </a:t>
            </a:r>
            <a:r>
              <a:rPr lang="en-US" sz="2800" b="1" dirty="0" err="1" smtClean="0">
                <a:hlinkClick r:id="rId3"/>
              </a:rPr>
              <a:t>তৈরি</a:t>
            </a:r>
            <a:r>
              <a:rPr lang="en-US" sz="2800" b="1" dirty="0" smtClean="0">
                <a:hlinkClick r:id="rId3"/>
              </a:rPr>
              <a:t> </a:t>
            </a:r>
            <a:r>
              <a:rPr lang="en-US" sz="2800" b="1" dirty="0" err="1" smtClean="0">
                <a:hlinkClick r:id="rId3"/>
              </a:rPr>
              <a:t>হয়</a:t>
            </a:r>
            <a:r>
              <a:rPr lang="en-US" sz="2800" b="1" dirty="0" smtClean="0">
                <a:hlinkClick r:id="rId3"/>
              </a:rPr>
              <a:t> </a:t>
            </a:r>
            <a:r>
              <a:rPr lang="en-US" sz="2800" b="1" dirty="0" err="1" smtClean="0">
                <a:hlinkClick r:id="rId3"/>
              </a:rPr>
              <a:t>পরিবেশ</a:t>
            </a:r>
            <a:r>
              <a:rPr lang="en-US" sz="2800" b="1" dirty="0" smtClean="0">
                <a:hlinkClick r:id="rId3"/>
              </a:rPr>
              <a:t>।</a:t>
            </a:r>
            <a:endParaRPr lang="bn-IN" sz="3200" dirty="0">
              <a:hlinkClick r:id="rId3"/>
            </a:endParaRPr>
          </a:p>
        </p:txBody>
      </p:sp>
      <p:pic>
        <p:nvPicPr>
          <p:cNvPr id="13" name="Picture 12" descr="ag.jpg"/>
          <p:cNvPicPr>
            <a:picLocks noChangeAspect="1"/>
          </p:cNvPicPr>
          <p:nvPr/>
        </p:nvPicPr>
        <p:blipFill>
          <a:blip r:embed="rId4"/>
          <a:stretch>
            <a:fillRect/>
          </a:stretch>
        </p:blipFill>
        <p:spPr>
          <a:xfrm>
            <a:off x="228600" y="2667001"/>
            <a:ext cx="4191001" cy="255938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560" y="190501"/>
            <a:ext cx="4191001" cy="23495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8200" y="192742"/>
            <a:ext cx="4224336" cy="23472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4495800" y="2667003"/>
            <a:ext cx="4648200" cy="2923877"/>
          </a:xfrm>
          <a:prstGeom prst="rect">
            <a:avLst/>
          </a:prstGeom>
          <a:solidFill>
            <a:srgbClr val="4BFF62"/>
          </a:solidFill>
          <a:ln>
            <a:solidFill>
              <a:srgbClr val="0070C0"/>
            </a:solidFill>
          </a:ln>
        </p:spPr>
        <p:txBody>
          <a:bodyPr wrap="square" rtlCol="0">
            <a:spAutoFit/>
          </a:bodyPr>
          <a:lstStyle/>
          <a:p>
            <a:pPr algn="just"/>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মানুষের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অর্থনৈতিক</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ক্রিয়াকলাপ</a:t>
            </a:r>
            <a:r>
              <a:rPr lang="en-US" sz="2400" b="1" dirty="0" smtClean="0">
                <a:latin typeface="NikoshBAN" pitchFamily="2" charset="0"/>
                <a:cs typeface="NikoshBAN" pitchFamily="2" charset="0"/>
              </a:rPr>
              <a:t>:</a:t>
            </a:r>
          </a:p>
          <a:p>
            <a:pPr algn="just"/>
            <a:r>
              <a:rPr lang="en-US" sz="2000" dirty="0" err="1" smtClean="0">
                <a:latin typeface="NikoshBAN" pitchFamily="2" charset="0"/>
                <a:cs typeface="NikoshBAN" pitchFamily="2" charset="0"/>
              </a:rPr>
              <a:t>জীবিকা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নির্বাহের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জন্য</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মানুষ</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যে</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সমস্ত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কার্যাবলী</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সম্পাদন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তাদের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সমষ্টিকে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মানুষের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অর্থনৈতিক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ক্রিয়াকলাপ</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বলা</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হয়</a:t>
            </a:r>
            <a:r>
              <a:rPr lang="en-US" sz="2000" dirty="0" smtClean="0">
                <a:latin typeface="NikoshBAN" pitchFamily="2" charset="0"/>
                <a:cs typeface="NikoshBAN" pitchFamily="2" charset="0"/>
              </a:rPr>
              <a:t>।</a:t>
            </a:r>
          </a:p>
          <a:p>
            <a:pPr algn="just"/>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মানুষের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অর্থনৈতিক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ক্রিয়াকলাপের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সাথে</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পার্থিব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পরিবেশের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এবং</a:t>
            </a:r>
            <a:r>
              <a:rPr lang="en-US" sz="2000" dirty="0">
                <a:latin typeface="NikoshBAN" pitchFamily="2" charset="0"/>
                <a:cs typeface="NikoshBAN" pitchFamily="2" charset="0"/>
              </a:rPr>
              <a:t> </a:t>
            </a:r>
            <a:r>
              <a:rPr lang="en-US" sz="2000" dirty="0" err="1" smtClean="0">
                <a:latin typeface="NikoshBAN" pitchFamily="2" charset="0"/>
                <a:cs typeface="NikoshBAN" pitchFamily="2" charset="0"/>
              </a:rPr>
              <a:t>পার্থিব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পরিবেশের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সাথে</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মানুষের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অর্থনৈতিক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ক্রিয়াকলাপের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সম্পর্ক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রয়েছে</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এই</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উভয়বিধ</a:t>
            </a:r>
            <a:r>
              <a:rPr lang="en-US" sz="2000" dirty="0" smtClean="0">
                <a:latin typeface="NikoshBAN" pitchFamily="2" charset="0"/>
                <a:cs typeface="NikoshBAN" pitchFamily="2" charset="0"/>
              </a:rPr>
              <a:t> ও </a:t>
            </a:r>
            <a:r>
              <a:rPr lang="en-US" sz="2000" dirty="0" err="1" smtClean="0">
                <a:latin typeface="NikoshBAN" pitchFamily="2" charset="0"/>
                <a:cs typeface="NikoshBAN" pitchFamily="2" charset="0"/>
              </a:rPr>
              <a:t>পারস্পরিক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সম্পর্ক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পর্যালোচনাই</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মানব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ভূগোলের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ক্ষেত্র</a:t>
            </a:r>
            <a:r>
              <a:rPr lang="en-US" sz="2000" dirty="0" smtClean="0">
                <a:latin typeface="NikoshBAN" pitchFamily="2" charset="0"/>
                <a:cs typeface="NikoshBAN" pitchFamily="2" charset="0"/>
              </a:rPr>
              <a:t>।</a:t>
            </a:r>
            <a:endParaRPr lang="en-US" dirty="0">
              <a:latin typeface="NikoshBAN" pitchFamily="2" charset="0"/>
              <a:cs typeface="NikoshBAN" pitchFamily="2" charset="0"/>
            </a:endParaRPr>
          </a:p>
        </p:txBody>
      </p:sp>
      <p:pic>
        <p:nvPicPr>
          <p:cNvPr id="6" name="Picture 5" descr="coalmine.jpg"/>
          <p:cNvPicPr>
            <a:picLocks noChangeAspect="1"/>
          </p:cNvPicPr>
          <p:nvPr/>
        </p:nvPicPr>
        <p:blipFill>
          <a:blip r:embed="rId3"/>
          <a:stretch>
            <a:fillRect/>
          </a:stretch>
        </p:blipFill>
        <p:spPr>
          <a:xfrm>
            <a:off x="228606" y="2938521"/>
            <a:ext cx="4038599" cy="226848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8969" y="190503"/>
            <a:ext cx="4282633" cy="2372641"/>
          </a:xfrm>
          <a:prstGeom prst="rect">
            <a:avLst/>
          </a:prstGeom>
        </p:spPr>
      </p:pic>
      <p:pic>
        <p:nvPicPr>
          <p:cNvPr id="11" name="Picture 10" descr="padcul.jpg"/>
          <p:cNvPicPr>
            <a:picLocks noChangeAspect="1"/>
          </p:cNvPicPr>
          <p:nvPr/>
        </p:nvPicPr>
        <p:blipFill>
          <a:blip r:embed="rId5"/>
          <a:stretch>
            <a:fillRect/>
          </a:stretch>
        </p:blipFill>
        <p:spPr>
          <a:xfrm>
            <a:off x="225249" y="190500"/>
            <a:ext cx="4270553" cy="2349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647700"/>
            <a:ext cx="2057401" cy="646331"/>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n w="19050">
            <a:solidFill>
              <a:schemeClr val="accent3">
                <a:lumMod val="75000"/>
              </a:schemeClr>
            </a:solidFill>
          </a:ln>
        </p:spPr>
        <p:txBody>
          <a:bodyPr wrap="square" rtlCol="0">
            <a:spAutoFit/>
          </a:bodyPr>
          <a:lstStyle/>
          <a:p>
            <a:pPr algn="ctr"/>
            <a:r>
              <a:rPr lang="en-US" sz="3600" dirty="0" err="1" smtClean="0">
                <a:latin typeface="NikoshBAN" pitchFamily="2" charset="0"/>
                <a:cs typeface="NikoshBAN" pitchFamily="2" charset="0"/>
              </a:rPr>
              <a:t>একক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কাজ</a:t>
            </a:r>
            <a:endParaRPr lang="en-US" dirty="0"/>
          </a:p>
        </p:txBody>
      </p:sp>
      <p:sp>
        <p:nvSpPr>
          <p:cNvPr id="3" name="TextBox 2"/>
          <p:cNvSpPr txBox="1"/>
          <p:nvPr/>
        </p:nvSpPr>
        <p:spPr>
          <a:xfrm>
            <a:off x="1524000" y="2348925"/>
            <a:ext cx="6858000" cy="584775"/>
          </a:xfrm>
          <a:prstGeom prst="rect">
            <a:avLst/>
          </a:prstGeom>
          <a:blipFill>
            <a:blip r:embed="rId2"/>
            <a:tile tx="0" ty="0" sx="100000" sy="100000" flip="none" algn="tl"/>
          </a:blipFill>
          <a:ln w="19050">
            <a:solidFill>
              <a:schemeClr val="tx1"/>
            </a:solidFill>
          </a:ln>
        </p:spPr>
        <p:txBody>
          <a:bodyPr wrap="square" rtlCol="0">
            <a:spAutoFit/>
          </a:bodyPr>
          <a:lstStyle/>
          <a:p>
            <a:pPr algn="ctr"/>
            <a:r>
              <a:rPr lang="en-US" sz="3200" b="1" dirty="0" err="1">
                <a:latin typeface="NikoshBAN" pitchFamily="2" charset="0"/>
                <a:cs typeface="NikoshBAN" pitchFamily="2" charset="0"/>
              </a:rPr>
              <a:t>মানব</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ভূগোলের</a:t>
            </a:r>
            <a:r>
              <a:rPr lang="en-US" sz="3200" b="1" dirty="0">
                <a:latin typeface="NikoshBAN" pitchFamily="2" charset="0"/>
                <a:cs typeface="NikoshBAN" pitchFamily="2" charset="0"/>
              </a:rPr>
              <a:t> </a:t>
            </a:r>
            <a:r>
              <a:rPr lang="en-US" sz="3200" b="1" dirty="0" err="1" smtClean="0">
                <a:latin typeface="NikoshBAN" pitchFamily="2" charset="0"/>
                <a:cs typeface="NikoshBAN" pitchFamily="2" charset="0"/>
              </a:rPr>
              <a:t>ক্ষেত্র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a:t>
            </a:r>
            <a:r>
              <a:rPr lang="en-US" sz="3200" b="1" dirty="0" smtClean="0">
                <a:latin typeface="NikoshBAN" pitchFamily="2" charset="0"/>
                <a:cs typeface="NikoshBAN" pitchFamily="2" charset="0"/>
              </a:rPr>
              <a:t>?</a:t>
            </a:r>
            <a:endParaRPr lang="en-US" dirty="0"/>
          </a:p>
        </p:txBody>
      </p:sp>
    </p:spTree>
    <p:extLst>
      <p:ext uri="{BB962C8B-B14F-4D97-AF65-F5344CB8AC3E}">
        <p14:creationId xmlns:p14="http://schemas.microsoft.com/office/powerpoint/2010/main" val="158818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572871" y="406112"/>
            <a:ext cx="5105400" cy="584775"/>
          </a:xfrm>
          <a:prstGeom prst="rect">
            <a:avLst/>
          </a:prstGeom>
          <a:solidFill>
            <a:schemeClr val="bg1"/>
          </a:solidFill>
          <a:ln>
            <a:solidFill>
              <a:srgbClr val="0070C0"/>
            </a:solidFill>
          </a:ln>
        </p:spPr>
        <p:txBody>
          <a:bodyPr wrap="square" rtlCol="0">
            <a:spAutoFit/>
          </a:bodyPr>
          <a:lstStyle/>
          <a:p>
            <a:r>
              <a:rPr lang="en-US" sz="2800" dirty="0" smtClean="0">
                <a:latin typeface="NikoshBAN" pitchFamily="2" charset="0"/>
                <a:cs typeface="NikoshBAN" pitchFamily="2" charset="0"/>
              </a:rPr>
              <a:t>  </a:t>
            </a:r>
            <a:r>
              <a:rPr lang="en-US" sz="3200" b="1" dirty="0" err="1" smtClean="0">
                <a:latin typeface="NikoshBAN" pitchFamily="2" charset="0"/>
                <a:cs typeface="NikoshBAN" pitchFamily="2" charset="0"/>
              </a:rPr>
              <a:t>মানব</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ভূগোলের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বিষয়বস্তু</a:t>
            </a:r>
            <a:r>
              <a:rPr lang="en-US" sz="3200" b="1" dirty="0" smtClean="0">
                <a:latin typeface="NikoshBAN" pitchFamily="2" charset="0"/>
                <a:cs typeface="NikoshBAN" pitchFamily="2" charset="0"/>
              </a:rPr>
              <a:t>:</a:t>
            </a:r>
            <a:endParaRPr lang="en-US" b="1" dirty="0"/>
          </a:p>
        </p:txBody>
      </p:sp>
      <p:sp>
        <p:nvSpPr>
          <p:cNvPr id="3" name="TextBox 2"/>
          <p:cNvSpPr txBox="1"/>
          <p:nvPr/>
        </p:nvSpPr>
        <p:spPr>
          <a:xfrm>
            <a:off x="838200" y="1515121"/>
            <a:ext cx="7848601" cy="4154984"/>
          </a:xfrm>
          <a:prstGeom prst="rect">
            <a:avLst/>
          </a:prstGeom>
          <a:solidFill>
            <a:schemeClr val="bg1"/>
          </a:solidFill>
          <a:ln>
            <a:solidFill>
              <a:srgbClr val="0070C0"/>
            </a:solidFill>
          </a:ln>
        </p:spPr>
        <p:txBody>
          <a:bodyPr wrap="square" rtlCol="0">
            <a:spAutoFit/>
          </a:bodyPr>
          <a:lstStyle/>
          <a:p>
            <a:r>
              <a:rPr lang="en-US" sz="2400" dirty="0" err="1" smtClean="0">
                <a:latin typeface="NikoshBAN" pitchFamily="2" charset="0"/>
                <a:cs typeface="NikoshBAN" pitchFamily="2" charset="0"/>
              </a:rPr>
              <a:t>মানব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ভূগোলের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বিষয়বস্তু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খুবেই</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বিস্তৃত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প্রাকৃতিক</a:t>
            </a:r>
            <a:r>
              <a:rPr lang="en-US" sz="2400" dirty="0" smtClean="0">
                <a:latin typeface="NikoshBAN" pitchFamily="2" charset="0"/>
                <a:cs typeface="NikoshBAN" pitchFamily="2" charset="0"/>
              </a:rPr>
              <a:t> ও </a:t>
            </a:r>
            <a:r>
              <a:rPr lang="en-US" sz="2400" dirty="0" err="1" smtClean="0">
                <a:latin typeface="NikoshBAN" pitchFamily="2" charset="0"/>
                <a:cs typeface="NikoshBAN" pitchFamily="2" charset="0"/>
              </a:rPr>
              <a:t>অপ্রাকৃতিক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উপাদানের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অনেক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বিষয়ের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সমাবেশ</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দেখা</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যায়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অধিকাংশ</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ভূগোলবিদের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প্রাকৃতিক</a:t>
            </a:r>
            <a:r>
              <a:rPr lang="en-US" sz="2400" dirty="0" smtClean="0">
                <a:latin typeface="NikoshBAN" pitchFamily="2" charset="0"/>
                <a:cs typeface="NikoshBAN" pitchFamily="2" charset="0"/>
              </a:rPr>
              <a:t> ও </a:t>
            </a:r>
            <a:r>
              <a:rPr lang="en-US" sz="2400" dirty="0" err="1" smtClean="0">
                <a:latin typeface="NikoshBAN" pitchFamily="2" charset="0"/>
                <a:cs typeface="NikoshBAN" pitchFamily="2" charset="0"/>
              </a:rPr>
              <a:t>অপ্রাকৃতিক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পরিবেশের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সমন্বয়ই</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মানব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ভূগোলের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বিষয়বস্তু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তাই</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মানব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ভূগোলের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বিষয়বস্তুকে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মূলত</a:t>
            </a:r>
            <a:r>
              <a:rPr lang="en-US" sz="2400" dirty="0" smtClean="0">
                <a:latin typeface="NikoshBAN" pitchFamily="2" charset="0"/>
                <a:cs typeface="NikoshBAN" pitchFamily="2" charset="0"/>
              </a:rPr>
              <a:t>; ২ভাগে </a:t>
            </a:r>
            <a:r>
              <a:rPr lang="en-US" sz="2400" dirty="0" err="1" smtClean="0">
                <a:latin typeface="NikoshBAN" pitchFamily="2" charset="0"/>
                <a:cs typeface="NikoshBAN" pitchFamily="2" charset="0"/>
              </a:rPr>
              <a:t>ভাগ</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যায়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যথা</a:t>
            </a:r>
            <a:r>
              <a:rPr lang="en-US" sz="2400" dirty="0" smtClean="0">
                <a:latin typeface="NikoshBAN" pitchFamily="2" charset="0"/>
                <a:cs typeface="NikoshBAN" pitchFamily="2" charset="0"/>
              </a:rPr>
              <a:t>-</a:t>
            </a:r>
          </a:p>
          <a:p>
            <a:endParaRPr lang="en-US" sz="2400" dirty="0">
              <a:latin typeface="NikoshBAN" pitchFamily="2" charset="0"/>
              <a:cs typeface="NikoshBAN" pitchFamily="2" charset="0"/>
            </a:endParaRPr>
          </a:p>
          <a:p>
            <a:r>
              <a:rPr lang="en-US" sz="2400" dirty="0" smtClean="0">
                <a:latin typeface="NikoshBAN" pitchFamily="2" charset="0"/>
                <a:cs typeface="NikoshBAN" pitchFamily="2" charset="0"/>
              </a:rPr>
              <a:t>                        </a:t>
            </a:r>
            <a:r>
              <a:rPr lang="en-US" sz="2400" dirty="0">
                <a:latin typeface="NikoshBAN" pitchFamily="2" charset="0"/>
                <a:cs typeface="NikoshBAN" pitchFamily="2" charset="0"/>
              </a:rPr>
              <a:t>১। </a:t>
            </a:r>
            <a:r>
              <a:rPr lang="en-US" sz="2400" dirty="0" err="1">
                <a:latin typeface="NikoshBAN" pitchFamily="2" charset="0"/>
                <a:cs typeface="NikoshBAN" pitchFamily="2" charset="0"/>
              </a:rPr>
              <a:t>প্রাকৃতিক</a:t>
            </a:r>
            <a:r>
              <a:rPr lang="en-US" sz="2400" dirty="0">
                <a:latin typeface="NikoshBAN" pitchFamily="2" charset="0"/>
                <a:cs typeface="NikoshBAN" pitchFamily="2" charset="0"/>
              </a:rPr>
              <a:t> </a:t>
            </a:r>
            <a:r>
              <a:rPr lang="en-US" sz="2400" dirty="0" err="1" smtClean="0">
                <a:latin typeface="NikoshBAN" pitchFamily="2" charset="0"/>
                <a:cs typeface="NikoshBAN" pitchFamily="2" charset="0"/>
              </a:rPr>
              <a:t>পরিবেশ</a:t>
            </a:r>
            <a:endParaRPr lang="en-US" sz="2400" dirty="0">
              <a:latin typeface="NikoshBAN" pitchFamily="2" charset="0"/>
              <a:cs typeface="NikoshBAN" pitchFamily="2" charset="0"/>
            </a:endParaRPr>
          </a:p>
          <a:p>
            <a:r>
              <a:rPr lang="en-US" sz="2400" dirty="0" smtClean="0">
                <a:latin typeface="NikoshBAN" pitchFamily="2" charset="0"/>
                <a:cs typeface="NikoshBAN" pitchFamily="2" charset="0"/>
              </a:rPr>
              <a:t>                        ২</a:t>
            </a:r>
            <a:r>
              <a:rPr lang="en-US" sz="2400" dirty="0">
                <a:latin typeface="NikoshBAN" pitchFamily="2" charset="0"/>
                <a:cs typeface="NikoshBAN" pitchFamily="2" charset="0"/>
              </a:rPr>
              <a:t>। </a:t>
            </a:r>
            <a:r>
              <a:rPr lang="en-US" sz="2400" dirty="0" err="1">
                <a:latin typeface="NikoshBAN" pitchFamily="2" charset="0"/>
                <a:cs typeface="NikoshBAN" pitchFamily="2" charset="0"/>
              </a:rPr>
              <a:t>অপ্রাকৃতিক</a:t>
            </a:r>
            <a:r>
              <a:rPr lang="en-US" sz="2400" dirty="0">
                <a:latin typeface="NikoshBAN" pitchFamily="2" charset="0"/>
                <a:cs typeface="NikoshBAN" pitchFamily="2" charset="0"/>
              </a:rPr>
              <a:t> </a:t>
            </a:r>
            <a:r>
              <a:rPr lang="en-US" sz="2400" dirty="0" err="1">
                <a:latin typeface="NikoshBAN" pitchFamily="2" charset="0"/>
                <a:cs typeface="NikoshBAN" pitchFamily="2" charset="0"/>
              </a:rPr>
              <a:t>বা</a:t>
            </a:r>
            <a:r>
              <a:rPr lang="en-US" sz="2400" dirty="0">
                <a:latin typeface="NikoshBAN" pitchFamily="2" charset="0"/>
                <a:cs typeface="NikoshBAN" pitchFamily="2" charset="0"/>
              </a:rPr>
              <a:t> </a:t>
            </a:r>
            <a:r>
              <a:rPr lang="en-US" sz="2400" dirty="0" err="1">
                <a:latin typeface="NikoshBAN" pitchFamily="2" charset="0"/>
                <a:cs typeface="NikoshBAN" pitchFamily="2" charset="0"/>
              </a:rPr>
              <a:t>সাংস্কৃতিক</a:t>
            </a:r>
            <a:r>
              <a:rPr lang="en-US" sz="2400" dirty="0">
                <a:latin typeface="NikoshBAN" pitchFamily="2" charset="0"/>
                <a:cs typeface="NikoshBAN" pitchFamily="2" charset="0"/>
              </a:rPr>
              <a:t> </a:t>
            </a:r>
            <a:r>
              <a:rPr lang="en-US" sz="2400" dirty="0" err="1" smtClean="0">
                <a:latin typeface="NikoshBAN" pitchFamily="2" charset="0"/>
                <a:cs typeface="NikoshBAN" pitchFamily="2" charset="0"/>
              </a:rPr>
              <a:t>পরিবেশ</a:t>
            </a:r>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r>
              <a:rPr lang="en-US" sz="2400" dirty="0">
                <a:latin typeface="NikoshBAN" pitchFamily="2" charset="0"/>
                <a:cs typeface="NikoshBAN" pitchFamily="2" charset="0"/>
              </a:rPr>
              <a:t> </a:t>
            </a:r>
            <a:r>
              <a:rPr lang="en-US" sz="2400" dirty="0" err="1" smtClean="0">
                <a:latin typeface="NikoshBAN" pitchFamily="2" charset="0"/>
                <a:cs typeface="NikoshBAN" pitchFamily="2" charset="0"/>
              </a:rPr>
              <a:t>নিম্মে</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ইহাদের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সংক্ষিপ্ত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বর্ণনা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প্রদান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হল</a:t>
            </a:r>
            <a:r>
              <a:rPr lang="en-US" sz="2400" dirty="0" smtClean="0">
                <a:latin typeface="NikoshBAN" pitchFamily="2" charset="0"/>
                <a:cs typeface="NikoshBAN" pitchFamily="2" charset="0"/>
              </a:rPr>
              <a:t> -</a:t>
            </a:r>
          </a:p>
          <a:p>
            <a:endParaRPr lang="en-US" sz="24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2" name="Picture 11" descr="n12.jpg"/>
          <p:cNvPicPr>
            <a:picLocks noChangeAspect="1"/>
          </p:cNvPicPr>
          <p:nvPr/>
        </p:nvPicPr>
        <p:blipFill>
          <a:blip r:embed="rId3"/>
          <a:stretch>
            <a:fillRect/>
          </a:stretch>
        </p:blipFill>
        <p:spPr>
          <a:xfrm>
            <a:off x="304802" y="2857503"/>
            <a:ext cx="4038601" cy="2222501"/>
          </a:xfrm>
          <a:prstGeom prst="rect">
            <a:avLst/>
          </a:prstGeom>
        </p:spPr>
      </p:pic>
      <p:pic>
        <p:nvPicPr>
          <p:cNvPr id="8" name="Picture 7" descr="gro.jpg"/>
          <p:cNvPicPr>
            <a:picLocks noChangeAspect="1"/>
          </p:cNvPicPr>
          <p:nvPr/>
        </p:nvPicPr>
        <p:blipFill>
          <a:blip r:embed="rId4"/>
          <a:stretch>
            <a:fillRect/>
          </a:stretch>
        </p:blipFill>
        <p:spPr>
          <a:xfrm>
            <a:off x="304801" y="317499"/>
            <a:ext cx="4114800" cy="2369129"/>
          </a:xfrm>
          <a:prstGeom prst="rect">
            <a:avLst/>
          </a:prstGeom>
          <a:ln>
            <a:solidFill>
              <a:schemeClr val="bg1"/>
            </a:solidFill>
          </a:ln>
        </p:spPr>
      </p:pic>
      <p:sp>
        <p:nvSpPr>
          <p:cNvPr id="14" name="TextBox 13"/>
          <p:cNvSpPr txBox="1"/>
          <p:nvPr/>
        </p:nvSpPr>
        <p:spPr>
          <a:xfrm>
            <a:off x="4495800" y="3277731"/>
            <a:ext cx="4495800" cy="2246769"/>
          </a:xfrm>
          <a:prstGeom prst="rect">
            <a:avLst/>
          </a:prstGeom>
          <a:solidFill>
            <a:schemeClr val="bg1"/>
          </a:solidFill>
          <a:ln>
            <a:solidFill>
              <a:srgbClr val="0070C0"/>
            </a:solidFill>
          </a:ln>
        </p:spPr>
        <p:txBody>
          <a:bodyPr wrap="square" rtlCol="0">
            <a:spAutoFit/>
          </a:bodyPr>
          <a:lstStyle/>
          <a:p>
            <a:r>
              <a:rPr lang="en-US" sz="2000" dirty="0" err="1" smtClean="0">
                <a:latin typeface="NikoshBAN" pitchFamily="2" charset="0"/>
                <a:cs typeface="NikoshBAN" pitchFamily="2" charset="0"/>
              </a:rPr>
              <a:t>কোন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অঞ্চলের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প্রাকৃতিক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পরিবেশ</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প্রধানত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কতগুলো</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প্রাকৃতিক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অবস্থার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পরিপ্রেক্ষিতে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গড়ে</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উঠে</a:t>
            </a:r>
            <a:r>
              <a:rPr lang="en-US" sz="2000" dirty="0" smtClean="0">
                <a:latin typeface="NikoshBAN" pitchFamily="2" charset="0"/>
                <a:cs typeface="NikoshBAN" pitchFamily="2" charset="0"/>
              </a:rPr>
              <a:t>।</a:t>
            </a:r>
          </a:p>
          <a:p>
            <a:r>
              <a:rPr lang="en-US" sz="2000" dirty="0" err="1" smtClean="0">
                <a:latin typeface="NikoshBAN" pitchFamily="2" charset="0"/>
                <a:cs typeface="NikoshBAN" pitchFamily="2" charset="0"/>
              </a:rPr>
              <a:t>যেমন</a:t>
            </a:r>
            <a:r>
              <a:rPr lang="en-US" sz="2000" dirty="0" smtClean="0">
                <a:latin typeface="NikoshBAN" pitchFamily="2" charset="0"/>
                <a:cs typeface="NikoshBAN" pitchFamily="2" charset="0"/>
              </a:rPr>
              <a:t>- </a:t>
            </a:r>
          </a:p>
          <a:p>
            <a:r>
              <a:rPr lang="en-US" sz="2000" dirty="0" smtClean="0">
                <a:latin typeface="NikoshBAN" pitchFamily="2" charset="0"/>
                <a:cs typeface="NikoshBAN" pitchFamily="2" charset="0"/>
              </a:rPr>
              <a:t>(ক) </a:t>
            </a:r>
            <a:r>
              <a:rPr lang="en-US" sz="2000" dirty="0" err="1" smtClean="0">
                <a:latin typeface="NikoshBAN" pitchFamily="2" charset="0"/>
                <a:cs typeface="NikoshBAN" pitchFamily="2" charset="0"/>
              </a:rPr>
              <a:t>গোলকরূপে</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পৃথিবী</a:t>
            </a:r>
            <a:r>
              <a:rPr lang="en-US" sz="2000" dirty="0" smtClean="0">
                <a:latin typeface="NikoshBAN" pitchFamily="2" charset="0"/>
                <a:cs typeface="NikoshBAN" pitchFamily="2" charset="0"/>
              </a:rPr>
              <a:t> (খ) </a:t>
            </a:r>
            <a:r>
              <a:rPr lang="en-US" sz="2000" dirty="0" err="1" smtClean="0">
                <a:latin typeface="NikoshBAN" pitchFamily="2" charset="0"/>
                <a:cs typeface="NikoshBAN" pitchFamily="2" charset="0"/>
              </a:rPr>
              <a:t>ভূমিরূপ</a:t>
            </a:r>
            <a:r>
              <a:rPr lang="en-US" sz="2000" dirty="0" smtClean="0">
                <a:latin typeface="NikoshBAN" pitchFamily="2" charset="0"/>
                <a:cs typeface="NikoshBAN" pitchFamily="2" charset="0"/>
              </a:rPr>
              <a:t> (গ) </a:t>
            </a:r>
            <a:r>
              <a:rPr lang="en-US" sz="2000" dirty="0" err="1" smtClean="0">
                <a:latin typeface="NikoshBAN" pitchFamily="2" charset="0"/>
                <a:cs typeface="NikoshBAN" pitchFamily="2" charset="0"/>
              </a:rPr>
              <a:t>জলভাগ</a:t>
            </a:r>
            <a:r>
              <a:rPr lang="en-US" sz="2000" dirty="0" smtClean="0">
                <a:latin typeface="NikoshBAN" pitchFamily="2" charset="0"/>
                <a:cs typeface="NikoshBAN" pitchFamily="2" charset="0"/>
              </a:rPr>
              <a:t> (ঘ) </a:t>
            </a:r>
            <a:r>
              <a:rPr lang="en-US" sz="2000" dirty="0" err="1" smtClean="0">
                <a:latin typeface="NikoshBAN" pitchFamily="2" charset="0"/>
                <a:cs typeface="NikoshBAN" pitchFamily="2" charset="0"/>
              </a:rPr>
              <a:t>মৃত্তিকা</a:t>
            </a:r>
            <a:r>
              <a:rPr lang="en-US" sz="2000" dirty="0" smtClean="0">
                <a:latin typeface="NikoshBAN" pitchFamily="2" charset="0"/>
                <a:cs typeface="NikoshBAN" pitchFamily="2" charset="0"/>
              </a:rPr>
              <a:t> ও </a:t>
            </a:r>
            <a:r>
              <a:rPr lang="en-US" sz="2000" dirty="0" err="1" smtClean="0">
                <a:latin typeface="NikoshBAN" pitchFamily="2" charset="0"/>
                <a:cs typeface="NikoshBAN" pitchFamily="2" charset="0"/>
              </a:rPr>
              <a:t>খনিজ</a:t>
            </a:r>
            <a:r>
              <a:rPr lang="en-US" sz="2000" dirty="0" smtClean="0">
                <a:latin typeface="NikoshBAN" pitchFamily="2" charset="0"/>
                <a:cs typeface="NikoshBAN" pitchFamily="2" charset="0"/>
              </a:rPr>
              <a:t> (ঙ) </a:t>
            </a:r>
            <a:r>
              <a:rPr lang="en-US" sz="2000" dirty="0" err="1" smtClean="0">
                <a:latin typeface="NikoshBAN" pitchFamily="2" charset="0"/>
                <a:cs typeface="NikoshBAN" pitchFamily="2" charset="0"/>
              </a:rPr>
              <a:t>জলবায়ু</a:t>
            </a:r>
            <a:r>
              <a:rPr lang="en-US" sz="2000" dirty="0" smtClean="0">
                <a:latin typeface="NikoshBAN" pitchFamily="2" charset="0"/>
                <a:cs typeface="NikoshBAN" pitchFamily="2" charset="0"/>
              </a:rPr>
              <a:t> (চ) </a:t>
            </a:r>
            <a:r>
              <a:rPr lang="en-US" sz="2000" dirty="0" err="1" smtClean="0">
                <a:latin typeface="NikoshBAN" pitchFamily="2" charset="0"/>
                <a:cs typeface="NikoshBAN" pitchFamily="2" charset="0"/>
              </a:rPr>
              <a:t>স্বাভাবিক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উদ্ভিদ</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ইত্যাদি</a:t>
            </a:r>
            <a:r>
              <a:rPr lang="en-US" sz="2000" dirty="0" smtClean="0">
                <a:latin typeface="NikoshBAN" pitchFamily="2" charset="0"/>
                <a:cs typeface="NikoshBAN" pitchFamily="2" charset="0"/>
              </a:rPr>
              <a:t>।</a:t>
            </a:r>
            <a:endParaRPr lang="en-US" dirty="0">
              <a:latin typeface="নিকোশ ব্যান"/>
            </a:endParaRPr>
          </a:p>
        </p:txBody>
      </p:sp>
      <p:sp>
        <p:nvSpPr>
          <p:cNvPr id="3" name="TextBox 2"/>
          <p:cNvSpPr txBox="1"/>
          <p:nvPr/>
        </p:nvSpPr>
        <p:spPr>
          <a:xfrm>
            <a:off x="4950420" y="2715280"/>
            <a:ext cx="3594104" cy="523220"/>
          </a:xfrm>
          <a:prstGeom prst="rect">
            <a:avLst/>
          </a:prstGeom>
          <a:solidFill>
            <a:schemeClr val="accent4">
              <a:lumMod val="60000"/>
              <a:lumOff val="40000"/>
            </a:schemeClr>
          </a:solidFill>
          <a:ln w="12700">
            <a:solidFill>
              <a:schemeClr val="tx1"/>
            </a:solidFill>
          </a:ln>
        </p:spPr>
        <p:txBody>
          <a:bodyPr wrap="square" rtlCol="0">
            <a:spAutoFit/>
          </a:bodyPr>
          <a:lstStyle/>
          <a:p>
            <a:r>
              <a:rPr lang="en-US" sz="2800" b="1" dirty="0" smtClean="0">
                <a:latin typeface="NikoshBAN" pitchFamily="2" charset="0"/>
                <a:cs typeface="NikoshBAN" pitchFamily="2" charset="0"/>
              </a:rPr>
              <a:t>১। </a:t>
            </a:r>
            <a:r>
              <a:rPr lang="en-US" sz="2800" b="1" dirty="0" err="1">
                <a:latin typeface="NikoshBAN" pitchFamily="2" charset="0"/>
                <a:cs typeface="NikoshBAN" pitchFamily="2" charset="0"/>
              </a:rPr>
              <a:t>প্রাকৃতিক</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পরিবেশঃ</a:t>
            </a:r>
            <a:endParaRPr lang="en-US" b="1"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3039" y="317500"/>
            <a:ext cx="4208866" cy="2349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Box 7"/>
          <p:cNvSpPr txBox="1"/>
          <p:nvPr/>
        </p:nvSpPr>
        <p:spPr>
          <a:xfrm>
            <a:off x="228602" y="3238503"/>
            <a:ext cx="8686800" cy="2431435"/>
          </a:xfrm>
          <a:prstGeom prst="rect">
            <a:avLst/>
          </a:prstGeom>
          <a:blipFill>
            <a:blip r:embed="rId3"/>
            <a:tile tx="0" ty="0" sx="100000" sy="100000" flip="none" algn="tl"/>
          </a:blipFill>
          <a:ln>
            <a:solidFill>
              <a:srgbClr val="002060"/>
            </a:solidFill>
          </a:ln>
        </p:spPr>
        <p:txBody>
          <a:bodyPr wrap="square" rtlCol="0">
            <a:spAutoFit/>
          </a:bodyPr>
          <a:lstStyle/>
          <a:p>
            <a:r>
              <a:rPr lang="en-US" sz="2800" b="1" dirty="0" smtClean="0">
                <a:latin typeface="NikoshBAN" pitchFamily="2" charset="0"/>
                <a:cs typeface="NikoshBAN" pitchFamily="2" charset="0"/>
              </a:rPr>
              <a:t>২। </a:t>
            </a:r>
            <a:r>
              <a:rPr lang="en-US" sz="2800" b="1" dirty="0" err="1" smtClean="0">
                <a:latin typeface="NikoshBAN" pitchFamily="2" charset="0"/>
                <a:cs typeface="NikoshBAN" pitchFamily="2" charset="0"/>
              </a:rPr>
              <a:t>অপ্রাকৃতিক</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বা</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সাংস্কৃতিক</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পরিবেশঃ</a:t>
            </a:r>
            <a:r>
              <a:rPr lang="en-US" sz="2800" dirty="0" smtClean="0">
                <a:latin typeface="NikoshBAN" pitchFamily="2" charset="0"/>
                <a:cs typeface="NikoshBAN" pitchFamily="2" charset="0"/>
              </a:rPr>
              <a:t> </a:t>
            </a:r>
            <a:endParaRPr lang="en-US" sz="2400" dirty="0" smtClean="0">
              <a:latin typeface="NikoshBAN" pitchFamily="2" charset="0"/>
              <a:cs typeface="NikoshBAN" pitchFamily="2" charset="0"/>
            </a:endParaRPr>
          </a:p>
          <a:p>
            <a:pPr algn="just"/>
            <a:r>
              <a:rPr lang="en-US" sz="2000" dirty="0" err="1" smtClean="0">
                <a:latin typeface="NikoshBAN" pitchFamily="2" charset="0"/>
                <a:cs typeface="NikoshBAN" pitchFamily="2" charset="0"/>
              </a:rPr>
              <a:t>কোন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অঞ্চলের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অপ্রাকৃতিক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পরিবেশ</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সাংস্কৃতিক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পরিবেশ</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সেই</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অঞ্চলের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মানুষের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উন্নততর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প্রয়োজনের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পরিপ্রেক্ষিতে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গড়ে</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উঠে</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আর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মানুষের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এই</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উন্নততর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প্রয়োজনগুলো</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কতকগূলো</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অনুকূল</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পরিবেশ</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দ্বারা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নিয়ন্ত্রিত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হয়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যেমন</a:t>
            </a:r>
            <a:r>
              <a:rPr lang="en-US" sz="2000" dirty="0" smtClean="0">
                <a:latin typeface="NikoshBAN" pitchFamily="2" charset="0"/>
                <a:cs typeface="NikoshBAN" pitchFamily="2" charset="0"/>
              </a:rPr>
              <a:t>- </a:t>
            </a:r>
          </a:p>
          <a:p>
            <a:pPr algn="just"/>
            <a:r>
              <a:rPr lang="en-US" sz="2000" dirty="0" smtClean="0">
                <a:latin typeface="NikoshBAN" pitchFamily="2" charset="0"/>
                <a:cs typeface="NikoshBAN" pitchFamily="2" charset="0"/>
              </a:rPr>
              <a:t>(ক) </a:t>
            </a:r>
            <a:r>
              <a:rPr lang="en-US" sz="2000" dirty="0" err="1" smtClean="0">
                <a:latin typeface="NikoshBAN" pitchFamily="2" charset="0"/>
                <a:cs typeface="NikoshBAN" pitchFamily="2" charset="0"/>
              </a:rPr>
              <a:t>জনসংখ্যার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ঘনত্ব</a:t>
            </a:r>
            <a:r>
              <a:rPr lang="en-US" sz="2000" dirty="0" smtClean="0">
                <a:latin typeface="NikoshBAN" pitchFamily="2" charset="0"/>
                <a:cs typeface="NikoshBAN" pitchFamily="2" charset="0"/>
              </a:rPr>
              <a:t> (খ) </a:t>
            </a:r>
            <a:r>
              <a:rPr lang="en-US" sz="2000" dirty="0" err="1" smtClean="0">
                <a:latin typeface="NikoshBAN" pitchFamily="2" charset="0"/>
                <a:cs typeface="NikoshBAN" pitchFamily="2" charset="0"/>
              </a:rPr>
              <a:t>সাফল্য</a:t>
            </a:r>
            <a:r>
              <a:rPr lang="en-US" sz="2000" dirty="0" smtClean="0">
                <a:latin typeface="NikoshBAN" pitchFamily="2" charset="0"/>
                <a:cs typeface="NikoshBAN" pitchFamily="2" charset="0"/>
              </a:rPr>
              <a:t> ও </a:t>
            </a:r>
            <a:r>
              <a:rPr lang="en-US" sz="2000" dirty="0" err="1" smtClean="0">
                <a:latin typeface="NikoshBAN" pitchFamily="2" charset="0"/>
                <a:cs typeface="NikoshBAN" pitchFamily="2" charset="0"/>
              </a:rPr>
              <a:t>উন্নতির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পরিমাণ</a:t>
            </a:r>
            <a:r>
              <a:rPr lang="en-US" sz="2000" dirty="0" smtClean="0">
                <a:latin typeface="NikoshBAN" pitchFamily="2" charset="0"/>
                <a:cs typeface="NikoshBAN" pitchFamily="2" charset="0"/>
              </a:rPr>
              <a:t> (গ) </a:t>
            </a:r>
            <a:r>
              <a:rPr lang="en-US" sz="2000" dirty="0" err="1" smtClean="0">
                <a:latin typeface="NikoshBAN" pitchFamily="2" charset="0"/>
                <a:cs typeface="NikoshBAN" pitchFamily="2" charset="0"/>
              </a:rPr>
              <a:t>মানুষের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উৎসাহ</a:t>
            </a:r>
            <a:r>
              <a:rPr lang="en-US" sz="2000" dirty="0" smtClean="0">
                <a:latin typeface="NikoshBAN" pitchFamily="2" charset="0"/>
                <a:cs typeface="NikoshBAN" pitchFamily="2" charset="0"/>
              </a:rPr>
              <a:t> ও </a:t>
            </a:r>
            <a:r>
              <a:rPr lang="en-US" sz="2000" dirty="0" err="1" smtClean="0">
                <a:latin typeface="NikoshBAN" pitchFamily="2" charset="0"/>
                <a:cs typeface="NikoshBAN" pitchFamily="2" charset="0"/>
              </a:rPr>
              <a:t>কর্মশক্তির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পরিমাণ</a:t>
            </a:r>
            <a:r>
              <a:rPr lang="en-US" sz="2000" dirty="0" smtClean="0">
                <a:latin typeface="NikoshBAN" pitchFamily="2" charset="0"/>
                <a:cs typeface="NikoshBAN" pitchFamily="2" charset="0"/>
              </a:rPr>
              <a:t> (ঘ) </a:t>
            </a:r>
            <a:r>
              <a:rPr lang="en-US" sz="2000" dirty="0" err="1" smtClean="0">
                <a:latin typeface="NikoshBAN" pitchFamily="2" charset="0"/>
                <a:cs typeface="NikoshBAN" pitchFamily="2" charset="0"/>
              </a:rPr>
              <a:t>স্বাতন্ত্রীকরণের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পরিমান</a:t>
            </a:r>
            <a:r>
              <a:rPr lang="en-US" sz="2000" dirty="0" smtClean="0">
                <a:latin typeface="NikoshBAN" pitchFamily="2" charset="0"/>
                <a:cs typeface="NikoshBAN" pitchFamily="2" charset="0"/>
              </a:rPr>
              <a:t> (ঙ) </a:t>
            </a:r>
            <a:r>
              <a:rPr lang="en-US" sz="2000" dirty="0" err="1" smtClean="0">
                <a:latin typeface="NikoshBAN" pitchFamily="2" charset="0"/>
                <a:cs typeface="NikoshBAN" pitchFamily="2" charset="0"/>
              </a:rPr>
              <a:t>পেশা</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সম্পদ</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এবং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মানুষের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আগ্রহ</a:t>
            </a:r>
            <a:r>
              <a:rPr lang="en-US" sz="2000" dirty="0" smtClean="0">
                <a:latin typeface="NikoshBAN" pitchFamily="2" charset="0"/>
                <a:cs typeface="NikoshBAN" pitchFamily="2" charset="0"/>
              </a:rPr>
              <a:t> ও </a:t>
            </a:r>
            <a:r>
              <a:rPr lang="en-US" sz="2000" dirty="0" err="1" smtClean="0">
                <a:latin typeface="NikoshBAN" pitchFamily="2" charset="0"/>
                <a:cs typeface="NikoshBAN" pitchFamily="2" charset="0"/>
              </a:rPr>
              <a:t>উৎসাহের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স্থানীয়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পার্থক্য</a:t>
            </a:r>
            <a:r>
              <a:rPr lang="en-US" sz="2000" dirty="0" smtClean="0">
                <a:latin typeface="NikoshBAN" pitchFamily="2" charset="0"/>
                <a:cs typeface="NikoshBAN" pitchFamily="2" charset="0"/>
              </a:rPr>
              <a:t>।</a:t>
            </a:r>
          </a:p>
          <a:p>
            <a:pPr algn="just"/>
            <a:r>
              <a:rPr lang="en-US" sz="2400" dirty="0" smtClean="0">
                <a:latin typeface="NikoshBAN" pitchFamily="2" charset="0"/>
                <a:cs typeface="NikoshBAN" pitchFamily="2" charset="0"/>
              </a:rPr>
              <a:t>             </a:t>
            </a:r>
            <a:endParaRPr lang="en-US" dirty="0"/>
          </a:p>
        </p:txBody>
      </p:sp>
      <p:pic>
        <p:nvPicPr>
          <p:cNvPr id="9" name="Picture 8" descr="team.jpg"/>
          <p:cNvPicPr>
            <a:picLocks noChangeAspect="1"/>
          </p:cNvPicPr>
          <p:nvPr/>
        </p:nvPicPr>
        <p:blipFill>
          <a:blip r:embed="rId4"/>
          <a:stretch>
            <a:fillRect/>
          </a:stretch>
        </p:blipFill>
        <p:spPr>
          <a:xfrm>
            <a:off x="4724401" y="317500"/>
            <a:ext cx="4191001" cy="2603500"/>
          </a:xfrm>
          <a:prstGeom prst="rect">
            <a:avLst/>
          </a:prstGeom>
        </p:spPr>
      </p:pic>
      <p:pic>
        <p:nvPicPr>
          <p:cNvPr id="5" name="Picture 4" descr="m01.jpg"/>
          <p:cNvPicPr>
            <a:picLocks noChangeAspect="1"/>
          </p:cNvPicPr>
          <p:nvPr/>
        </p:nvPicPr>
        <p:blipFill>
          <a:blip r:embed="rId5"/>
          <a:stretch>
            <a:fillRect/>
          </a:stretch>
        </p:blipFill>
        <p:spPr>
          <a:xfrm>
            <a:off x="196956" y="317500"/>
            <a:ext cx="4375044" cy="260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740869599"/>
              </p:ext>
            </p:extLst>
          </p:nvPr>
        </p:nvGraphicFramePr>
        <p:xfrm>
          <a:off x="457201" y="889000"/>
          <a:ext cx="8458201" cy="4635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2667000" y="235806"/>
            <a:ext cx="4191000" cy="461665"/>
          </a:xfrm>
          <a:prstGeom prst="rect">
            <a:avLst/>
          </a:prstGeom>
          <a:solidFill>
            <a:schemeClr val="bg1"/>
          </a:solidFill>
          <a:ln w="19050">
            <a:solidFill>
              <a:schemeClr val="tx1"/>
            </a:solidFill>
          </a:ln>
        </p:spPr>
        <p:txBody>
          <a:bodyPr wrap="square" rtlCol="0">
            <a:spAutoFit/>
          </a:bodyPr>
          <a:lstStyle/>
          <a:p>
            <a:pPr algn="ct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মানব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ভূগোল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শাখা</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সমূহ</a:t>
            </a:r>
            <a:r>
              <a:rPr lang="en-US"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2" name="Oval 1"/>
          <p:cNvSpPr/>
          <p:nvPr/>
        </p:nvSpPr>
        <p:spPr>
          <a:xfrm>
            <a:off x="6248400" y="1104900"/>
            <a:ext cx="2285999"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latin typeface="NikoshBAN" pitchFamily="2" charset="0"/>
                <a:cs typeface="NikoshBAN" pitchFamily="2" charset="0"/>
              </a:rPr>
              <a:t>৫। আঞ্চলিক ভূগোল </a:t>
            </a:r>
            <a:endParaRPr lang="en-US" sz="2400" dirty="0">
              <a:latin typeface="NikoshBAN" pitchFamily="2" charset="0"/>
              <a:cs typeface="NikoshBAN" pitchFamily="2" charset="0"/>
            </a:endParaRPr>
          </a:p>
        </p:txBody>
      </p:sp>
      <p:cxnSp>
        <p:nvCxnSpPr>
          <p:cNvPr id="6" name="Straight Connector 5"/>
          <p:cNvCxnSpPr/>
          <p:nvPr/>
        </p:nvCxnSpPr>
        <p:spPr>
          <a:xfrm flipV="1">
            <a:off x="5334001" y="1968500"/>
            <a:ext cx="1143001" cy="762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248400" y="3987800"/>
            <a:ext cx="2438399" cy="1079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smtClean="0">
                <a:latin typeface="NikoshBAN" pitchFamily="2" charset="0"/>
                <a:cs typeface="NikoshBAN" pitchFamily="2" charset="0"/>
              </a:rPr>
              <a:t>৬। রাজনৈতিক ভূগোল</a:t>
            </a:r>
            <a:endParaRPr lang="en-US" sz="2000" dirty="0">
              <a:latin typeface="NikoshBAN" pitchFamily="2" charset="0"/>
              <a:cs typeface="NikoshBAN" pitchFamily="2" charset="0"/>
            </a:endParaRPr>
          </a:p>
        </p:txBody>
      </p:sp>
      <p:cxnSp>
        <p:nvCxnSpPr>
          <p:cNvPr id="9" name="Straight Connector 8"/>
          <p:cNvCxnSpPr/>
          <p:nvPr/>
        </p:nvCxnSpPr>
        <p:spPr>
          <a:xfrm>
            <a:off x="5334001" y="3619500"/>
            <a:ext cx="1066800" cy="6350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914401" y="4076700"/>
            <a:ext cx="21336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latin typeface="NikoshBAN" pitchFamily="2" charset="0"/>
                <a:cs typeface="NikoshBAN" pitchFamily="2" charset="0"/>
              </a:rPr>
              <a:t>৭। দুর্যোগ ব্যবস্থাপনা </a:t>
            </a:r>
            <a:endParaRPr lang="en-US" sz="2400" dirty="0">
              <a:latin typeface="NikoshBAN" pitchFamily="2" charset="0"/>
              <a:cs typeface="NikoshBAN" pitchFamily="2" charset="0"/>
            </a:endParaRPr>
          </a:p>
        </p:txBody>
      </p:sp>
      <p:cxnSp>
        <p:nvCxnSpPr>
          <p:cNvPr id="12" name="Straight Connector 11"/>
          <p:cNvCxnSpPr/>
          <p:nvPr/>
        </p:nvCxnSpPr>
        <p:spPr>
          <a:xfrm flipV="1">
            <a:off x="2971800" y="3683000"/>
            <a:ext cx="1143001" cy="5715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952501" y="1181100"/>
            <a:ext cx="2171699"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latin typeface="NikoshBAN" pitchFamily="2" charset="0"/>
                <a:cs typeface="NikoshBAN" pitchFamily="2" charset="0"/>
              </a:rPr>
              <a:t>৮। নগর ভূগোল </a:t>
            </a:r>
            <a:endParaRPr lang="en-US" sz="2800" dirty="0">
              <a:latin typeface="NikoshBAN" pitchFamily="2" charset="0"/>
              <a:cs typeface="NikoshBAN" pitchFamily="2" charset="0"/>
            </a:endParaRPr>
          </a:p>
        </p:txBody>
      </p:sp>
      <p:cxnSp>
        <p:nvCxnSpPr>
          <p:cNvPr id="15" name="Straight Connector 14"/>
          <p:cNvCxnSpPr/>
          <p:nvPr/>
        </p:nvCxnSpPr>
        <p:spPr>
          <a:xfrm>
            <a:off x="3048001" y="1968500"/>
            <a:ext cx="1066800" cy="762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 calcmode="lin" valueType="num">
                                      <p:cBhvr additive="base">
                                        <p:cTn id="24"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 calcmode="lin" valueType="num">
                                      <p:cBhvr additive="base">
                                        <p:cTn id="3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 calcmode="lin" valueType="num">
                                      <p:cBhvr additive="base">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4876802" y="3175001"/>
            <a:ext cx="4038601" cy="2369880"/>
          </a:xfrm>
          <a:prstGeom prst="rect">
            <a:avLst/>
          </a:prstGeom>
          <a:solidFill>
            <a:schemeClr val="bg1"/>
          </a:solidFill>
          <a:ln>
            <a:solidFill>
              <a:srgbClr val="002060"/>
            </a:solidFill>
          </a:ln>
        </p:spPr>
        <p:txBody>
          <a:bodyPr wrap="square" rtlCol="0">
            <a:spAutoFit/>
          </a:bodyPr>
          <a:lstStyle/>
          <a:p>
            <a:pPr lvl="0" algn="just"/>
            <a:r>
              <a:rPr lang="en-US" sz="2400" b="1" dirty="0">
                <a:latin typeface="NikoshBAN" pitchFamily="2" charset="0"/>
                <a:cs typeface="NikoshBAN" pitchFamily="2" charset="0"/>
              </a:rPr>
              <a:t>১</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অর্থনৈতিক</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ভূগোলঃ</a:t>
            </a:r>
            <a:r>
              <a:rPr lang="en-US" sz="2800" dirty="0" smtClean="0">
                <a:latin typeface="NikoshBAN" pitchFamily="2" charset="0"/>
                <a:cs typeface="NikoshBAN" pitchFamily="2" charset="0"/>
              </a:rPr>
              <a:t> </a:t>
            </a:r>
          </a:p>
          <a:p>
            <a:pPr lvl="0" algn="just"/>
            <a:r>
              <a:rPr lang="en-US" sz="2000" dirty="0" err="1" smtClean="0">
                <a:latin typeface="NikoshBAN" pitchFamily="2" charset="0"/>
                <a:cs typeface="NikoshBAN" pitchFamily="2" charset="0"/>
              </a:rPr>
              <a:t>পৃথিবীর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বিভিন্ন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অঞ্চলে</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বসবাসকারী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মানুষের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অর্থনৈতিক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ক্রিয়াকলাপের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বিকাশ</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বিস্তার</a:t>
            </a:r>
            <a:r>
              <a:rPr lang="en-US" sz="2000" dirty="0" smtClean="0">
                <a:latin typeface="NikoshBAN" pitchFamily="2" charset="0"/>
                <a:cs typeface="NikoshBAN" pitchFamily="2" charset="0"/>
              </a:rPr>
              <a:t> ও </a:t>
            </a:r>
            <a:r>
              <a:rPr lang="en-US" sz="2000" dirty="0" err="1" smtClean="0">
                <a:latin typeface="NikoshBAN" pitchFamily="2" charset="0"/>
                <a:cs typeface="NikoshBAN" pitchFamily="2" charset="0"/>
              </a:rPr>
              <a:t>ক্রমবিবর্তন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এবং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প্রাকৃতিক</a:t>
            </a:r>
            <a:r>
              <a:rPr lang="en-US" sz="2000" dirty="0" smtClean="0">
                <a:latin typeface="NikoshBAN" pitchFamily="2" charset="0"/>
                <a:cs typeface="NikoshBAN" pitchFamily="2" charset="0"/>
              </a:rPr>
              <a:t> ও </a:t>
            </a:r>
            <a:r>
              <a:rPr lang="en-US" sz="2000" dirty="0" err="1" smtClean="0">
                <a:latin typeface="NikoshBAN" pitchFamily="2" charset="0"/>
                <a:cs typeface="NikoshBAN" pitchFamily="2" charset="0"/>
              </a:rPr>
              <a:t>অপ্রাকৃতিক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পরিবেশের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সাথে</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এর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কার্যকরণ</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সম্পর্কের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বিচার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বিশ্লেষণ</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এবং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পর্যালোচনাই</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অর্থনৈতিক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ভূগোলের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অন্তর্গত</a:t>
            </a:r>
            <a:r>
              <a:rPr lang="en-US" sz="2000" dirty="0" smtClean="0">
                <a:latin typeface="NikoshBAN" pitchFamily="2" charset="0"/>
                <a:cs typeface="NikoshBAN" pitchFamily="2" charset="0"/>
              </a:rPr>
              <a:t>।</a:t>
            </a:r>
            <a:endParaRPr lang="en-US" dirty="0"/>
          </a:p>
        </p:txBody>
      </p:sp>
      <p:pic>
        <p:nvPicPr>
          <p:cNvPr id="4" name="Picture 3" descr="baz.jpg"/>
          <p:cNvPicPr>
            <a:picLocks noChangeAspect="1"/>
          </p:cNvPicPr>
          <p:nvPr/>
        </p:nvPicPr>
        <p:blipFill>
          <a:blip r:embed="rId3"/>
          <a:stretch>
            <a:fillRect/>
          </a:stretch>
        </p:blipFill>
        <p:spPr>
          <a:xfrm>
            <a:off x="228601" y="2857500"/>
            <a:ext cx="4343401" cy="2358473"/>
          </a:xfrm>
          <a:prstGeom prst="rect">
            <a:avLst/>
          </a:prstGeom>
        </p:spPr>
      </p:pic>
      <p:pic>
        <p:nvPicPr>
          <p:cNvPr id="7" name="Picture 6" descr="industyr.jpg"/>
          <p:cNvPicPr>
            <a:picLocks noChangeAspect="1"/>
          </p:cNvPicPr>
          <p:nvPr/>
        </p:nvPicPr>
        <p:blipFill>
          <a:blip r:embed="rId4"/>
          <a:stretch>
            <a:fillRect/>
          </a:stretch>
        </p:blipFill>
        <p:spPr>
          <a:xfrm>
            <a:off x="4876802" y="190502"/>
            <a:ext cx="4038601" cy="245086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381" y="190500"/>
            <a:ext cx="4218622" cy="24508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86100"/>
            <a:ext cx="8839200" cy="2554545"/>
          </a:xfrm>
          <a:prstGeom prst="rect">
            <a:avLst/>
          </a:prstGeom>
          <a:blipFill>
            <a:blip r:embed="rId2"/>
            <a:tile tx="0" ty="0" sx="100000" sy="100000" flip="none" algn="tl"/>
          </a:blipFill>
        </p:spPr>
        <p:txBody>
          <a:bodyPr wrap="square">
            <a:spAutoFit/>
          </a:bodyPr>
          <a:lstStyle/>
          <a:p>
            <a:pPr algn="just"/>
            <a:r>
              <a:rPr lang="en-US" sz="2000" b="1" dirty="0" smtClean="0">
                <a:hlinkClick r:id="rId3"/>
              </a:rPr>
              <a:t>২।</a:t>
            </a:r>
            <a:r>
              <a:rPr lang="bn-IN" sz="2000" b="1" dirty="0" smtClean="0">
                <a:hlinkClick r:id="rId3"/>
              </a:rPr>
              <a:t>জনসংখ্যা ভূগোল</a:t>
            </a:r>
            <a:r>
              <a:rPr lang="en-US" sz="2000" dirty="0">
                <a:hlinkClick r:id="rId3"/>
              </a:rPr>
              <a:t>ঃ</a:t>
            </a:r>
            <a:r>
              <a:rPr lang="bn-IN" sz="2000" dirty="0" smtClean="0">
                <a:hlinkClick r:id="rId3"/>
              </a:rPr>
              <a:t>মানব </a:t>
            </a:r>
            <a:r>
              <a:rPr lang="bn-IN" sz="2000" dirty="0">
                <a:hlinkClick r:id="rId3"/>
              </a:rPr>
              <a:t>ভূগোলের একটি বিভাগ। স্থানের প্রকৃতির সাথে যে উপায়ে জনসংখ্যা বিস্তরণ, সংমিশ্রণ, স্থানান্তর এবং জনসংখ্যার বৃদ্ধির স্থানিক পার্থক্যগুলি সম্পর্কিত তা নিয়ে এটি অধ্যয়ন করে। জনসংখ্যা ভূগোল ভৌগলিক দৃষ্টিকোণে জনমিতির সাথে জড়িত। এটি জনসংখ্যার বিতরণের বৈশিষ্ট্যগুলি যেসকল স্থানিক উপাদানের প্রেক্ষিতে পরিবর্তিত হয় সেগুলোতে দৃষ্টিনিবন্ধ করে। এটি প্রায়শই কোথায় জনসংখ্যা দেখা যায় এবং কীভাবে এই জনসংখ্যার আকার এবং সংমিশ্রণটি উর্বরতা, মৃত্যুহার এবং স্থানান্তর সম্পর্কিত প্রক্রিয়াগুলোর দ্বারা নিয়ন্ত্রিত হয় সেসব নিয়ামকের সাথে জড়িত</a:t>
            </a:r>
            <a:r>
              <a:rPr lang="bn-IN" sz="2000" dirty="0" smtClean="0">
                <a:hlinkClick r:id="rId3"/>
              </a:rPr>
              <a:t>।</a:t>
            </a:r>
            <a:endParaRPr lang="bn-IN" sz="2000" dirty="0">
              <a:hlinkClick r:id="rId3"/>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44648"/>
            <a:ext cx="8763000" cy="3041452"/>
          </a:xfrm>
          <a:prstGeom prst="rect">
            <a:avLst/>
          </a:prstGeom>
        </p:spPr>
      </p:pic>
    </p:spTree>
    <p:extLst>
      <p:ext uri="{BB962C8B-B14F-4D97-AF65-F5344CB8AC3E}">
        <p14:creationId xmlns:p14="http://schemas.microsoft.com/office/powerpoint/2010/main" val="225818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300"/>
            <a:ext cx="8763000" cy="3390900"/>
          </a:xfrm>
          <a:prstGeom prst="rect">
            <a:avLst/>
          </a:prstGeom>
        </p:spPr>
      </p:pic>
      <p:sp>
        <p:nvSpPr>
          <p:cNvPr id="3" name="TextBox 2"/>
          <p:cNvSpPr txBox="1"/>
          <p:nvPr/>
        </p:nvSpPr>
        <p:spPr>
          <a:xfrm>
            <a:off x="304800" y="3771900"/>
            <a:ext cx="8610600" cy="1754326"/>
          </a:xfrm>
          <a:prstGeom prst="rect">
            <a:avLst/>
          </a:prstGeom>
          <a:noFill/>
        </p:spPr>
        <p:txBody>
          <a:bodyPr wrap="square" rtlCol="0">
            <a:spAutoFit/>
          </a:bodyPr>
          <a:lstStyle/>
          <a:p>
            <a:pPr algn="just"/>
            <a:r>
              <a:rPr lang="en-US" sz="3600" dirty="0" smtClean="0">
                <a:latin typeface="NikoshBAN"/>
              </a:rPr>
              <a:t>৩। </a:t>
            </a:r>
            <a:r>
              <a:rPr lang="en-US" sz="3600" dirty="0" err="1" smtClean="0">
                <a:latin typeface="NikoshBAN"/>
              </a:rPr>
              <a:t>আঞ্চলিক</a:t>
            </a:r>
            <a:r>
              <a:rPr lang="en-US" sz="3600" dirty="0" smtClean="0">
                <a:latin typeface="NikoshBAN"/>
              </a:rPr>
              <a:t> </a:t>
            </a:r>
            <a:r>
              <a:rPr lang="en-US" sz="3600" dirty="0" err="1" smtClean="0">
                <a:latin typeface="NikoshBAN"/>
              </a:rPr>
              <a:t>ভূগোলঃ</a:t>
            </a:r>
            <a:r>
              <a:rPr lang="en-US" sz="3600" dirty="0" smtClean="0">
                <a:latin typeface="NikoshBAN"/>
              </a:rPr>
              <a:t> </a:t>
            </a:r>
            <a:r>
              <a:rPr lang="en-US" sz="3600" dirty="0" err="1" smtClean="0">
                <a:latin typeface="NikoshBAN"/>
              </a:rPr>
              <a:t>অঞ্চলভেদে</a:t>
            </a:r>
            <a:r>
              <a:rPr lang="en-US" sz="3600" dirty="0" smtClean="0">
                <a:latin typeface="NikoshBAN"/>
              </a:rPr>
              <a:t> </a:t>
            </a:r>
            <a:r>
              <a:rPr lang="en-US" sz="3600" dirty="0" err="1" smtClean="0">
                <a:latin typeface="NikoshBAN"/>
              </a:rPr>
              <a:t>পৃথিবীর</a:t>
            </a:r>
            <a:r>
              <a:rPr lang="en-US" sz="3600" dirty="0" smtClean="0">
                <a:latin typeface="NikoshBAN"/>
              </a:rPr>
              <a:t> </a:t>
            </a:r>
            <a:r>
              <a:rPr lang="en-US" sz="3600" dirty="0" err="1" smtClean="0">
                <a:latin typeface="NikoshBAN"/>
              </a:rPr>
              <a:t>ভূপ্রকৃতি,জলবাযু,উদ্ভিদ,জীবজন্তু,মানুষ</a:t>
            </a:r>
            <a:r>
              <a:rPr lang="en-US" sz="3600" dirty="0" smtClean="0">
                <a:latin typeface="NikoshBAN"/>
              </a:rPr>
              <a:t> ও </a:t>
            </a:r>
            <a:r>
              <a:rPr lang="en-US" sz="3600" dirty="0" err="1" smtClean="0">
                <a:latin typeface="NikoshBAN"/>
              </a:rPr>
              <a:t>মানুষের</a:t>
            </a:r>
            <a:r>
              <a:rPr lang="en-US" sz="3600" dirty="0" smtClean="0">
                <a:latin typeface="NikoshBAN"/>
              </a:rPr>
              <a:t> </a:t>
            </a:r>
            <a:r>
              <a:rPr lang="en-US" sz="3600" dirty="0" err="1" smtClean="0">
                <a:latin typeface="NikoshBAN"/>
              </a:rPr>
              <a:t>জীবন</a:t>
            </a:r>
            <a:r>
              <a:rPr lang="en-US" sz="3600" dirty="0" smtClean="0">
                <a:latin typeface="NikoshBAN"/>
              </a:rPr>
              <a:t> </a:t>
            </a:r>
            <a:r>
              <a:rPr lang="en-US" sz="3600" dirty="0" err="1" smtClean="0">
                <a:latin typeface="NikoshBAN"/>
              </a:rPr>
              <a:t>ধারণ</a:t>
            </a:r>
            <a:r>
              <a:rPr lang="en-US" sz="3600" dirty="0" smtClean="0">
                <a:latin typeface="NikoshBAN"/>
              </a:rPr>
              <a:t> </a:t>
            </a:r>
            <a:r>
              <a:rPr lang="en-US" sz="3600" dirty="0" err="1" smtClean="0">
                <a:latin typeface="NikoshBAN"/>
              </a:rPr>
              <a:t>প্রণালী</a:t>
            </a:r>
            <a:r>
              <a:rPr lang="en-US" sz="3600" dirty="0" smtClean="0">
                <a:latin typeface="NikoshBAN"/>
              </a:rPr>
              <a:t> </a:t>
            </a:r>
            <a:r>
              <a:rPr lang="en-US" sz="3600" dirty="0" err="1" smtClean="0">
                <a:latin typeface="NikoshBAN"/>
              </a:rPr>
              <a:t>বিশেষ</a:t>
            </a:r>
            <a:r>
              <a:rPr lang="en-US" sz="3600" dirty="0" smtClean="0">
                <a:latin typeface="NikoshBAN"/>
              </a:rPr>
              <a:t> </a:t>
            </a:r>
            <a:r>
              <a:rPr lang="en-US" sz="3600" dirty="0" err="1" smtClean="0">
                <a:latin typeface="NikoshBAN"/>
              </a:rPr>
              <a:t>বৈশিষ্ট্যের</a:t>
            </a:r>
            <a:r>
              <a:rPr lang="en-US" sz="3600" dirty="0" smtClean="0">
                <a:latin typeface="NikoshBAN"/>
              </a:rPr>
              <a:t> </a:t>
            </a:r>
            <a:r>
              <a:rPr lang="en-US" sz="3600" dirty="0" err="1" smtClean="0">
                <a:latin typeface="NikoshBAN"/>
              </a:rPr>
              <a:t>অধিকারী</a:t>
            </a:r>
            <a:r>
              <a:rPr lang="en-US" sz="3600" dirty="0" smtClean="0">
                <a:latin typeface="NikoshBAN"/>
              </a:rPr>
              <a:t>।</a:t>
            </a:r>
            <a:endParaRPr lang="en-US" sz="3600" dirty="0">
              <a:latin typeface="NikoshBAN"/>
            </a:endParaRPr>
          </a:p>
        </p:txBody>
      </p:sp>
    </p:spTree>
    <p:extLst>
      <p:ext uri="{BB962C8B-B14F-4D97-AF65-F5344CB8AC3E}">
        <p14:creationId xmlns:p14="http://schemas.microsoft.com/office/powerpoint/2010/main" val="176421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228600" y="2407591"/>
            <a:ext cx="3962400" cy="2354909"/>
          </a:xfrm>
          <a:prstGeom prst="rect">
            <a:avLst/>
          </a:prstGeom>
          <a:solidFill>
            <a:schemeClr val="bg1"/>
          </a:solidFill>
          <a:ln w="1905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24400" y="2324100"/>
            <a:ext cx="4191000" cy="2438400"/>
          </a:xfrm>
          <a:prstGeom prst="rect">
            <a:avLst/>
          </a:prstGeom>
          <a:solidFill>
            <a:schemeClr val="bg1"/>
          </a:solidFill>
          <a:ln w="1905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627315" y="273903"/>
            <a:ext cx="3581400" cy="830997"/>
          </a:xfrm>
          <a:prstGeom prst="rect">
            <a:avLst/>
          </a:prstGeom>
          <a:solidFill>
            <a:srgbClr val="4BFF62"/>
          </a:solidFill>
          <a:ln w="19050">
            <a:solidFill>
              <a:srgbClr val="00B0F0"/>
            </a:solidFill>
          </a:ln>
        </p:spPr>
        <p:txBody>
          <a:bodyPr wrap="square" rtlCol="0">
            <a:spAutoFit/>
          </a:bodyPr>
          <a:lstStyle/>
          <a:p>
            <a:pPr algn="ctr"/>
            <a:r>
              <a:rPr lang="en-US" sz="4800" b="1" u="sng" dirty="0" err="1" smtClean="0">
                <a:solidFill>
                  <a:srgbClr val="333808"/>
                </a:solidFill>
                <a:latin typeface="NikoshBAN" pitchFamily="2" charset="0"/>
                <a:cs typeface="NikoshBAN" pitchFamily="2" charset="0"/>
              </a:rPr>
              <a:t>পরিচিতি</a:t>
            </a:r>
            <a:r>
              <a:rPr lang="en-US" sz="4800" b="1" u="sng" dirty="0" smtClean="0">
                <a:solidFill>
                  <a:srgbClr val="333808"/>
                </a:solidFill>
                <a:latin typeface="NikoshBAN" pitchFamily="2" charset="0"/>
                <a:cs typeface="NikoshBAN" pitchFamily="2" charset="0"/>
              </a:rPr>
              <a:t> -</a:t>
            </a:r>
            <a:endParaRPr lang="en-US" sz="2000" b="1" u="sng" dirty="0">
              <a:solidFill>
                <a:srgbClr val="333808"/>
              </a:solidFill>
              <a:latin typeface="NikoshBAN" pitchFamily="2" charset="0"/>
              <a:cs typeface="NikoshBAN" pitchFamily="2" charset="0"/>
            </a:endParaRPr>
          </a:p>
        </p:txBody>
      </p:sp>
      <p:sp>
        <p:nvSpPr>
          <p:cNvPr id="3" name="TextBox 2"/>
          <p:cNvSpPr txBox="1"/>
          <p:nvPr/>
        </p:nvSpPr>
        <p:spPr>
          <a:xfrm>
            <a:off x="228602" y="2562642"/>
            <a:ext cx="4038598" cy="2123658"/>
          </a:xfrm>
          <a:prstGeom prst="rect">
            <a:avLst/>
          </a:prstGeom>
          <a:noFill/>
        </p:spPr>
        <p:txBody>
          <a:bodyPr wrap="square" rtlCol="0">
            <a:spAutoFit/>
          </a:bodyPr>
          <a:lstStyle/>
          <a:p>
            <a:r>
              <a:rPr lang="en-US" sz="3600" b="1" dirty="0" err="1" smtClean="0">
                <a:solidFill>
                  <a:srgbClr val="C00000"/>
                </a:solidFill>
                <a:latin typeface="NikoshBAN" pitchFamily="2" charset="0"/>
                <a:cs typeface="NikoshBAN" pitchFamily="2" charset="0"/>
              </a:rPr>
              <a:t>মোঃ</a:t>
            </a:r>
            <a:r>
              <a:rPr lang="en-US" sz="3600" b="1" dirty="0" smtClean="0">
                <a:solidFill>
                  <a:srgbClr val="C00000"/>
                </a:solidFill>
                <a:latin typeface="NikoshBAN" pitchFamily="2" charset="0"/>
                <a:cs typeface="NikoshBAN" pitchFamily="2" charset="0"/>
              </a:rPr>
              <a:t> </a:t>
            </a:r>
            <a:r>
              <a:rPr lang="en-US" sz="3600" b="1" dirty="0" err="1" smtClean="0">
                <a:solidFill>
                  <a:srgbClr val="C00000"/>
                </a:solidFill>
                <a:latin typeface="NikoshBAN" pitchFamily="2" charset="0"/>
                <a:cs typeface="NikoshBAN" pitchFamily="2" charset="0"/>
              </a:rPr>
              <a:t>সুরমান</a:t>
            </a:r>
            <a:r>
              <a:rPr lang="en-US" sz="3600" b="1" dirty="0" smtClean="0">
                <a:solidFill>
                  <a:srgbClr val="C00000"/>
                </a:solidFill>
                <a:latin typeface="NikoshBAN" pitchFamily="2" charset="0"/>
                <a:cs typeface="NikoshBAN" pitchFamily="2" charset="0"/>
              </a:rPr>
              <a:t> </a:t>
            </a:r>
            <a:r>
              <a:rPr lang="en-US" sz="3600" b="1" dirty="0" err="1" smtClean="0">
                <a:solidFill>
                  <a:srgbClr val="C00000"/>
                </a:solidFill>
                <a:latin typeface="NikoshBAN" pitchFamily="2" charset="0"/>
                <a:cs typeface="NikoshBAN" pitchFamily="2" charset="0"/>
              </a:rPr>
              <a:t>আলী</a:t>
            </a:r>
            <a:r>
              <a:rPr lang="en-US" sz="3600" b="1" dirty="0" smtClean="0">
                <a:solidFill>
                  <a:srgbClr val="C00000"/>
                </a:solidFill>
                <a:latin typeface="NikoshBAN" pitchFamily="2" charset="0"/>
                <a:cs typeface="NikoshBAN" pitchFamily="2" charset="0"/>
              </a:rPr>
              <a:t> </a:t>
            </a:r>
            <a:endParaRPr lang="bn-BD" sz="3600" b="1" dirty="0" smtClean="0">
              <a:solidFill>
                <a:srgbClr val="C00000"/>
              </a:solidFill>
              <a:latin typeface="NikoshBAN" pitchFamily="2" charset="0"/>
              <a:cs typeface="NikoshBAN" pitchFamily="2" charset="0"/>
            </a:endParaRPr>
          </a:p>
          <a:p>
            <a:r>
              <a:rPr lang="bn-BD" sz="2400" dirty="0" smtClean="0">
                <a:latin typeface="NikoshBAN" pitchFamily="2" charset="0"/>
                <a:cs typeface="NikoshBAN" pitchFamily="2" charset="0"/>
              </a:rPr>
              <a:t>সহকারী শিক্ষক</a:t>
            </a:r>
          </a:p>
          <a:p>
            <a:r>
              <a:rPr lang="en-US" sz="2400" dirty="0" err="1" smtClean="0">
                <a:latin typeface="NikoshBAN" pitchFamily="2" charset="0"/>
                <a:cs typeface="NikoshBAN" pitchFamily="2" charset="0"/>
              </a:rPr>
              <a:t>কুলাউড়া</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বালিকা</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উচ্চ </a:t>
            </a:r>
            <a:r>
              <a:rPr lang="bn-BD" sz="2400" dirty="0" smtClean="0">
                <a:latin typeface="NikoshBAN" pitchFamily="2" charset="0"/>
                <a:cs typeface="NikoshBAN" pitchFamily="2" charset="0"/>
              </a:rPr>
              <a:t>বিদ্যালয় </a:t>
            </a:r>
          </a:p>
          <a:p>
            <a:r>
              <a:rPr lang="en-US" sz="2400" dirty="0" err="1" smtClean="0">
                <a:latin typeface="NikoshBAN" pitchFamily="2" charset="0"/>
                <a:cs typeface="NikoshBAN" pitchFamily="2" charset="0"/>
              </a:rPr>
              <a:t>কুলাউড়া</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মৌলভীবাজার</a:t>
            </a:r>
            <a:endParaRPr lang="bn-BD" sz="2400" dirty="0" smtClean="0">
              <a:latin typeface="NikoshBAN" pitchFamily="2" charset="0"/>
              <a:cs typeface="NikoshBAN" pitchFamily="2" charset="0"/>
            </a:endParaRPr>
          </a:p>
          <a:p>
            <a:r>
              <a:rPr lang="bn-BD" sz="2400" dirty="0" smtClean="0">
                <a:latin typeface="NikoshBAN" pitchFamily="2" charset="0"/>
                <a:cs typeface="NikoshBAN" pitchFamily="2" charset="0"/>
              </a:rPr>
              <a:t>মোবাইল </a:t>
            </a:r>
            <a:r>
              <a:rPr lang="bn-BD" sz="2400" dirty="0" smtClean="0">
                <a:latin typeface="NikoshBAN" pitchFamily="2" charset="0"/>
                <a:cs typeface="NikoshBAN" pitchFamily="2" charset="0"/>
              </a:rPr>
              <a:t>নং-</a:t>
            </a:r>
            <a:r>
              <a:rPr lang="en-US" sz="2400" dirty="0" smtClean="0">
                <a:latin typeface="NikoshBAN" pitchFamily="2" charset="0"/>
                <a:cs typeface="NikoshBAN" pitchFamily="2" charset="0"/>
              </a:rPr>
              <a:t>০১৭০৯-৯০৩০১৮</a:t>
            </a:r>
            <a:r>
              <a:rPr lang="bn-BD"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4" name="TextBox 3"/>
          <p:cNvSpPr txBox="1"/>
          <p:nvPr/>
        </p:nvSpPr>
        <p:spPr>
          <a:xfrm>
            <a:off x="4800602" y="2392620"/>
            <a:ext cx="3962398" cy="2369880"/>
          </a:xfrm>
          <a:prstGeom prst="rect">
            <a:avLst/>
          </a:prstGeom>
          <a:noFill/>
        </p:spPr>
        <p:txBody>
          <a:bodyPr wrap="square" rtlCol="0">
            <a:spAutoFit/>
          </a:bodyPr>
          <a:lstStyle/>
          <a:p>
            <a:r>
              <a:rPr lang="en-US" sz="2800" dirty="0" smtClean="0">
                <a:latin typeface="NikoshBAN" pitchFamily="2" charset="0"/>
                <a:cs typeface="NikoshBAN" pitchFamily="2" charset="0"/>
              </a:rPr>
              <a:t>   </a:t>
            </a:r>
            <a:r>
              <a:rPr lang="en-US" sz="3600" b="1" dirty="0" err="1" smtClean="0">
                <a:solidFill>
                  <a:srgbClr val="C00000"/>
                </a:solidFill>
                <a:latin typeface="NikoshBAN" pitchFamily="2" charset="0"/>
                <a:cs typeface="NikoshBAN" pitchFamily="2" charset="0"/>
              </a:rPr>
              <a:t>শ্রেণি</a:t>
            </a:r>
            <a:r>
              <a:rPr lang="bn-BD" sz="3600" b="1" dirty="0" smtClean="0">
                <a:solidFill>
                  <a:srgbClr val="C00000"/>
                </a:solidFill>
                <a:latin typeface="NikoshBAN" pitchFamily="2" charset="0"/>
                <a:cs typeface="NikoshBAN" pitchFamily="2" charset="0"/>
              </a:rPr>
              <a:t>—নবম</a:t>
            </a:r>
            <a:r>
              <a:rPr lang="en-US" sz="3600" b="1" dirty="0" smtClean="0">
                <a:solidFill>
                  <a:srgbClr val="C00000"/>
                </a:solidFill>
                <a:latin typeface="NikoshBAN" pitchFamily="2" charset="0"/>
                <a:cs typeface="NikoshBAN" pitchFamily="2" charset="0"/>
              </a:rPr>
              <a:t>-১০ম</a:t>
            </a:r>
            <a:r>
              <a:rPr lang="bn-BD" sz="3600" b="1" dirty="0" smtClean="0">
                <a:solidFill>
                  <a:srgbClr val="C00000"/>
                </a:solidFill>
                <a:latin typeface="NikoshBAN" pitchFamily="2" charset="0"/>
                <a:cs typeface="NikoshBAN" pitchFamily="2" charset="0"/>
              </a:rPr>
              <a:t> </a:t>
            </a:r>
            <a:endParaRPr lang="bn-BD" sz="3600" b="1" dirty="0" smtClean="0">
              <a:solidFill>
                <a:srgbClr val="C00000"/>
              </a:solidFill>
              <a:latin typeface="NikoshBAN" pitchFamily="2" charset="0"/>
              <a:cs typeface="NikoshBAN" pitchFamily="2" charset="0"/>
            </a:endParaRPr>
          </a:p>
          <a:p>
            <a:r>
              <a:rPr lang="bn-BD" sz="2800" dirty="0" smtClean="0">
                <a:latin typeface="NikoshBAN" pitchFamily="2" charset="0"/>
                <a:cs typeface="NikoshBAN" pitchFamily="2" charset="0"/>
              </a:rPr>
              <a:t>বিষয়– ভূগোল ও পরিবেশ </a:t>
            </a:r>
          </a:p>
          <a:p>
            <a:r>
              <a:rPr lang="bn-BD" sz="2800" dirty="0" smtClean="0">
                <a:latin typeface="NikoshBAN" pitchFamily="2" charset="0"/>
                <a:cs typeface="NikoshBAN" pitchFamily="2" charset="0"/>
              </a:rPr>
              <a:t>( ১ম অধ্যায় ) </a:t>
            </a:r>
          </a:p>
          <a:p>
            <a:r>
              <a:rPr lang="bn-BD" sz="2800" dirty="0" smtClean="0">
                <a:latin typeface="NikoshBAN" pitchFamily="2" charset="0"/>
                <a:cs typeface="NikoshBAN" pitchFamily="2" charset="0"/>
              </a:rPr>
              <a:t>সময়– ৫০ মিনিট</a:t>
            </a:r>
          </a:p>
          <a:p>
            <a:r>
              <a:rPr lang="bn-BD" sz="2800" dirty="0" smtClean="0">
                <a:latin typeface="NikoshBAN" pitchFamily="2" charset="0"/>
                <a:cs typeface="NikoshBAN" pitchFamily="2" charset="0"/>
              </a:rPr>
              <a:t>তাং—</a:t>
            </a:r>
            <a:r>
              <a:rPr lang="en-US" sz="2800" dirty="0" smtClean="0">
                <a:latin typeface="NikoshBAN" pitchFamily="2" charset="0"/>
                <a:cs typeface="NikoshBAN" pitchFamily="2" charset="0"/>
              </a:rPr>
              <a:t>২৩-০৭-২০২০ইং</a:t>
            </a:r>
            <a:endParaRPr lang="en-US" dirty="0">
              <a:latin typeface="NikoshBAN" pitchFamily="2" charset="0"/>
              <a:cs typeface="NikoshBAN" pitchFamily="2" charset="0"/>
            </a:endParaRPr>
          </a:p>
        </p:txBody>
      </p:sp>
      <p:cxnSp>
        <p:nvCxnSpPr>
          <p:cNvPr id="8" name="Straight Connector 7"/>
          <p:cNvCxnSpPr/>
          <p:nvPr/>
        </p:nvCxnSpPr>
        <p:spPr>
          <a:xfrm rot="5400000">
            <a:off x="3039128" y="3534424"/>
            <a:ext cx="2759363" cy="1588"/>
          </a:xfrm>
          <a:prstGeom prst="line">
            <a:avLst/>
          </a:prstGeom>
          <a:ln w="82550" cmpd="thickThin">
            <a:solidFill>
              <a:srgbClr val="0070C0"/>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98" y="276965"/>
            <a:ext cx="2133602" cy="197093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266700"/>
            <a:ext cx="1905000" cy="19050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heel(1)">
                                      <p:cBhvr>
                                        <p:cTn id="40" dur="20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arn(inVertical)">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28600" y="3162300"/>
            <a:ext cx="8686799" cy="2431435"/>
          </a:xfrm>
          <a:prstGeom prst="rect">
            <a:avLst/>
          </a:prstGeom>
          <a:solidFill>
            <a:schemeClr val="bg1"/>
          </a:solidFill>
          <a:ln w="12700">
            <a:solidFill>
              <a:srgbClr val="002060"/>
            </a:solidFill>
          </a:ln>
        </p:spPr>
        <p:txBody>
          <a:bodyPr wrap="square" rtlCol="0">
            <a:spAutoFit/>
          </a:bodyPr>
          <a:lstStyle/>
          <a:p>
            <a:pPr lvl="0" algn="just"/>
            <a:r>
              <a:rPr lang="en-US" sz="2800" b="1" dirty="0">
                <a:latin typeface="NikoshBAN" pitchFamily="2" charset="0"/>
                <a:cs typeface="NikoshBAN" pitchFamily="2" charset="0"/>
              </a:rPr>
              <a:t>৪</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রাজনৈতিক</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ভূগোলঃ</a:t>
            </a:r>
            <a:r>
              <a:rPr lang="en-US" sz="2400" b="1" dirty="0" smtClean="0">
                <a:latin typeface="NikoshBAN" pitchFamily="2" charset="0"/>
                <a:cs typeface="NikoshBAN" pitchFamily="2" charset="0"/>
              </a:rPr>
              <a:t> </a:t>
            </a:r>
            <a:r>
              <a:rPr lang="en-US" sz="2400" dirty="0" smtClean="0">
                <a:latin typeface="NikoshBAN" pitchFamily="2" charset="0"/>
                <a:cs typeface="NikoshBAN" pitchFamily="2" charset="0"/>
              </a:rPr>
              <a:t> </a:t>
            </a:r>
          </a:p>
          <a:p>
            <a:pPr lvl="0" algn="just"/>
            <a:r>
              <a:rPr lang="en-US" sz="2400" dirty="0" err="1" smtClean="0">
                <a:latin typeface="NikoshBAN" pitchFamily="2" charset="0"/>
                <a:cs typeface="NikoshBAN" pitchFamily="2" charset="0"/>
              </a:rPr>
              <a:t>রাজনৈতিক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ভূগোল</a:t>
            </a:r>
            <a:r>
              <a:rPr lang="en-US" sz="2800" dirty="0">
                <a:latin typeface="NikoshBAN" pitchFamily="2" charset="0"/>
                <a:cs typeface="NikoshBAN" pitchFamily="2" charset="0"/>
              </a:rPr>
              <a:t> </a:t>
            </a:r>
            <a:r>
              <a:rPr lang="en-US" sz="2400" dirty="0" err="1" smtClean="0">
                <a:latin typeface="NikoshBAN" pitchFamily="2" charset="0"/>
                <a:cs typeface="NikoshBAN" pitchFamily="2" charset="0"/>
              </a:rPr>
              <a:t>আলোচনার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পরিধি</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বিশাল</a:t>
            </a:r>
            <a:r>
              <a:rPr lang="en-US" sz="2400" dirty="0" smtClean="0">
                <a:latin typeface="NikoshBAN" pitchFamily="2" charset="0"/>
                <a:cs typeface="NikoshBAN" pitchFamily="2" charset="0"/>
              </a:rPr>
              <a:t> ও </a:t>
            </a:r>
            <a:r>
              <a:rPr lang="en-US" sz="2400" dirty="0" err="1" smtClean="0">
                <a:latin typeface="NikoshBAN" pitchFamily="2" charset="0"/>
                <a:cs typeface="NikoshBAN" pitchFamily="2" charset="0"/>
              </a:rPr>
              <a:t>বৃহত্তর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রাজনৈতিক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ভূগোল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রাষ্ট্রের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অবস্থানের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সাথে</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সম্পর্কিত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তাই</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একটি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রাষ্টের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নিয়মনীতি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যা</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সেই</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দেশের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মানুষের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নাগরিক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অধিকার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দেশের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ভিতর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সম্পদের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বিন্ন্যাস</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ব্যবহার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আন্তর্জাতিক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সম্পর্ক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ব্যবসা-বাণিজ্য</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সবশেষে</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রাষ্ট্র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গঠনের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ইতিহাসও</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এই</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রাজনৈতিক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ভূগোল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শাখার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আওতাভূক্ত</a:t>
            </a:r>
            <a:r>
              <a:rPr lang="en-US" sz="2400" dirty="0" smtClean="0">
                <a:latin typeface="NikoshBAN" pitchFamily="2" charset="0"/>
                <a:cs typeface="NikoshBAN" pitchFamily="2" charset="0"/>
              </a:rPr>
              <a:t>।</a:t>
            </a:r>
            <a:endParaRPr lang="en-US" dirty="0"/>
          </a:p>
        </p:txBody>
      </p:sp>
      <p:pic>
        <p:nvPicPr>
          <p:cNvPr id="4" name="Picture 3" descr="pm.jpg"/>
          <p:cNvPicPr>
            <a:picLocks noChangeAspect="1"/>
          </p:cNvPicPr>
          <p:nvPr/>
        </p:nvPicPr>
        <p:blipFill>
          <a:blip r:embed="rId3"/>
          <a:stretch>
            <a:fillRect/>
          </a:stretch>
        </p:blipFill>
        <p:spPr>
          <a:xfrm>
            <a:off x="3810004" y="381000"/>
            <a:ext cx="5074836" cy="2730500"/>
          </a:xfrm>
          <a:prstGeom prst="rect">
            <a:avLst/>
          </a:prstGeom>
        </p:spPr>
      </p:pic>
      <p:pic>
        <p:nvPicPr>
          <p:cNvPr id="10" name="Picture 9" descr="cultr.jpg"/>
          <p:cNvPicPr>
            <a:picLocks noChangeAspect="1"/>
          </p:cNvPicPr>
          <p:nvPr/>
        </p:nvPicPr>
        <p:blipFill>
          <a:blip r:embed="rId4"/>
          <a:stretch>
            <a:fillRect/>
          </a:stretch>
        </p:blipFill>
        <p:spPr>
          <a:xfrm>
            <a:off x="304801" y="381000"/>
            <a:ext cx="3273634" cy="2730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381000" y="3497640"/>
            <a:ext cx="8229600" cy="1569660"/>
          </a:xfrm>
          <a:prstGeom prst="rect">
            <a:avLst/>
          </a:prstGeom>
          <a:solidFill>
            <a:schemeClr val="bg1"/>
          </a:solidFill>
          <a:ln>
            <a:solidFill>
              <a:srgbClr val="002060"/>
            </a:solidFill>
          </a:ln>
        </p:spPr>
        <p:txBody>
          <a:bodyPr wrap="square" rtlCol="0">
            <a:spAutoFit/>
          </a:bodyPr>
          <a:lstStyle/>
          <a:p>
            <a:pPr lvl="0" algn="just"/>
            <a:r>
              <a:rPr lang="en-US" sz="3200" b="1" dirty="0">
                <a:latin typeface="NikoshBAN" pitchFamily="2" charset="0"/>
                <a:cs typeface="NikoshBAN" pitchFamily="2" charset="0"/>
              </a:rPr>
              <a:t>৫</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সংখ্যাতাত্বিক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ভূগোলঃ</a:t>
            </a:r>
            <a:endParaRPr lang="en-US" sz="3200" b="1" dirty="0" smtClean="0">
              <a:latin typeface="NikoshBAN" pitchFamily="2" charset="0"/>
              <a:cs typeface="NikoshBAN" pitchFamily="2" charset="0"/>
            </a:endParaRPr>
          </a:p>
          <a:p>
            <a:pPr lvl="0" algn="just"/>
            <a:r>
              <a:rPr lang="en-US" sz="3200" dirty="0" err="1" smtClean="0">
                <a:latin typeface="NikoshBAN" pitchFamily="2" charset="0"/>
                <a:cs typeface="NikoshBAN" pitchFamily="2" charset="0"/>
              </a:rPr>
              <a:t>ভূগোলের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এই</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শাখায়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সংখ্যা</a:t>
            </a:r>
            <a:r>
              <a:rPr lang="en-US" sz="3200" dirty="0" err="1" smtClean="0">
                <a:latin typeface="NikoshBAN" pitchFamily="2" charset="0"/>
                <a:cs typeface="NikoshBAN" pitchFamily="2" charset="0"/>
              </a:rPr>
              <a:t>তাত্বিক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কৌশল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মডেল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ব্যবহার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প্রমাণার্থ</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পরীক্ষা</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হয়</a:t>
            </a:r>
            <a:r>
              <a:rPr lang="en-US" sz="3200" dirty="0" smtClean="0">
                <a:latin typeface="NikoshBAN" pitchFamily="2" charset="0"/>
                <a:cs typeface="NikoshBAN" pitchFamily="2" charset="0"/>
              </a:rPr>
              <a:t>। </a:t>
            </a:r>
            <a:endParaRPr lang="en-US" sz="2400" dirty="0" smtClean="0"/>
          </a:p>
        </p:txBody>
      </p:sp>
      <p:pic>
        <p:nvPicPr>
          <p:cNvPr id="8" name="Picture 7" descr="social.jpg"/>
          <p:cNvPicPr>
            <a:picLocks noChangeAspect="1"/>
          </p:cNvPicPr>
          <p:nvPr/>
        </p:nvPicPr>
        <p:blipFill>
          <a:blip r:embed="rId4"/>
          <a:stretch>
            <a:fillRect/>
          </a:stretch>
        </p:blipFill>
        <p:spPr>
          <a:xfrm>
            <a:off x="4648200" y="371326"/>
            <a:ext cx="4232564" cy="2867174"/>
          </a:xfrm>
          <a:prstGeom prst="rect">
            <a:avLst/>
          </a:prstGeom>
          <a:ln>
            <a:solidFill>
              <a:schemeClr val="tx2">
                <a:lumMod val="40000"/>
                <a:lumOff val="60000"/>
              </a:schemeClr>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052" y="295126"/>
            <a:ext cx="4234748" cy="29433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000" fill="hold"/>
                                        <p:tgtEl>
                                          <p:spTgt spid="5"/>
                                        </p:tgtEl>
                                        <p:attrNameLst>
                                          <p:attrName>ppt_x</p:attrName>
                                        </p:attrNameLst>
                                      </p:cBhvr>
                                      <p:tavLst>
                                        <p:tav tm="0">
                                          <p:val>
                                            <p:strVal val="#ppt_x"/>
                                          </p:val>
                                        </p:tav>
                                        <p:tav tm="100000">
                                          <p:val>
                                            <p:strVal val="#ppt_x"/>
                                          </p:val>
                                        </p:tav>
                                      </p:tavLst>
                                    </p:anim>
                                    <p:anim calcmode="lin" valueType="num">
                                      <p:cBhvr additive="base">
                                        <p:cTn id="1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353931"/>
            <a:ext cx="8915400" cy="2246769"/>
          </a:xfrm>
          <a:prstGeom prst="rect">
            <a:avLst/>
          </a:prstGeom>
          <a:solidFill>
            <a:schemeClr val="tx1">
              <a:lumMod val="95000"/>
              <a:lumOff val="5000"/>
            </a:schemeClr>
          </a:solidFill>
        </p:spPr>
        <p:txBody>
          <a:bodyPr wrap="square">
            <a:spAutoFit/>
          </a:bodyPr>
          <a:lstStyle/>
          <a:p>
            <a:pPr algn="just"/>
            <a:r>
              <a:rPr lang="en-US" sz="2000" b="1" dirty="0" smtClean="0">
                <a:hlinkClick r:id="rId2"/>
              </a:rPr>
              <a:t>৬।</a:t>
            </a:r>
            <a:r>
              <a:rPr lang="bn-IN" sz="2000" b="1" dirty="0" smtClean="0">
                <a:hlinkClick r:id="rId2"/>
              </a:rPr>
              <a:t>পরিবহন ভূগোল</a:t>
            </a:r>
            <a:r>
              <a:rPr lang="en-US" sz="2000" b="1" dirty="0" err="1" smtClean="0">
                <a:hlinkClick r:id="rId2"/>
              </a:rPr>
              <a:t>ঃপরিবহণ</a:t>
            </a:r>
            <a:r>
              <a:rPr lang="en-US" sz="2000" b="1" dirty="0" smtClean="0">
                <a:hlinkClick r:id="rId2"/>
              </a:rPr>
              <a:t> </a:t>
            </a:r>
            <a:r>
              <a:rPr lang="en-US" sz="2000" b="1" dirty="0" err="1" smtClean="0">
                <a:hlinkClick r:id="rId2"/>
              </a:rPr>
              <a:t>ভূগোল</a:t>
            </a:r>
            <a:r>
              <a:rPr lang="bn-IN" sz="2000" dirty="0" smtClean="0">
                <a:hlinkClick r:id="rId2"/>
              </a:rPr>
              <a:t> </a:t>
            </a:r>
            <a:r>
              <a:rPr lang="bn-IN" sz="2000" dirty="0">
                <a:hlinkClick r:id="rId2"/>
              </a:rPr>
              <a:t>হলো ভূগোলের এমন একটি শাখা যা পৃথিবী পৃষ্ঠে মানুষ, পণ্য এবং তথ্যের চলাচল এবং সংযোগ সম্পর্কিত বিষয়াবলী নিয়ে কাজ করে। এটি বিভিন্ন অঞ্চলে বা তার মধ্যেস্থ জনসাধারণের মালামাল ও তথ্য পরিবহন বা চলাচলের পাশাপাশি রাস্তা, রেল, বিমানচালনা এবং নৌকা এবং মানুষের সাথে তাদের সম্পর্ক, পরিবেশ এবং শহুরে এলাকায় পরিবহনের বিভিন্ন ধরন নিয়েও গবেষণা করে থাকে। সেই আদিকাল থেকেই মানুষ পরিবহন পথ ও মাধ্যমকে গুরুত্ব দিতো তাদের জীবন ও জীবিকার খাতিরে যা এই আধুনিক যুগেও সমান গুরুত্ব বহন করে চলছে।</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8100"/>
            <a:ext cx="8763000" cy="3239631"/>
          </a:xfrm>
          <a:prstGeom prst="rect">
            <a:avLst/>
          </a:prstGeom>
        </p:spPr>
      </p:pic>
    </p:spTree>
    <p:extLst>
      <p:ext uri="{BB962C8B-B14F-4D97-AF65-F5344CB8AC3E}">
        <p14:creationId xmlns:p14="http://schemas.microsoft.com/office/powerpoint/2010/main" val="363071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314700"/>
            <a:ext cx="8839200" cy="2246769"/>
          </a:xfrm>
          <a:prstGeom prst="rect">
            <a:avLst/>
          </a:prstGeom>
          <a:solidFill>
            <a:srgbClr val="333808"/>
          </a:solidFill>
        </p:spPr>
        <p:txBody>
          <a:bodyPr wrap="square">
            <a:spAutoFit/>
          </a:bodyPr>
          <a:lstStyle/>
          <a:p>
            <a:pPr algn="just"/>
            <a:r>
              <a:rPr lang="en-US" sz="2000" b="1" dirty="0" smtClean="0">
                <a:hlinkClick r:id="rId2"/>
              </a:rPr>
              <a:t>৭।</a:t>
            </a:r>
            <a:r>
              <a:rPr lang="bn-IN" sz="2000" b="1" dirty="0" smtClean="0">
                <a:hlinkClick r:id="rId2"/>
              </a:rPr>
              <a:t>নগর ভূগোল</a:t>
            </a:r>
            <a:r>
              <a:rPr lang="en-US" sz="2000" b="1" dirty="0" err="1" smtClean="0">
                <a:hlinkClick r:id="rId2"/>
              </a:rPr>
              <a:t>ঃনগর</a:t>
            </a:r>
            <a:r>
              <a:rPr lang="en-US" sz="2000" b="1" dirty="0" smtClean="0">
                <a:hlinkClick r:id="rId2"/>
              </a:rPr>
              <a:t> </a:t>
            </a:r>
            <a:r>
              <a:rPr lang="en-US" sz="2000" b="1" dirty="0" err="1" smtClean="0">
                <a:hlinkClick r:id="rId2"/>
              </a:rPr>
              <a:t>ভূগোল</a:t>
            </a:r>
            <a:r>
              <a:rPr lang="bn-IN" sz="2000" dirty="0" smtClean="0">
                <a:hlinkClick r:id="rId2"/>
              </a:rPr>
              <a:t> </a:t>
            </a:r>
            <a:r>
              <a:rPr lang="bn-IN" sz="2000" dirty="0">
                <a:hlinkClick r:id="rId2"/>
              </a:rPr>
              <a:t>হলো ভূগোলের একটি উপশাখা যেখানে শহর এবং নগর প্রক্রিয়াগুলির অধ্যয়ন মূল আলোচ্য। নগর ভূগোলবিদ এবং নগরবিদগণ নগর জীবনের বিভিন্ন দিক এবং তত্-নির্মিত পরিবেশ নিরীক্ষণ করে। পণ্ডিত, কর্মী এবং জনগণ অংশ নেয়, অধ্যয়ন করে এবং সমালোচনা করে অর্থনীতি ও প্রাকৃতিক সম্পদ, মানব ও মানবেতর সংস্থা, উন্নয়ন ও অবকাঠামোর নিদর্শন, রাজনৈতিক ও প্রাতিষ্ঠানিক কার্যক্রম, শাসন, ক্ষয় এবং পুনর্নবীকরণ, এবং আর্থ-সামাজিক ধারণাগুলিতে অংশ নিয়ে স্থানীয় অন্তর্ভুক্তি, ব্যতিক্রম এবং দৈনন্দিন জীবনে তাদের প্রভাব আলোচিত হয়।</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8100"/>
            <a:ext cx="6811682" cy="3048000"/>
          </a:xfrm>
          <a:prstGeom prst="rect">
            <a:avLst/>
          </a:prstGeom>
        </p:spPr>
      </p:pic>
    </p:spTree>
    <p:extLst>
      <p:ext uri="{BB962C8B-B14F-4D97-AF65-F5344CB8AC3E}">
        <p14:creationId xmlns:p14="http://schemas.microsoft.com/office/powerpoint/2010/main" val="153025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66699"/>
            <a:ext cx="7620000" cy="4025205"/>
          </a:xfrm>
          <a:prstGeom prst="rect">
            <a:avLst/>
          </a:prstGeom>
        </p:spPr>
      </p:pic>
      <p:sp>
        <p:nvSpPr>
          <p:cNvPr id="3" name="TextBox 2"/>
          <p:cNvSpPr txBox="1"/>
          <p:nvPr/>
        </p:nvSpPr>
        <p:spPr>
          <a:xfrm>
            <a:off x="228600" y="4291905"/>
            <a:ext cx="8610600" cy="1384995"/>
          </a:xfrm>
          <a:prstGeom prst="rect">
            <a:avLst/>
          </a:prstGeom>
          <a:noFill/>
        </p:spPr>
        <p:txBody>
          <a:bodyPr wrap="square" rtlCol="0">
            <a:spAutoFit/>
          </a:bodyPr>
          <a:lstStyle/>
          <a:p>
            <a:pPr algn="just"/>
            <a:r>
              <a:rPr lang="en-US" sz="2800" dirty="0" smtClean="0">
                <a:latin typeface="NikoshBAN"/>
              </a:rPr>
              <a:t>৮। </a:t>
            </a:r>
            <a:r>
              <a:rPr lang="en-US" sz="2800" dirty="0" err="1" smtClean="0">
                <a:latin typeface="NikoshBAN"/>
              </a:rPr>
              <a:t>দুর্যোগ</a:t>
            </a:r>
            <a:r>
              <a:rPr lang="en-US" sz="2800" dirty="0" smtClean="0">
                <a:latin typeface="NikoshBAN"/>
              </a:rPr>
              <a:t> </a:t>
            </a:r>
            <a:r>
              <a:rPr lang="en-US" sz="2800" dirty="0" err="1" smtClean="0">
                <a:latin typeface="NikoshBAN"/>
              </a:rPr>
              <a:t>ব্যবস্থাপনাঃ</a:t>
            </a:r>
            <a:r>
              <a:rPr lang="en-US" sz="2800" dirty="0" smtClean="0">
                <a:latin typeface="NikoshBAN"/>
              </a:rPr>
              <a:t> </a:t>
            </a:r>
            <a:r>
              <a:rPr lang="en-US" sz="2800" dirty="0" err="1" smtClean="0">
                <a:latin typeface="NikoshBAN"/>
              </a:rPr>
              <a:t>দুর্যোগে</a:t>
            </a:r>
            <a:r>
              <a:rPr lang="en-US" sz="2800" dirty="0" smtClean="0">
                <a:latin typeface="NikoshBAN"/>
              </a:rPr>
              <a:t> </a:t>
            </a:r>
            <a:r>
              <a:rPr lang="en-US" sz="2800" dirty="0" err="1" smtClean="0">
                <a:latin typeface="NikoshBAN"/>
              </a:rPr>
              <a:t>ক্ষয়ত্ষতির</a:t>
            </a:r>
            <a:r>
              <a:rPr lang="en-US" sz="2800" dirty="0" smtClean="0">
                <a:latin typeface="NikoshBAN"/>
              </a:rPr>
              <a:t> </a:t>
            </a:r>
            <a:r>
              <a:rPr lang="en-US" sz="2800" dirty="0" err="1" smtClean="0">
                <a:latin typeface="NikoshBAN"/>
              </a:rPr>
              <a:t>পরিমাণ</a:t>
            </a:r>
            <a:r>
              <a:rPr lang="en-US" sz="2800" dirty="0" smtClean="0">
                <a:latin typeface="NikoshBAN"/>
              </a:rPr>
              <a:t> </a:t>
            </a:r>
            <a:r>
              <a:rPr lang="en-US" sz="2800" dirty="0" err="1" smtClean="0">
                <a:latin typeface="NikoshBAN"/>
              </a:rPr>
              <a:t>হ্রাস,দুর্যোগ</a:t>
            </a:r>
            <a:r>
              <a:rPr lang="en-US" sz="2800" dirty="0" smtClean="0">
                <a:latin typeface="NikoshBAN"/>
              </a:rPr>
              <a:t> </a:t>
            </a:r>
            <a:r>
              <a:rPr lang="en-US" sz="2800" dirty="0" err="1" smtClean="0">
                <a:latin typeface="NikoshBAN"/>
              </a:rPr>
              <a:t>থেকে</a:t>
            </a:r>
            <a:r>
              <a:rPr lang="en-US" sz="2800" dirty="0" smtClean="0">
                <a:latin typeface="NikoshBAN"/>
              </a:rPr>
              <a:t> </a:t>
            </a:r>
            <a:r>
              <a:rPr lang="en-US" sz="2800" dirty="0" err="1" smtClean="0">
                <a:latin typeface="NikoshBAN"/>
              </a:rPr>
              <a:t>পরিবেশ</a:t>
            </a:r>
            <a:r>
              <a:rPr lang="en-US" sz="2800" dirty="0" smtClean="0">
                <a:latin typeface="NikoshBAN"/>
              </a:rPr>
              <a:t> ও </a:t>
            </a:r>
            <a:r>
              <a:rPr lang="en-US" sz="2800" dirty="0" err="1" smtClean="0">
                <a:latin typeface="NikoshBAN"/>
              </a:rPr>
              <a:t>সমুদ্রকে</a:t>
            </a:r>
            <a:r>
              <a:rPr lang="en-US" sz="2800" dirty="0" smtClean="0">
                <a:latin typeface="NikoshBAN"/>
              </a:rPr>
              <a:t> </a:t>
            </a:r>
            <a:r>
              <a:rPr lang="en-US" sz="2800" dirty="0" err="1" smtClean="0">
                <a:latin typeface="NikoshBAN"/>
              </a:rPr>
              <a:t>রক্ষার</a:t>
            </a:r>
            <a:r>
              <a:rPr lang="en-US" sz="2800" dirty="0" smtClean="0">
                <a:latin typeface="NikoshBAN"/>
              </a:rPr>
              <a:t> </a:t>
            </a:r>
            <a:r>
              <a:rPr lang="en-US" sz="2800" dirty="0" err="1" smtClean="0">
                <a:latin typeface="NikoshBAN"/>
              </a:rPr>
              <a:t>কৌশল</a:t>
            </a:r>
            <a:r>
              <a:rPr lang="en-US" sz="2800" dirty="0" smtClean="0">
                <a:latin typeface="NikoshBAN"/>
              </a:rPr>
              <a:t> </a:t>
            </a:r>
            <a:r>
              <a:rPr lang="en-US" sz="2800" dirty="0" err="1" smtClean="0">
                <a:latin typeface="NikoshBAN"/>
              </a:rPr>
              <a:t>দুর্যোগ</a:t>
            </a:r>
            <a:r>
              <a:rPr lang="en-US" sz="2800" dirty="0" smtClean="0">
                <a:latin typeface="NikoshBAN"/>
              </a:rPr>
              <a:t> </a:t>
            </a:r>
            <a:r>
              <a:rPr lang="en-US" sz="2800" dirty="0" err="1" smtClean="0">
                <a:latin typeface="NikoshBAN"/>
              </a:rPr>
              <a:t>ব্যবস্থাপনার</a:t>
            </a:r>
            <a:r>
              <a:rPr lang="en-US" sz="2800" dirty="0" smtClean="0">
                <a:latin typeface="NikoshBAN"/>
              </a:rPr>
              <a:t> </a:t>
            </a:r>
            <a:r>
              <a:rPr lang="en-US" sz="2800" dirty="0" err="1" smtClean="0">
                <a:latin typeface="NikoshBAN"/>
              </a:rPr>
              <a:t>আলোচ্য</a:t>
            </a:r>
            <a:r>
              <a:rPr lang="en-US" sz="2800" dirty="0" smtClean="0">
                <a:latin typeface="NikoshBAN"/>
              </a:rPr>
              <a:t> </a:t>
            </a:r>
            <a:r>
              <a:rPr lang="en-US" sz="2800" dirty="0" err="1" smtClean="0">
                <a:latin typeface="NikoshBAN"/>
              </a:rPr>
              <a:t>বিষয়</a:t>
            </a:r>
            <a:r>
              <a:rPr lang="en-US" sz="2800" dirty="0" smtClean="0">
                <a:latin typeface="NikoshBAN"/>
              </a:rPr>
              <a:t>।</a:t>
            </a:r>
            <a:endParaRPr lang="en-US" sz="2800" dirty="0">
              <a:latin typeface="NikoshBAN"/>
            </a:endParaRPr>
          </a:p>
        </p:txBody>
      </p:sp>
    </p:spTree>
    <p:extLst>
      <p:ext uri="{BB962C8B-B14F-4D97-AF65-F5344CB8AC3E}">
        <p14:creationId xmlns:p14="http://schemas.microsoft.com/office/powerpoint/2010/main" val="94687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371600" y="342900"/>
            <a:ext cx="6629400" cy="646331"/>
          </a:xfrm>
          <a:prstGeom prst="rect">
            <a:avLst/>
          </a:prstGeom>
          <a:solidFill>
            <a:srgbClr val="FFFF00"/>
          </a:solidFill>
          <a:ln w="19050">
            <a:solidFill>
              <a:schemeClr val="tx2">
                <a:lumMod val="60000"/>
                <a:lumOff val="40000"/>
              </a:schemeClr>
            </a:solidFill>
          </a:ln>
        </p:spPr>
        <p:txBody>
          <a:bodyPr wrap="square" rtlCol="0">
            <a:spAutoFit/>
          </a:bodyPr>
          <a:lstStyle/>
          <a:p>
            <a:pPr algn="ct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মানব</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ভূগোল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পাঠের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প্রয়োজনীয়তা</a:t>
            </a:r>
            <a:r>
              <a:rPr lang="en-US" sz="3600" dirty="0" smtClean="0">
                <a:latin typeface="NikoshBAN" pitchFamily="2" charset="0"/>
                <a:cs typeface="NikoshBAN" pitchFamily="2" charset="0"/>
              </a:rPr>
              <a:t>  </a:t>
            </a:r>
            <a:r>
              <a:rPr lang="en-US" sz="2000" dirty="0" smtClean="0">
                <a:latin typeface="NikoshBAN" pitchFamily="2" charset="0"/>
                <a:cs typeface="NikoshBAN" pitchFamily="2" charset="0"/>
              </a:rPr>
              <a:t> </a:t>
            </a:r>
            <a:endParaRPr lang="en-US" sz="2000" dirty="0">
              <a:latin typeface="NikoshBAN" pitchFamily="2" charset="0"/>
              <a:cs typeface="NikoshBAN" pitchFamily="2" charset="0"/>
            </a:endParaRPr>
          </a:p>
        </p:txBody>
      </p:sp>
      <p:sp>
        <p:nvSpPr>
          <p:cNvPr id="18" name="TextBox 17"/>
          <p:cNvSpPr txBox="1"/>
          <p:nvPr/>
        </p:nvSpPr>
        <p:spPr>
          <a:xfrm>
            <a:off x="309282" y="1257300"/>
            <a:ext cx="8534400" cy="2246769"/>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endParaRPr lang="en-US" sz="2800" dirty="0" smtClean="0">
              <a:latin typeface="NikoshBAN" pitchFamily="2" charset="0"/>
              <a:cs typeface="NikoshBAN" pitchFamily="2" charset="0"/>
            </a:endParaRPr>
          </a:p>
          <a:p>
            <a:r>
              <a:rPr lang="en-US" sz="2800" dirty="0" err="1" smtClean="0">
                <a:latin typeface="NikoshBAN" pitchFamily="2" charset="0"/>
                <a:cs typeface="NikoshBAN" pitchFamily="2" charset="0"/>
              </a:rPr>
              <a:t>মানব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ভুগোল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পাঠের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প্রয়োজনীয়তা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ব্যাপক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মানব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সৃষ্টির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সেই</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থেকেই</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মানুষ</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তাদের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অজান্তেই</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আষ্টে-পৃষ্ঠে</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জড়িয়ে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আছে</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ভুগোলের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সাথে</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তাই</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ভূগোল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ছাড়া</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মানব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জীবন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কল্পনা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a:t>
            </a:r>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a:p>
            <a:r>
              <a:rPr lang="en-US" sz="2800" dirty="0" smtClean="0">
                <a:latin typeface="NikoshBAN" pitchFamily="2" charset="0"/>
                <a:cs typeface="NikoshBAN" pitchFamily="2" charset="0"/>
              </a:rPr>
              <a:t>  </a:t>
            </a:r>
          </a:p>
        </p:txBody>
      </p:sp>
      <p:sp>
        <p:nvSpPr>
          <p:cNvPr id="3" name="TextBox 2"/>
          <p:cNvSpPr txBox="1"/>
          <p:nvPr/>
        </p:nvSpPr>
        <p:spPr>
          <a:xfrm>
            <a:off x="685800" y="3619500"/>
            <a:ext cx="7920318" cy="1692771"/>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endParaRPr lang="en-US" sz="2400" dirty="0" smtClean="0">
              <a:latin typeface="NikoshBAN" pitchFamily="2" charset="0"/>
              <a:cs typeface="NikoshBAN" pitchFamily="2" charset="0"/>
            </a:endParaRPr>
          </a:p>
          <a:p>
            <a:pPr algn="ctr"/>
            <a:r>
              <a:rPr lang="en-US" sz="2800" dirty="0" err="1" smtClean="0">
                <a:latin typeface="NikoshBAN" pitchFamily="2" charset="0"/>
                <a:cs typeface="NikoshBAN" pitchFamily="2" charset="0"/>
              </a:rPr>
              <a:t>নিম্মে</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চিত্রসহকারে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মানব</a:t>
            </a:r>
            <a:r>
              <a:rPr lang="en-US" sz="2800" dirty="0" smtClean="0">
                <a:latin typeface="NikoshBAN" pitchFamily="2" charset="0"/>
                <a:cs typeface="NikoshBAN" pitchFamily="2" charset="0"/>
              </a:rPr>
              <a:t> </a:t>
            </a:r>
            <a:r>
              <a:rPr lang="en-US" sz="2800" dirty="0" err="1">
                <a:latin typeface="NikoshBAN" pitchFamily="2" charset="0"/>
                <a:cs typeface="NikoshBAN" pitchFamily="2" charset="0"/>
              </a:rPr>
              <a:t>ভূগোল</a:t>
            </a:r>
            <a:r>
              <a:rPr lang="en-US" sz="2800" dirty="0">
                <a:latin typeface="NikoshBAN" pitchFamily="2" charset="0"/>
                <a:cs typeface="NikoshBAN" pitchFamily="2" charset="0"/>
              </a:rPr>
              <a:t> </a:t>
            </a:r>
            <a:r>
              <a:rPr lang="en-US" sz="2800" dirty="0" err="1">
                <a:latin typeface="NikoshBAN" pitchFamily="2" charset="0"/>
                <a:cs typeface="NikoshBAN" pitchFamily="2" charset="0"/>
              </a:rPr>
              <a:t>পাঠের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প্রয়োজনীয়তা</a:t>
            </a:r>
            <a:r>
              <a:rPr lang="en-US" sz="2800" dirty="0">
                <a:latin typeface="NikoshBAN" pitchFamily="2" charset="0"/>
                <a:cs typeface="NikoshBAN" pitchFamily="2" charset="0"/>
              </a:rPr>
              <a:t> </a:t>
            </a:r>
            <a:r>
              <a:rPr lang="en-US" sz="2800" dirty="0" err="1" smtClean="0">
                <a:latin typeface="NikoshBAN" pitchFamily="2" charset="0"/>
                <a:cs typeface="NikoshBAN" pitchFamily="2" charset="0"/>
              </a:rPr>
              <a:t>সম্পর্কে</a:t>
            </a:r>
            <a:r>
              <a:rPr lang="en-US" sz="2800" dirty="0" smtClean="0">
                <a:latin typeface="NikoshBAN" pitchFamily="2" charset="0"/>
                <a:cs typeface="NikoshBAN" pitchFamily="2" charset="0"/>
              </a:rPr>
              <a:t> </a:t>
            </a:r>
            <a:r>
              <a:rPr lang="en-US" sz="2800" dirty="0" err="1">
                <a:latin typeface="NikoshBAN" pitchFamily="2" charset="0"/>
                <a:cs typeface="NikoshBAN" pitchFamily="2" charset="0"/>
              </a:rPr>
              <a:t>সংক্ষিপ্ত</a:t>
            </a:r>
            <a:r>
              <a:rPr lang="en-US" sz="2800" dirty="0">
                <a:latin typeface="NikoshBAN" pitchFamily="2" charset="0"/>
                <a:cs typeface="NikoshBAN" pitchFamily="2" charset="0"/>
              </a:rPr>
              <a:t> </a:t>
            </a:r>
            <a:r>
              <a:rPr lang="en-US" sz="2800" dirty="0" err="1">
                <a:latin typeface="NikoshBAN" pitchFamily="2" charset="0"/>
                <a:cs typeface="NikoshBAN" pitchFamily="2" charset="0"/>
              </a:rPr>
              <a:t>আলোচনা</a:t>
            </a:r>
            <a:r>
              <a:rPr lang="en-US" sz="2800" dirty="0">
                <a:latin typeface="NikoshBAN" pitchFamily="2" charset="0"/>
                <a:cs typeface="NikoshBAN" pitchFamily="2" charset="0"/>
              </a:rPr>
              <a:t> </a:t>
            </a:r>
            <a:r>
              <a:rPr lang="en-US" sz="2800" dirty="0" err="1">
                <a:latin typeface="NikoshBAN" pitchFamily="2" charset="0"/>
                <a:cs typeface="NikoshBAN" pitchFamily="2" charset="0"/>
              </a:rPr>
              <a:t>করা</a:t>
            </a:r>
            <a:r>
              <a:rPr lang="en-US" sz="2800" dirty="0">
                <a:latin typeface="NikoshBAN" pitchFamily="2" charset="0"/>
                <a:cs typeface="NikoshBAN" pitchFamily="2" charset="0"/>
              </a:rPr>
              <a:t> </a:t>
            </a:r>
            <a:r>
              <a:rPr lang="en-US" sz="2800" dirty="0" err="1" smtClean="0">
                <a:latin typeface="NikoshBAN" pitchFamily="2" charset="0"/>
                <a:cs typeface="NikoshBAN" pitchFamily="2" charset="0"/>
              </a:rPr>
              <a:t>হলো</a:t>
            </a:r>
            <a:r>
              <a:rPr lang="en-US" sz="2800" dirty="0" smtClean="0">
                <a:latin typeface="NikoshBAN" pitchFamily="2" charset="0"/>
                <a:cs typeface="NikoshBAN" pitchFamily="2" charset="0"/>
              </a:rPr>
              <a:t>-</a:t>
            </a:r>
            <a:endParaRPr lang="en-US" sz="2400" dirty="0" smtClean="0">
              <a:latin typeface="NikoshBAN" pitchFamily="2" charset="0"/>
              <a:cs typeface="NikoshBAN" pitchFamily="2" charset="0"/>
            </a:endParaRPr>
          </a:p>
          <a:p>
            <a:pPr algn="ct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heel(1)">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3200400" y="495300"/>
            <a:ext cx="3352798" cy="646331"/>
          </a:xfrm>
          <a:prstGeom prst="rect">
            <a:avLst/>
          </a:prstGeom>
          <a:solidFill>
            <a:srgbClr val="FFCC00"/>
          </a:solidFill>
          <a:ln w="19050">
            <a:solidFill>
              <a:schemeClr val="accent5">
                <a:lumMod val="75000"/>
              </a:schemeClr>
            </a:solidFill>
          </a:ln>
        </p:spPr>
        <p:txBody>
          <a:bodyPr wrap="square" rtlCol="0">
            <a:spAutoFit/>
          </a:bodyPr>
          <a:lstStyle/>
          <a:p>
            <a:pPr algn="ctr"/>
            <a:r>
              <a:rPr lang="en-US" sz="3600" b="1" dirty="0" err="1" smtClean="0">
                <a:latin typeface="NikoshBAN" pitchFamily="2" charset="0"/>
                <a:cs typeface="NikoshBAN" pitchFamily="2" charset="0"/>
              </a:rPr>
              <a:t>দলীয়</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কাজ</a:t>
            </a:r>
            <a:endParaRPr lang="en-US" sz="3200" b="1" dirty="0"/>
          </a:p>
        </p:txBody>
      </p:sp>
      <p:sp>
        <p:nvSpPr>
          <p:cNvPr id="3" name="TextBox 2"/>
          <p:cNvSpPr txBox="1"/>
          <p:nvPr/>
        </p:nvSpPr>
        <p:spPr>
          <a:xfrm>
            <a:off x="228601" y="1968500"/>
            <a:ext cx="8382000" cy="1815882"/>
          </a:xfrm>
          <a:prstGeom prst="rect">
            <a:avLst/>
          </a:prstGeom>
          <a:blipFill>
            <a:blip r:embed="rId3"/>
            <a:tile tx="0" ty="0" sx="100000" sy="100000" flip="none" algn="tl"/>
          </a:blipFill>
          <a:ln w="19050">
            <a:solidFill>
              <a:schemeClr val="accent5">
                <a:lumMod val="75000"/>
              </a:schemeClr>
            </a:solidFill>
          </a:ln>
        </p:spPr>
        <p:txBody>
          <a:bodyPr wrap="square" rtlCol="0">
            <a:spAutoFit/>
          </a:bodyPr>
          <a:lstStyle/>
          <a:p>
            <a:endParaRPr lang="en-US" sz="2800" dirty="0" smtClean="0">
              <a:latin typeface="NikoshBAN" pitchFamily="2" charset="0"/>
              <a:cs typeface="NikoshBAN" pitchFamily="2" charset="0"/>
            </a:endParaRPr>
          </a:p>
          <a:p>
            <a:r>
              <a:rPr lang="en-US" sz="2800" dirty="0" smtClean="0">
                <a:latin typeface="NikoshBAN" pitchFamily="2" charset="0"/>
                <a:cs typeface="NikoshBAN" pitchFamily="2" charset="0"/>
              </a:rPr>
              <a:t>    </a:t>
            </a:r>
            <a:r>
              <a:rPr lang="en-US" sz="2800" dirty="0" smtClean="0">
                <a:solidFill>
                  <a:srgbClr val="00B050"/>
                </a:solidFill>
                <a:latin typeface="NikoshBAN" pitchFamily="2" charset="0"/>
                <a:cs typeface="NikoshBAN" pitchFamily="2" charset="0"/>
              </a:rPr>
              <a:t>১। </a:t>
            </a:r>
            <a:r>
              <a:rPr lang="en-US" sz="2800" dirty="0" err="1" smtClean="0">
                <a:solidFill>
                  <a:srgbClr val="00B050"/>
                </a:solidFill>
                <a:latin typeface="NikoshBAN" pitchFamily="2" charset="0"/>
                <a:cs typeface="NikoshBAN" pitchFamily="2" charset="0"/>
              </a:rPr>
              <a:t>মানব</a:t>
            </a:r>
            <a:r>
              <a:rPr lang="en-US" sz="2800" dirty="0" smtClean="0">
                <a:solidFill>
                  <a:srgbClr val="00B050"/>
                </a:solidFill>
                <a:latin typeface="NikoshBAN" pitchFamily="2" charset="0"/>
                <a:cs typeface="NikoshBAN" pitchFamily="2" charset="0"/>
              </a:rPr>
              <a:t> </a:t>
            </a:r>
            <a:r>
              <a:rPr lang="en-US" sz="2800" dirty="0" err="1" smtClean="0">
                <a:solidFill>
                  <a:srgbClr val="00B050"/>
                </a:solidFill>
                <a:latin typeface="NikoshBAN" pitchFamily="2" charset="0"/>
                <a:cs typeface="NikoshBAN" pitchFamily="2" charset="0"/>
              </a:rPr>
              <a:t>ভূগোলের</a:t>
            </a:r>
            <a:r>
              <a:rPr lang="en-US" sz="2800" dirty="0" smtClean="0">
                <a:solidFill>
                  <a:srgbClr val="00B050"/>
                </a:solidFill>
                <a:latin typeface="NikoshBAN" pitchFamily="2" charset="0"/>
                <a:cs typeface="NikoshBAN" pitchFamily="2" charset="0"/>
              </a:rPr>
              <a:t> </a:t>
            </a:r>
            <a:r>
              <a:rPr lang="en-US" sz="2800" dirty="0" err="1" smtClean="0">
                <a:solidFill>
                  <a:srgbClr val="00B050"/>
                </a:solidFill>
                <a:latin typeface="NikoshBAN" pitchFamily="2" charset="0"/>
                <a:cs typeface="NikoshBAN" pitchFamily="2" charset="0"/>
              </a:rPr>
              <a:t>শাখাসমুহ</a:t>
            </a:r>
            <a:r>
              <a:rPr lang="en-US" sz="2800" dirty="0" smtClean="0">
                <a:solidFill>
                  <a:srgbClr val="00B050"/>
                </a:solidFill>
                <a:latin typeface="NikoshBAN" pitchFamily="2" charset="0"/>
                <a:cs typeface="NikoshBAN" pitchFamily="2" charset="0"/>
              </a:rPr>
              <a:t> </a:t>
            </a:r>
            <a:r>
              <a:rPr lang="en-US" sz="2800" dirty="0" err="1" smtClean="0">
                <a:solidFill>
                  <a:srgbClr val="00B050"/>
                </a:solidFill>
                <a:latin typeface="NikoshBAN" pitchFamily="2" charset="0"/>
                <a:cs typeface="NikoshBAN" pitchFamily="2" charset="0"/>
              </a:rPr>
              <a:t>একটি</a:t>
            </a:r>
            <a:r>
              <a:rPr lang="en-US" sz="2800" dirty="0" smtClean="0">
                <a:solidFill>
                  <a:srgbClr val="00B050"/>
                </a:solidFill>
                <a:latin typeface="NikoshBAN" pitchFamily="2" charset="0"/>
                <a:cs typeface="NikoshBAN" pitchFamily="2" charset="0"/>
              </a:rPr>
              <a:t> </a:t>
            </a:r>
            <a:r>
              <a:rPr lang="en-US" sz="2800" dirty="0" err="1" smtClean="0">
                <a:solidFill>
                  <a:srgbClr val="00B050"/>
                </a:solidFill>
                <a:latin typeface="NikoshBAN" pitchFamily="2" charset="0"/>
                <a:cs typeface="NikoshBAN" pitchFamily="2" charset="0"/>
              </a:rPr>
              <a:t>ছকের</a:t>
            </a:r>
            <a:r>
              <a:rPr lang="en-US" sz="2800" dirty="0" smtClean="0">
                <a:solidFill>
                  <a:srgbClr val="00B050"/>
                </a:solidFill>
                <a:latin typeface="NikoshBAN" pitchFamily="2" charset="0"/>
                <a:cs typeface="NikoshBAN" pitchFamily="2" charset="0"/>
              </a:rPr>
              <a:t> </a:t>
            </a:r>
            <a:r>
              <a:rPr lang="en-US" sz="2800" dirty="0" err="1" smtClean="0">
                <a:solidFill>
                  <a:srgbClr val="00B050"/>
                </a:solidFill>
                <a:latin typeface="NikoshBAN" pitchFamily="2" charset="0"/>
                <a:cs typeface="NikoshBAN" pitchFamily="2" charset="0"/>
              </a:rPr>
              <a:t>মাধ্যমে</a:t>
            </a:r>
            <a:r>
              <a:rPr lang="en-US" sz="2800" dirty="0" smtClean="0">
                <a:solidFill>
                  <a:srgbClr val="00B050"/>
                </a:solidFill>
                <a:latin typeface="NikoshBAN" pitchFamily="2" charset="0"/>
                <a:cs typeface="NikoshBAN" pitchFamily="2" charset="0"/>
              </a:rPr>
              <a:t> </a:t>
            </a:r>
            <a:r>
              <a:rPr lang="en-US" sz="2800" dirty="0" err="1" smtClean="0">
                <a:solidFill>
                  <a:srgbClr val="00B050"/>
                </a:solidFill>
                <a:latin typeface="NikoshBAN" pitchFamily="2" charset="0"/>
                <a:cs typeface="NikoshBAN" pitchFamily="2" charset="0"/>
              </a:rPr>
              <a:t>বর্ণনা</a:t>
            </a:r>
            <a:r>
              <a:rPr lang="en-US" sz="2800" dirty="0" smtClean="0">
                <a:solidFill>
                  <a:srgbClr val="00B050"/>
                </a:solidFill>
                <a:latin typeface="NikoshBAN" pitchFamily="2" charset="0"/>
                <a:cs typeface="NikoshBAN" pitchFamily="2" charset="0"/>
              </a:rPr>
              <a:t> </a:t>
            </a:r>
            <a:r>
              <a:rPr lang="en-US" sz="2800" dirty="0" err="1" smtClean="0">
                <a:solidFill>
                  <a:srgbClr val="00B050"/>
                </a:solidFill>
                <a:latin typeface="NikoshBAN" pitchFamily="2" charset="0"/>
                <a:cs typeface="NikoshBAN" pitchFamily="2" charset="0"/>
              </a:rPr>
              <a:t>কর</a:t>
            </a:r>
            <a:r>
              <a:rPr lang="en-US" sz="2800" dirty="0" smtClean="0">
                <a:solidFill>
                  <a:srgbClr val="00B050"/>
                </a:solidFill>
                <a:latin typeface="NikoshBAN" pitchFamily="2" charset="0"/>
                <a:cs typeface="NikoshBAN" pitchFamily="2" charset="0"/>
              </a:rPr>
              <a:t>।</a:t>
            </a:r>
          </a:p>
          <a:p>
            <a:endParaRPr lang="en-US" sz="2800" dirty="0" smtClean="0">
              <a:latin typeface="NikoshBAN" pitchFamily="2" charset="0"/>
              <a:cs typeface="NikoshBAN" pitchFamily="2" charset="0"/>
            </a:endParaRP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Round Diagonal Corner Rectangle 1"/>
          <p:cNvSpPr/>
          <p:nvPr/>
        </p:nvSpPr>
        <p:spPr>
          <a:xfrm>
            <a:off x="1600201" y="444500"/>
            <a:ext cx="5791200" cy="825500"/>
          </a:xfrm>
          <a:prstGeom prst="round2Diag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bg2"/>
                </a:solidFill>
                <a:latin typeface="NikoshBAN" pitchFamily="2" charset="0"/>
                <a:cs typeface="NikoshBAN" pitchFamily="2" charset="0"/>
              </a:rPr>
              <a:t>নিচের ভিডিওটি দেখ-- </a:t>
            </a:r>
            <a:endParaRPr lang="en-US" sz="3600" dirty="0">
              <a:solidFill>
                <a:schemeClr val="bg2"/>
              </a:solidFill>
              <a:latin typeface="NikoshBAN" pitchFamily="2" charset="0"/>
              <a:cs typeface="NikoshBAN" pitchFamily="2" charset="0"/>
            </a:endParaRPr>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3861687235"/>
              </p:ext>
            </p:extLst>
          </p:nvPr>
        </p:nvGraphicFramePr>
        <p:xfrm>
          <a:off x="2438400" y="1638300"/>
          <a:ext cx="4724400" cy="3321852"/>
        </p:xfrm>
        <a:graphic>
          <a:graphicData uri="http://schemas.openxmlformats.org/presentationml/2006/ole">
            <mc:AlternateContent xmlns:mc="http://schemas.openxmlformats.org/markup-compatibility/2006">
              <mc:Choice xmlns:v="urn:schemas-microsoft-com:vml" Requires="v">
                <p:oleObj spid="_x0000_s1055" name="Packager Shell Object" showAsIcon="1" r:id="rId5" imgW="914400" imgH="771480" progId="Package">
                  <p:embed/>
                </p:oleObj>
              </mc:Choice>
              <mc:Fallback>
                <p:oleObj name="Packager Shell Object" showAsIcon="1" r:id="rId5" imgW="914400" imgH="771480" progId="Package">
                  <p:embed/>
                  <p:pic>
                    <p:nvPicPr>
                      <p:cNvPr id="0" name=""/>
                      <p:cNvPicPr/>
                      <p:nvPr/>
                    </p:nvPicPr>
                    <p:blipFill>
                      <a:blip r:embed="rId6"/>
                      <a:stretch>
                        <a:fillRect/>
                      </a:stretch>
                    </p:blipFill>
                    <p:spPr>
                      <a:xfrm>
                        <a:off x="2438400" y="1638300"/>
                        <a:ext cx="4724400" cy="3321852"/>
                      </a:xfrm>
                      <a:prstGeom prst="rect">
                        <a:avLst/>
                      </a:prstGeom>
                    </p:spPr>
                  </p:pic>
                </p:oleObj>
              </mc:Fallback>
            </mc:AlternateContent>
          </a:graphicData>
        </a:graphic>
      </p:graphicFrame>
    </p:spTree>
    <p:extLst>
      <p:ext uri="{BB962C8B-B14F-4D97-AF65-F5344CB8AC3E}">
        <p14:creationId xmlns:p14="http://schemas.microsoft.com/office/powerpoint/2010/main" val="36418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3352800" y="401690"/>
            <a:ext cx="3048000" cy="584775"/>
          </a:xfrm>
          <a:prstGeom prst="rect">
            <a:avLst/>
          </a:prstGeom>
          <a:blipFill>
            <a:blip r:embed="rId3"/>
            <a:tile tx="0" ty="0" sx="100000" sy="100000" flip="none" algn="tl"/>
          </a:blipFill>
          <a:ln w="19050">
            <a:solidFill>
              <a:srgbClr val="00B050"/>
            </a:solidFill>
          </a:ln>
        </p:spPr>
        <p:txBody>
          <a:bodyPr wrap="square" rtlCol="0">
            <a:spAutoFit/>
          </a:bodyPr>
          <a:lstStyle/>
          <a:p>
            <a:pPr algn="ctr"/>
            <a:r>
              <a:rPr lang="en-US" sz="3200" b="1" dirty="0" err="1" smtClean="0">
                <a:latin typeface="NikoshBAN" pitchFamily="2" charset="0"/>
                <a:cs typeface="NikoshBAN" pitchFamily="2" charset="0"/>
              </a:rPr>
              <a:t>পাঠ</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মূল্যায়ন</a:t>
            </a:r>
            <a:endParaRPr lang="en-US" b="1" dirty="0"/>
          </a:p>
        </p:txBody>
      </p:sp>
      <p:sp>
        <p:nvSpPr>
          <p:cNvPr id="5" name="TextBox 4"/>
          <p:cNvSpPr txBox="1"/>
          <p:nvPr/>
        </p:nvSpPr>
        <p:spPr>
          <a:xfrm>
            <a:off x="228600" y="1780044"/>
            <a:ext cx="8763000" cy="3416320"/>
          </a:xfrm>
          <a:prstGeom prst="rect">
            <a:avLst/>
          </a:prstGeom>
          <a:blipFill>
            <a:blip r:embed="rId4"/>
            <a:tile tx="0" ty="0" sx="100000" sy="100000" flip="none" algn="tl"/>
          </a:blipFill>
          <a:ln w="19050">
            <a:solidFill>
              <a:srgbClr val="00B050"/>
            </a:solidFill>
          </a:ln>
        </p:spPr>
        <p:txBody>
          <a:bodyPr wrap="square" rtlCol="0">
            <a:spAutoFit/>
          </a:bodyPr>
          <a:lstStyle/>
          <a:p>
            <a:pPr algn="ctr"/>
            <a:endParaRPr lang="en-US" sz="2400" b="1" dirty="0" smtClean="0">
              <a:solidFill>
                <a:srgbClr val="002060"/>
              </a:solidFill>
              <a:latin typeface="NikoshBAN" pitchFamily="2" charset="0"/>
              <a:cs typeface="NikoshBAN" pitchFamily="2" charset="0"/>
            </a:endParaRPr>
          </a:p>
          <a:p>
            <a:pPr algn="ctr"/>
            <a:endParaRPr lang="en-US" sz="2800" dirty="0" smtClean="0">
              <a:latin typeface="NikoshBAN" pitchFamily="2" charset="0"/>
              <a:cs typeface="NikoshBAN" pitchFamily="2" charset="0"/>
            </a:endParaRPr>
          </a:p>
          <a:p>
            <a:r>
              <a:rPr lang="en-US" sz="2800" dirty="0" smtClean="0">
                <a:latin typeface="NikoshBAN" pitchFamily="2" charset="0"/>
                <a:cs typeface="NikoshBAN" pitchFamily="2" charset="0"/>
              </a:rPr>
              <a:t>১। </a:t>
            </a:r>
            <a:r>
              <a:rPr lang="en-US" sz="2800" dirty="0" err="1" smtClean="0">
                <a:latin typeface="NikoshBAN" pitchFamily="2" charset="0"/>
                <a:cs typeface="NikoshBAN" pitchFamily="2" charset="0"/>
              </a:rPr>
              <a:t>মানব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ভূগোল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a:t>
            </a:r>
            <a:r>
              <a:rPr lang="en-US" sz="2800" dirty="0" smtClean="0">
                <a:latin typeface="NikoshBAN" pitchFamily="2" charset="0"/>
                <a:cs typeface="NikoshBAN" pitchFamily="2" charset="0"/>
              </a:rPr>
              <a:t>?</a:t>
            </a:r>
          </a:p>
          <a:p>
            <a:r>
              <a:rPr lang="en-US" sz="2800" dirty="0" smtClean="0">
                <a:latin typeface="NikoshBAN" pitchFamily="2" charset="0"/>
                <a:cs typeface="NikoshBAN" pitchFamily="2" charset="0"/>
              </a:rPr>
              <a:t>২। </a:t>
            </a:r>
            <a:r>
              <a:rPr lang="en-US" sz="2800" dirty="0" err="1" smtClean="0">
                <a:latin typeface="NikoshBAN" pitchFamily="2" charset="0"/>
                <a:cs typeface="NikoshBAN" pitchFamily="2" charset="0"/>
              </a:rPr>
              <a:t>ভূগোলের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শাখা</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গুলো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কিকি</a:t>
            </a:r>
            <a:r>
              <a:rPr lang="en-US" sz="2800" dirty="0" smtClean="0">
                <a:latin typeface="NikoshBAN" pitchFamily="2" charset="0"/>
                <a:cs typeface="NikoshBAN" pitchFamily="2" charset="0"/>
              </a:rPr>
              <a:t>?</a:t>
            </a:r>
          </a:p>
          <a:p>
            <a:r>
              <a:rPr lang="en-US" sz="2800" dirty="0" smtClean="0">
                <a:latin typeface="NikoshBAN" pitchFamily="2" charset="0"/>
                <a:cs typeface="NikoshBAN" pitchFamily="2" charset="0"/>
              </a:rPr>
              <a:t>৩। </a:t>
            </a:r>
            <a:r>
              <a:rPr lang="en-US" sz="2800" dirty="0" err="1" smtClean="0">
                <a:latin typeface="NikoshBAN" pitchFamily="2" charset="0"/>
                <a:cs typeface="NikoshBAN" pitchFamily="2" charset="0"/>
              </a:rPr>
              <a:t>রাজনৈতিক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ভূগোল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a:p>
            <a:r>
              <a:rPr lang="en-US" sz="2800" dirty="0" smtClean="0">
                <a:latin typeface="NikoshBAN" pitchFamily="2" charset="0"/>
                <a:cs typeface="NikoshBAN" pitchFamily="2" charset="0"/>
              </a:rPr>
              <a:t>৪। </a:t>
            </a:r>
            <a:r>
              <a:rPr lang="en-US" sz="2800" dirty="0" err="1" smtClean="0">
                <a:latin typeface="NikoshBAN" pitchFamily="2" charset="0"/>
                <a:cs typeface="NikoshBAN" pitchFamily="2" charset="0"/>
              </a:rPr>
              <a:t>নগর</a:t>
            </a:r>
            <a:r>
              <a:rPr lang="en-US" sz="2800" dirty="0">
                <a:latin typeface="NikoshBAN" pitchFamily="2" charset="0"/>
                <a:cs typeface="NikoshBAN" pitchFamily="2" charset="0"/>
              </a:rPr>
              <a:t> </a:t>
            </a:r>
            <a:r>
              <a:rPr lang="en-US" sz="2800" dirty="0" err="1" smtClean="0">
                <a:latin typeface="NikoshBAN" pitchFamily="2" charset="0"/>
                <a:cs typeface="NikoshBAN" pitchFamily="2" charset="0"/>
              </a:rPr>
              <a:t>ভূগোল</a:t>
            </a:r>
            <a:r>
              <a:rPr lang="en-US" sz="2800" dirty="0" smtClean="0">
                <a:latin typeface="NikoshBAN" pitchFamily="2" charset="0"/>
                <a:cs typeface="NikoshBAN" pitchFamily="2" charset="0"/>
              </a:rPr>
              <a:t> </a:t>
            </a:r>
            <a:r>
              <a:rPr lang="en-US" sz="2800" dirty="0" err="1">
                <a:latin typeface="NikoshBAN" pitchFamily="2" charset="0"/>
                <a:cs typeface="NikoshBAN" pitchFamily="2" charset="0"/>
              </a:rPr>
              <a:t>কি</a:t>
            </a:r>
            <a:r>
              <a:rPr lang="en-US" sz="2800" dirty="0" smtClean="0">
                <a:latin typeface="NikoshBAN" pitchFamily="2" charset="0"/>
                <a:cs typeface="NikoshBAN" pitchFamily="2" charset="0"/>
              </a:rPr>
              <a:t>?</a:t>
            </a:r>
          </a:p>
          <a:p>
            <a:r>
              <a:rPr lang="en-US" sz="2800" dirty="0" smtClean="0">
                <a:latin typeface="NikoshBAN" pitchFamily="2" charset="0"/>
                <a:cs typeface="NikoshBAN" pitchFamily="2" charset="0"/>
              </a:rPr>
              <a:t>৫।</a:t>
            </a:r>
            <a:r>
              <a:rPr lang="en-US" sz="2800" dirty="0">
                <a:latin typeface="NikoshBAN"/>
              </a:rPr>
              <a:t> </a:t>
            </a:r>
            <a:r>
              <a:rPr lang="en-US" sz="2800" dirty="0" err="1">
                <a:latin typeface="NikoshBAN"/>
              </a:rPr>
              <a:t>দুর্যোগ</a:t>
            </a:r>
            <a:r>
              <a:rPr lang="en-US" sz="2800" dirty="0">
                <a:latin typeface="NikoshBAN"/>
              </a:rPr>
              <a:t> </a:t>
            </a:r>
            <a:r>
              <a:rPr lang="en-US" sz="2800" dirty="0" err="1" smtClean="0">
                <a:latin typeface="NikoshBAN"/>
              </a:rPr>
              <a:t>ব্যবস্থাপনা</a:t>
            </a:r>
            <a:r>
              <a:rPr lang="en-US" sz="2800" dirty="0" smtClean="0">
                <a:latin typeface="NikoshBAN"/>
              </a:rPr>
              <a:t> </a:t>
            </a:r>
            <a:r>
              <a:rPr lang="en-US" sz="2800" dirty="0" err="1" smtClean="0">
                <a:latin typeface="NikoshBAN"/>
              </a:rPr>
              <a:t>কি</a:t>
            </a:r>
            <a:r>
              <a:rPr lang="en-US" sz="2800" dirty="0" smtClean="0">
                <a:latin typeface="NikoshBAN"/>
              </a:rPr>
              <a:t>?</a:t>
            </a:r>
            <a:endParaRPr lang="en-US" sz="2800" dirty="0">
              <a:latin typeface="NikoshBAN" pitchFamily="2" charset="0"/>
              <a:cs typeface="NikoshBAN" pitchFamily="2" charset="0"/>
            </a:endParaRPr>
          </a:p>
          <a:p>
            <a:endParaRPr lang="en-US" sz="24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401690"/>
            <a:ext cx="3048000" cy="584775"/>
          </a:xfrm>
          <a:prstGeom prst="rect">
            <a:avLst/>
          </a:prstGeom>
          <a:blipFill>
            <a:blip r:embed="rId2"/>
            <a:tile tx="0" ty="0" sx="100000" sy="100000" flip="none" algn="tl"/>
          </a:blipFill>
          <a:ln w="19050">
            <a:solidFill>
              <a:srgbClr val="00B050"/>
            </a:solidFill>
          </a:ln>
        </p:spPr>
        <p:txBody>
          <a:bodyPr wrap="square" rtlCol="0">
            <a:spAutoFit/>
          </a:bodyPr>
          <a:lstStyle/>
          <a:p>
            <a:pPr algn="ctr"/>
            <a:r>
              <a:rPr lang="en-US" sz="3200" b="1" dirty="0" err="1" smtClean="0">
                <a:latin typeface="NikoshBAN" pitchFamily="2" charset="0"/>
                <a:cs typeface="NikoshBAN" pitchFamily="2" charset="0"/>
              </a:rPr>
              <a:t>বাড়ীর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কাজ</a:t>
            </a:r>
            <a:endParaRPr lang="en-US" b="1" dirty="0"/>
          </a:p>
        </p:txBody>
      </p:sp>
      <p:sp>
        <p:nvSpPr>
          <p:cNvPr id="3" name="Rectangle 2"/>
          <p:cNvSpPr/>
          <p:nvPr/>
        </p:nvSpPr>
        <p:spPr>
          <a:xfrm>
            <a:off x="304800" y="2534335"/>
            <a:ext cx="8458200" cy="1200329"/>
          </a:xfrm>
          <a:prstGeom prst="rect">
            <a:avLst/>
          </a:prstGeom>
          <a:solidFill>
            <a:srgbClr val="00FF00"/>
          </a:solidFill>
          <a:ln w="57150">
            <a:solidFill>
              <a:schemeClr val="tx1"/>
            </a:solidFill>
          </a:ln>
        </p:spPr>
        <p:txBody>
          <a:bodyPr wrap="square">
            <a:spAutoFit/>
          </a:bodyPr>
          <a:lstStyle/>
          <a:p>
            <a:pPr algn="just"/>
            <a:r>
              <a:rPr lang="en-US" sz="3600" dirty="0">
                <a:latin typeface="NikoshBAN" pitchFamily="2" charset="0"/>
                <a:cs typeface="NikoshBAN" pitchFamily="2" charset="0"/>
              </a:rPr>
              <a:t> ৫। </a:t>
            </a:r>
            <a:r>
              <a:rPr lang="en-US" sz="3600" dirty="0" err="1">
                <a:latin typeface="NikoshBAN" pitchFamily="2" charset="0"/>
                <a:cs typeface="NikoshBAN" pitchFamily="2" charset="0"/>
              </a:rPr>
              <a:t>মানব</a:t>
            </a:r>
            <a:r>
              <a:rPr lang="en-US" sz="3600" dirty="0">
                <a:latin typeface="NikoshBAN" pitchFamily="2" charset="0"/>
                <a:cs typeface="NikoshBAN" pitchFamily="2" charset="0"/>
              </a:rPr>
              <a:t> </a:t>
            </a:r>
            <a:r>
              <a:rPr lang="en-US" sz="3600" dirty="0" err="1">
                <a:latin typeface="NikoshBAN" pitchFamily="2" charset="0"/>
                <a:cs typeface="NikoshBAN" pitchFamily="2" charset="0"/>
              </a:rPr>
              <a:t>ভূগোল</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পাঠের</a:t>
            </a:r>
            <a:r>
              <a:rPr lang="en-US" sz="3600" dirty="0">
                <a:latin typeface="NikoshBAN" pitchFamily="2" charset="0"/>
                <a:cs typeface="NikoshBAN" pitchFamily="2" charset="0"/>
              </a:rPr>
              <a:t> </a:t>
            </a:r>
            <a:r>
              <a:rPr lang="en-US" sz="3600" dirty="0" err="1" smtClean="0">
                <a:latin typeface="NikoshBAN" pitchFamily="2" charset="0"/>
                <a:cs typeface="NikoshBAN" pitchFamily="2" charset="0"/>
              </a:rPr>
              <a:t>প্রয়োজনীয়তা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পয়েন্ট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আকারে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তোমার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খাতায়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লিখে</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আনবে</a:t>
            </a:r>
            <a:r>
              <a:rPr lang="en-US" sz="3600" dirty="0" smtClean="0">
                <a:latin typeface="NikoshBAN" pitchFamily="2" charset="0"/>
                <a:cs typeface="NikoshBAN" pitchFamily="2" charset="0"/>
              </a:rPr>
              <a:t>।</a:t>
            </a:r>
            <a:endParaRPr lang="en-US" sz="3600" dirty="0"/>
          </a:p>
        </p:txBody>
      </p:sp>
    </p:spTree>
    <p:extLst>
      <p:ext uri="{BB962C8B-B14F-4D97-AF65-F5344CB8AC3E}">
        <p14:creationId xmlns:p14="http://schemas.microsoft.com/office/powerpoint/2010/main" val="382078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2819400" y="215325"/>
            <a:ext cx="3991798" cy="584775"/>
          </a:xfrm>
          <a:prstGeom prst="rect">
            <a:avLst/>
          </a:prstGeom>
          <a:solidFill>
            <a:srgbClr val="FFFF00"/>
          </a:solidFill>
          <a:ln>
            <a:solidFill>
              <a:schemeClr val="accent5">
                <a:lumMod val="75000"/>
              </a:schemeClr>
            </a:solidFill>
          </a:ln>
        </p:spPr>
        <p:txBody>
          <a:bodyPr wrap="none">
            <a:spAutoFit/>
          </a:bodyPr>
          <a:lstStyle/>
          <a:p>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নিচের</a:t>
            </a:r>
            <a:r>
              <a:rPr lang="en-US" sz="3200" dirty="0" smtClean="0">
                <a:latin typeface="NikoshBAN" pitchFamily="2" charset="0"/>
                <a:cs typeface="NikoshBAN" pitchFamily="2" charset="0"/>
              </a:rPr>
              <a:t> </a:t>
            </a:r>
            <a:r>
              <a:rPr lang="en-US" sz="3200" dirty="0" err="1">
                <a:latin typeface="NikoshBAN" pitchFamily="2" charset="0"/>
                <a:cs typeface="NikoshBAN" pitchFamily="2" charset="0"/>
              </a:rPr>
              <a:t>ছবিগুলি</a:t>
            </a:r>
            <a:r>
              <a:rPr lang="en-US" sz="3200" dirty="0">
                <a:latin typeface="NikoshBAN" pitchFamily="2" charset="0"/>
                <a:cs typeface="NikoshBAN" pitchFamily="2" charset="0"/>
              </a:rPr>
              <a:t> </a:t>
            </a:r>
            <a:r>
              <a:rPr lang="en-US" sz="3200" dirty="0" err="1">
                <a:latin typeface="NikoshBAN" pitchFamily="2" charset="0"/>
                <a:cs typeface="NikoshBAN" pitchFamily="2" charset="0"/>
              </a:rPr>
              <a:t>লক্ষ্য</a:t>
            </a:r>
            <a:r>
              <a:rPr lang="en-US" sz="3200" dirty="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endParaRPr lang="en-US" dirty="0"/>
          </a:p>
        </p:txBody>
      </p:sp>
      <p:pic>
        <p:nvPicPr>
          <p:cNvPr id="5" name="Picture 4" descr="men.jpg"/>
          <p:cNvPicPr>
            <a:picLocks noChangeAspect="1"/>
          </p:cNvPicPr>
          <p:nvPr/>
        </p:nvPicPr>
        <p:blipFill>
          <a:blip r:embed="rId3"/>
          <a:stretch>
            <a:fillRect/>
          </a:stretch>
        </p:blipFill>
        <p:spPr>
          <a:xfrm>
            <a:off x="4495801" y="635003"/>
            <a:ext cx="4343401" cy="2433801"/>
          </a:xfrm>
          <a:prstGeom prst="rect">
            <a:avLst/>
          </a:prstGeom>
        </p:spPr>
      </p:pic>
      <p:pic>
        <p:nvPicPr>
          <p:cNvPr id="6" name="Picture 5" descr="long.jpg"/>
          <p:cNvPicPr>
            <a:picLocks noChangeAspect="1"/>
          </p:cNvPicPr>
          <p:nvPr/>
        </p:nvPicPr>
        <p:blipFill>
          <a:blip r:embed="rId4"/>
          <a:stretch>
            <a:fillRect/>
          </a:stretch>
        </p:blipFill>
        <p:spPr>
          <a:xfrm>
            <a:off x="228601" y="3158290"/>
            <a:ext cx="4038601" cy="2286000"/>
          </a:xfrm>
          <a:prstGeom prst="rect">
            <a:avLst/>
          </a:prstGeom>
        </p:spPr>
      </p:pic>
      <p:pic>
        <p:nvPicPr>
          <p:cNvPr id="7" name="Picture 6" descr="p000.jpg"/>
          <p:cNvPicPr>
            <a:picLocks noChangeAspect="1"/>
          </p:cNvPicPr>
          <p:nvPr/>
        </p:nvPicPr>
        <p:blipFill>
          <a:blip r:embed="rId5"/>
          <a:stretch>
            <a:fillRect/>
          </a:stretch>
        </p:blipFill>
        <p:spPr>
          <a:xfrm>
            <a:off x="4495801" y="3158290"/>
            <a:ext cx="4343401" cy="22860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 y="635003"/>
            <a:ext cx="4038602" cy="2445858"/>
          </a:xfrm>
          <a:prstGeom prst="rect">
            <a:avLst/>
          </a:prstGeom>
        </p:spPr>
      </p:pic>
    </p:spTree>
    <p:extLst>
      <p:ext uri="{BB962C8B-B14F-4D97-AF65-F5344CB8AC3E}">
        <p14:creationId xmlns:p14="http://schemas.microsoft.com/office/powerpoint/2010/main" val="141301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2000" fill="hold"/>
                                        <p:tgtEl>
                                          <p:spTgt spid="8"/>
                                        </p:tgtEl>
                                        <p:attrNameLst>
                                          <p:attrName>ppt_x</p:attrName>
                                        </p:attrNameLst>
                                      </p:cBhvr>
                                      <p:tavLst>
                                        <p:tav tm="0">
                                          <p:val>
                                            <p:strVal val="#ppt_x"/>
                                          </p:val>
                                        </p:tav>
                                        <p:tav tm="100000">
                                          <p:val>
                                            <p:strVal val="#ppt_x"/>
                                          </p:val>
                                        </p:tav>
                                      </p:tavLst>
                                    </p:anim>
                                    <p:anim calcmode="lin" valueType="num">
                                      <p:cBhvr additive="base">
                                        <p:cTn id="24"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90500"/>
            <a:ext cx="8763000" cy="5334000"/>
          </a:xfrm>
          <a:prstGeom prst="rect">
            <a:avLst/>
          </a:prstGeom>
        </p:spPr>
      </p:pic>
      <p:sp>
        <p:nvSpPr>
          <p:cNvPr id="5" name="TextBox 4"/>
          <p:cNvSpPr txBox="1"/>
          <p:nvPr/>
        </p:nvSpPr>
        <p:spPr>
          <a:xfrm>
            <a:off x="1676400" y="851237"/>
            <a:ext cx="5715000" cy="1015663"/>
          </a:xfrm>
          <a:prstGeom prst="rect">
            <a:avLst/>
          </a:prstGeom>
          <a:solidFill>
            <a:schemeClr val="accent3">
              <a:lumMod val="75000"/>
            </a:schemeClr>
          </a:solidFill>
        </p:spPr>
        <p:txBody>
          <a:bodyPr wrap="square" rtlCol="0">
            <a:spAutoFit/>
          </a:bodyPr>
          <a:lstStyle/>
          <a:p>
            <a:r>
              <a:rPr lang="en-US" sz="6000" b="1" dirty="0" err="1" smtClean="0">
                <a:solidFill>
                  <a:srgbClr val="7030A0"/>
                </a:solidFill>
                <a:latin typeface="NikoshBAN" pitchFamily="2" charset="0"/>
                <a:cs typeface="NikoshBAN" pitchFamily="2" charset="0"/>
              </a:rPr>
              <a:t>সবাইকে</a:t>
            </a:r>
            <a:r>
              <a:rPr lang="en-US" sz="6000" b="1" dirty="0" smtClean="0">
                <a:solidFill>
                  <a:srgbClr val="7030A0"/>
                </a:solidFill>
                <a:latin typeface="NikoshBAN" pitchFamily="2" charset="0"/>
                <a:cs typeface="NikoshBAN" pitchFamily="2" charset="0"/>
              </a:rPr>
              <a:t> </a:t>
            </a:r>
            <a:r>
              <a:rPr lang="en-US" sz="6000" b="1" dirty="0" err="1" smtClean="0">
                <a:solidFill>
                  <a:srgbClr val="7030A0"/>
                </a:solidFill>
                <a:latin typeface="NikoshBAN" pitchFamily="2" charset="0"/>
                <a:cs typeface="NikoshBAN" pitchFamily="2" charset="0"/>
              </a:rPr>
              <a:t>ধন্যবাদ</a:t>
            </a:r>
            <a:endParaRPr lang="en-US" b="1"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235945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42" name="Group 41"/>
          <p:cNvGrpSpPr/>
          <p:nvPr/>
        </p:nvGrpSpPr>
        <p:grpSpPr>
          <a:xfrm>
            <a:off x="3095915" y="2182586"/>
            <a:ext cx="2695285" cy="1284514"/>
            <a:chOff x="3476915" y="1953986"/>
            <a:chExt cx="2695285" cy="1284514"/>
          </a:xfrm>
        </p:grpSpPr>
        <p:sp>
          <p:nvSpPr>
            <p:cNvPr id="2" name="Oval 1"/>
            <p:cNvSpPr/>
            <p:nvPr/>
          </p:nvSpPr>
          <p:spPr>
            <a:xfrm>
              <a:off x="3476915" y="1953986"/>
              <a:ext cx="2695285" cy="128451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343400" y="2171700"/>
              <a:ext cx="1467671" cy="954107"/>
            </a:xfrm>
            <a:prstGeom prst="rect">
              <a:avLst/>
            </a:prstGeom>
            <a:noFill/>
          </p:spPr>
          <p:txBody>
            <a:bodyPr wrap="square" rtlCol="0">
              <a:spAutoFit/>
            </a:bodyPr>
            <a:lstStyle/>
            <a:p>
              <a:r>
                <a:rPr lang="en-US" sz="2800" b="1" dirty="0" smtClean="0">
                  <a:latin typeface="NikoshBAN" panose="02000000000000000000" pitchFamily="2" charset="0"/>
                  <a:cs typeface="NikoshBAN" panose="02000000000000000000" pitchFamily="2" charset="0"/>
                </a:rPr>
                <a:t>মানব ভূগোল</a:t>
              </a:r>
              <a:endParaRPr lang="en-US" sz="2800" b="1" dirty="0">
                <a:latin typeface="NikoshBAN" panose="02000000000000000000" pitchFamily="2" charset="0"/>
                <a:cs typeface="NikoshBAN" panose="02000000000000000000" pitchFamily="2" charset="0"/>
              </a:endParaRPr>
            </a:p>
          </p:txBody>
        </p:sp>
      </p:grpSp>
      <p:grpSp>
        <p:nvGrpSpPr>
          <p:cNvPr id="36" name="Group 35"/>
          <p:cNvGrpSpPr/>
          <p:nvPr/>
        </p:nvGrpSpPr>
        <p:grpSpPr>
          <a:xfrm>
            <a:off x="6629400" y="571500"/>
            <a:ext cx="1989902" cy="1284514"/>
            <a:chOff x="8220898" y="1139372"/>
            <a:chExt cx="1989902" cy="1284514"/>
          </a:xfrm>
        </p:grpSpPr>
        <p:sp>
          <p:nvSpPr>
            <p:cNvPr id="4" name="Oval 3"/>
            <p:cNvSpPr/>
            <p:nvPr/>
          </p:nvSpPr>
          <p:spPr>
            <a:xfrm>
              <a:off x="8220898" y="1139372"/>
              <a:ext cx="1959428" cy="128451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8671570" y="1508443"/>
              <a:ext cx="1539230" cy="707886"/>
            </a:xfrm>
            <a:prstGeom prst="rect">
              <a:avLst/>
            </a:prstGeom>
            <a:noFill/>
          </p:spPr>
          <p:txBody>
            <a:bodyPr wrap="square" rtlCol="0">
              <a:spAutoFit/>
            </a:bodyPr>
            <a:lstStyle/>
            <a:p>
              <a:r>
                <a:rPr lang="en-US" sz="2000" b="1" dirty="0" err="1" smtClean="0">
                  <a:latin typeface="NikoshBAN" panose="02000000000000000000" pitchFamily="2" charset="0"/>
                  <a:cs typeface="NikoshBAN" panose="02000000000000000000" pitchFamily="2" charset="0"/>
                </a:rPr>
                <a:t>আঞ্চলিক</a:t>
              </a:r>
              <a:r>
                <a:rPr lang="en-US" sz="2000" b="1" dirty="0" smtClean="0">
                  <a:latin typeface="NikoshBAN" panose="02000000000000000000" pitchFamily="2" charset="0"/>
                  <a:cs typeface="NikoshBAN" panose="02000000000000000000" pitchFamily="2" charset="0"/>
                </a:rPr>
                <a:t> </a:t>
              </a:r>
              <a:r>
                <a:rPr lang="en-US" sz="2000" b="1" dirty="0" err="1" smtClean="0">
                  <a:latin typeface="NikoshBAN" panose="02000000000000000000" pitchFamily="2" charset="0"/>
                  <a:cs typeface="NikoshBAN" panose="02000000000000000000" pitchFamily="2" charset="0"/>
                </a:rPr>
                <a:t>ভূগোল</a:t>
              </a:r>
              <a:endParaRPr lang="en-US" sz="2000" b="1" dirty="0">
                <a:latin typeface="NikoshBAN" panose="02000000000000000000" pitchFamily="2" charset="0"/>
                <a:cs typeface="NikoshBAN" panose="02000000000000000000" pitchFamily="2" charset="0"/>
              </a:endParaRPr>
            </a:p>
          </p:txBody>
        </p:sp>
      </p:grpSp>
      <p:grpSp>
        <p:nvGrpSpPr>
          <p:cNvPr id="40" name="Group 39"/>
          <p:cNvGrpSpPr/>
          <p:nvPr/>
        </p:nvGrpSpPr>
        <p:grpSpPr>
          <a:xfrm>
            <a:off x="280863" y="3543300"/>
            <a:ext cx="1985554" cy="1299036"/>
            <a:chOff x="1132103" y="4082145"/>
            <a:chExt cx="1985554" cy="1299036"/>
          </a:xfrm>
        </p:grpSpPr>
        <p:sp>
          <p:nvSpPr>
            <p:cNvPr id="3" name="Oval 2"/>
            <p:cNvSpPr/>
            <p:nvPr/>
          </p:nvSpPr>
          <p:spPr>
            <a:xfrm>
              <a:off x="1132103" y="4082145"/>
              <a:ext cx="1985554" cy="129903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524000" y="4435614"/>
              <a:ext cx="1482619" cy="707886"/>
            </a:xfrm>
            <a:prstGeom prst="rect">
              <a:avLst/>
            </a:prstGeom>
            <a:noFill/>
          </p:spPr>
          <p:txBody>
            <a:bodyPr wrap="square" rtlCol="0">
              <a:spAutoFit/>
            </a:bodyPr>
            <a:lstStyle/>
            <a:p>
              <a:r>
                <a:rPr lang="en-US" sz="2000" b="1" dirty="0" smtClean="0">
                  <a:latin typeface="NikoshBAN" panose="02000000000000000000" pitchFamily="2" charset="0"/>
                  <a:cs typeface="NikoshBAN" panose="02000000000000000000" pitchFamily="2" charset="0"/>
                </a:rPr>
                <a:t>পরিবহন ভূগোল</a:t>
              </a:r>
              <a:endParaRPr lang="en-US" sz="2000" b="1" dirty="0">
                <a:latin typeface="NikoshBAN" panose="02000000000000000000" pitchFamily="2" charset="0"/>
                <a:cs typeface="NikoshBAN" panose="02000000000000000000" pitchFamily="2" charset="0"/>
              </a:endParaRPr>
            </a:p>
          </p:txBody>
        </p:sp>
      </p:grpSp>
      <p:grpSp>
        <p:nvGrpSpPr>
          <p:cNvPr id="41" name="Group 40"/>
          <p:cNvGrpSpPr/>
          <p:nvPr/>
        </p:nvGrpSpPr>
        <p:grpSpPr>
          <a:xfrm>
            <a:off x="94129" y="1249154"/>
            <a:ext cx="1985554" cy="1299036"/>
            <a:chOff x="139326" y="2857500"/>
            <a:chExt cx="1985554" cy="1299036"/>
          </a:xfrm>
        </p:grpSpPr>
        <p:sp>
          <p:nvSpPr>
            <p:cNvPr id="16" name="Oval 15"/>
            <p:cNvSpPr/>
            <p:nvPr/>
          </p:nvSpPr>
          <p:spPr>
            <a:xfrm>
              <a:off x="139326" y="2857500"/>
              <a:ext cx="1985554" cy="129903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68532" y="3216414"/>
              <a:ext cx="1136468" cy="707886"/>
            </a:xfrm>
            <a:prstGeom prst="rect">
              <a:avLst/>
            </a:prstGeom>
            <a:noFill/>
          </p:spPr>
          <p:txBody>
            <a:bodyPr wrap="square" rtlCol="0">
              <a:spAutoFit/>
            </a:bodyPr>
            <a:lstStyle/>
            <a:p>
              <a:r>
                <a:rPr lang="en-US" sz="2000" b="1" dirty="0" smtClean="0">
                  <a:latin typeface="NikoshBAN" panose="02000000000000000000" pitchFamily="2" charset="0"/>
                  <a:cs typeface="NikoshBAN" panose="02000000000000000000" pitchFamily="2" charset="0"/>
                </a:rPr>
                <a:t>নগর ভূগোল</a:t>
              </a:r>
              <a:endParaRPr lang="en-US" sz="2000" b="1" dirty="0">
                <a:latin typeface="NikoshBAN" panose="02000000000000000000" pitchFamily="2" charset="0"/>
                <a:cs typeface="NikoshBAN" panose="02000000000000000000" pitchFamily="2" charset="0"/>
              </a:endParaRPr>
            </a:p>
          </p:txBody>
        </p:sp>
      </p:grpSp>
      <p:grpSp>
        <p:nvGrpSpPr>
          <p:cNvPr id="34" name="Group 33"/>
          <p:cNvGrpSpPr/>
          <p:nvPr/>
        </p:nvGrpSpPr>
        <p:grpSpPr>
          <a:xfrm>
            <a:off x="1828800" y="186864"/>
            <a:ext cx="1985554" cy="1299036"/>
            <a:chOff x="3204775" y="-353943"/>
            <a:chExt cx="1985554" cy="1299036"/>
          </a:xfrm>
        </p:grpSpPr>
        <p:sp>
          <p:nvSpPr>
            <p:cNvPr id="21" name="Oval 20"/>
            <p:cNvSpPr/>
            <p:nvPr/>
          </p:nvSpPr>
          <p:spPr>
            <a:xfrm>
              <a:off x="3204775" y="-353943"/>
              <a:ext cx="1985554" cy="129903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505200" y="16014"/>
              <a:ext cx="1465861" cy="707886"/>
            </a:xfrm>
            <a:prstGeom prst="rect">
              <a:avLst/>
            </a:prstGeom>
            <a:noFill/>
          </p:spPr>
          <p:txBody>
            <a:bodyPr wrap="square" rtlCol="0">
              <a:spAutoFit/>
            </a:bodyPr>
            <a:lstStyle/>
            <a:p>
              <a:r>
                <a:rPr lang="en-US" sz="2000" b="1" dirty="0" smtClean="0">
                  <a:latin typeface="NikoshBAN" panose="02000000000000000000" pitchFamily="2" charset="0"/>
                  <a:cs typeface="NikoshBAN" panose="02000000000000000000" pitchFamily="2" charset="0"/>
                </a:rPr>
                <a:t>অর্থনৈতিক ভূগোল</a:t>
              </a:r>
              <a:endParaRPr lang="en-US" sz="2000" b="1" dirty="0">
                <a:latin typeface="NikoshBAN" panose="02000000000000000000" pitchFamily="2" charset="0"/>
                <a:cs typeface="NikoshBAN" panose="02000000000000000000" pitchFamily="2" charset="0"/>
              </a:endParaRPr>
            </a:p>
          </p:txBody>
        </p:sp>
      </p:grpSp>
      <p:grpSp>
        <p:nvGrpSpPr>
          <p:cNvPr id="35" name="Group 34"/>
          <p:cNvGrpSpPr/>
          <p:nvPr/>
        </p:nvGrpSpPr>
        <p:grpSpPr>
          <a:xfrm>
            <a:off x="4267200" y="186864"/>
            <a:ext cx="1985554" cy="1299036"/>
            <a:chOff x="5778140" y="-144001"/>
            <a:chExt cx="1985554" cy="1299036"/>
          </a:xfrm>
        </p:grpSpPr>
        <p:sp>
          <p:nvSpPr>
            <p:cNvPr id="22" name="Oval 21"/>
            <p:cNvSpPr/>
            <p:nvPr/>
          </p:nvSpPr>
          <p:spPr>
            <a:xfrm>
              <a:off x="5778140" y="-144001"/>
              <a:ext cx="1985554" cy="129903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196162" y="210403"/>
              <a:ext cx="1347638" cy="707886"/>
            </a:xfrm>
            <a:prstGeom prst="rect">
              <a:avLst/>
            </a:prstGeom>
            <a:noFill/>
          </p:spPr>
          <p:txBody>
            <a:bodyPr wrap="square" rtlCol="0">
              <a:spAutoFit/>
            </a:bodyPr>
            <a:lstStyle/>
            <a:p>
              <a:r>
                <a:rPr lang="en-US" sz="2000" b="1" dirty="0" smtClean="0">
                  <a:latin typeface="NikoshBAN" panose="02000000000000000000" pitchFamily="2" charset="0"/>
                  <a:cs typeface="NikoshBAN" panose="02000000000000000000" pitchFamily="2" charset="0"/>
                </a:rPr>
                <a:t>জনসংখ্যা ভূগোল</a:t>
              </a:r>
              <a:endParaRPr lang="en-US" sz="2000" b="1" dirty="0">
                <a:latin typeface="NikoshBAN" panose="02000000000000000000" pitchFamily="2" charset="0"/>
                <a:cs typeface="NikoshBAN" panose="02000000000000000000" pitchFamily="2" charset="0"/>
              </a:endParaRPr>
            </a:p>
          </p:txBody>
        </p:sp>
      </p:grpSp>
      <p:grpSp>
        <p:nvGrpSpPr>
          <p:cNvPr id="37" name="Group 36"/>
          <p:cNvGrpSpPr/>
          <p:nvPr/>
        </p:nvGrpSpPr>
        <p:grpSpPr>
          <a:xfrm>
            <a:off x="7006046" y="2400300"/>
            <a:ext cx="1985554" cy="1370562"/>
            <a:chOff x="7699666" y="3251192"/>
            <a:chExt cx="1985554" cy="1370562"/>
          </a:xfrm>
        </p:grpSpPr>
        <p:sp>
          <p:nvSpPr>
            <p:cNvPr id="23" name="Oval 22"/>
            <p:cNvSpPr/>
            <p:nvPr/>
          </p:nvSpPr>
          <p:spPr>
            <a:xfrm>
              <a:off x="7699666" y="3251192"/>
              <a:ext cx="1985554" cy="129903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044738" y="3606091"/>
              <a:ext cx="1480262" cy="1015663"/>
            </a:xfrm>
            <a:prstGeom prst="rect">
              <a:avLst/>
            </a:prstGeom>
            <a:noFill/>
          </p:spPr>
          <p:txBody>
            <a:bodyPr wrap="square" rtlCol="0">
              <a:spAutoFit/>
            </a:bodyPr>
            <a:lstStyle/>
            <a:p>
              <a:r>
                <a:rPr lang="en-US" sz="2000" b="1" dirty="0" err="1">
                  <a:latin typeface="NikoshBAN" panose="02000000000000000000" pitchFamily="2" charset="0"/>
                  <a:cs typeface="NikoshBAN" panose="02000000000000000000" pitchFamily="2" charset="0"/>
                </a:rPr>
                <a:t>রাজনৈতিক</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ভূগোল</a:t>
              </a:r>
              <a:endParaRPr lang="en-US" sz="2000" b="1" dirty="0">
                <a:latin typeface="NikoshBAN" panose="02000000000000000000" pitchFamily="2" charset="0"/>
                <a:cs typeface="NikoshBAN" panose="02000000000000000000" pitchFamily="2" charset="0"/>
              </a:endParaRPr>
            </a:p>
            <a:p>
              <a:endParaRPr lang="en-US" sz="2000" b="1" dirty="0">
                <a:latin typeface="NikoshBAN" panose="02000000000000000000" pitchFamily="2" charset="0"/>
                <a:cs typeface="NikoshBAN" panose="02000000000000000000" pitchFamily="2" charset="0"/>
              </a:endParaRPr>
            </a:p>
          </p:txBody>
        </p:sp>
      </p:grpSp>
      <p:grpSp>
        <p:nvGrpSpPr>
          <p:cNvPr id="38" name="Group 37"/>
          <p:cNvGrpSpPr/>
          <p:nvPr/>
        </p:nvGrpSpPr>
        <p:grpSpPr>
          <a:xfrm>
            <a:off x="6244046" y="3953617"/>
            <a:ext cx="1985554" cy="1299036"/>
            <a:chOff x="5367310" y="3605135"/>
            <a:chExt cx="1985554" cy="1299036"/>
          </a:xfrm>
        </p:grpSpPr>
        <p:sp>
          <p:nvSpPr>
            <p:cNvPr id="24" name="Oval 23"/>
            <p:cNvSpPr/>
            <p:nvPr/>
          </p:nvSpPr>
          <p:spPr>
            <a:xfrm>
              <a:off x="5367310" y="3605135"/>
              <a:ext cx="1985554" cy="129903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807108" y="3978414"/>
              <a:ext cx="1355692" cy="707886"/>
            </a:xfrm>
            <a:prstGeom prst="rect">
              <a:avLst/>
            </a:prstGeom>
            <a:noFill/>
          </p:spPr>
          <p:txBody>
            <a:bodyPr wrap="square" rtlCol="0">
              <a:spAutoFit/>
            </a:bodyPr>
            <a:lstStyle/>
            <a:p>
              <a:r>
                <a:rPr lang="en-US" sz="2000" b="1" dirty="0" smtClean="0">
                  <a:latin typeface="NikoshBAN" panose="02000000000000000000" pitchFamily="2" charset="0"/>
                  <a:cs typeface="NikoshBAN" panose="02000000000000000000" pitchFamily="2" charset="0"/>
                </a:rPr>
                <a:t>দুর্যোগ ব্যবস্থাপনা</a:t>
              </a:r>
              <a:endParaRPr lang="en-US" sz="2000" b="1" dirty="0">
                <a:latin typeface="NikoshBAN" panose="02000000000000000000" pitchFamily="2" charset="0"/>
                <a:cs typeface="NikoshBAN" panose="02000000000000000000" pitchFamily="2" charset="0"/>
              </a:endParaRPr>
            </a:p>
          </p:txBody>
        </p:sp>
      </p:grpSp>
      <p:grpSp>
        <p:nvGrpSpPr>
          <p:cNvPr id="39" name="Group 38"/>
          <p:cNvGrpSpPr/>
          <p:nvPr/>
        </p:nvGrpSpPr>
        <p:grpSpPr>
          <a:xfrm>
            <a:off x="3196046" y="3996864"/>
            <a:ext cx="1985554" cy="1299036"/>
            <a:chOff x="3276600" y="3619500"/>
            <a:chExt cx="1985554" cy="1299036"/>
          </a:xfrm>
        </p:grpSpPr>
        <p:sp>
          <p:nvSpPr>
            <p:cNvPr id="25" name="Oval 24"/>
            <p:cNvSpPr/>
            <p:nvPr/>
          </p:nvSpPr>
          <p:spPr>
            <a:xfrm>
              <a:off x="3276600" y="3619500"/>
              <a:ext cx="1985554" cy="129903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581400" y="3955319"/>
              <a:ext cx="1541421" cy="730981"/>
            </a:xfrm>
            <a:prstGeom prst="rect">
              <a:avLst/>
            </a:prstGeom>
            <a:noFill/>
          </p:spPr>
          <p:txBody>
            <a:bodyPr wrap="square" rtlCol="0">
              <a:spAutoFit/>
            </a:bodyPr>
            <a:lstStyle/>
            <a:p>
              <a:r>
                <a:rPr lang="en-US" sz="2000" b="1" dirty="0" smtClean="0">
                  <a:latin typeface="NikoshBAN" panose="02000000000000000000" pitchFamily="2" charset="0"/>
                  <a:cs typeface="NikoshBAN" panose="02000000000000000000" pitchFamily="2" charset="0"/>
                </a:rPr>
                <a:t>সংখ্যাতাত্ত্বিক ভূগোল</a:t>
              </a:r>
              <a:endParaRPr lang="en-US" sz="2000" b="1"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98587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heel(1)">
                                      <p:cBhvr>
                                        <p:cTn id="7" dur="2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circle(in)">
                                      <p:cBhvr>
                                        <p:cTn id="12" dur="20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circle(in)">
                                      <p:cBhvr>
                                        <p:cTn id="17" dur="20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circle(in)">
                                      <p:cBhvr>
                                        <p:cTn id="22" dur="20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circle(in)">
                                      <p:cBhvr>
                                        <p:cTn id="27" dur="20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circle(in)">
                                      <p:cBhvr>
                                        <p:cTn id="32" dur="20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circle(in)">
                                      <p:cBhvr>
                                        <p:cTn id="37" dur="20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circle(in)">
                                      <p:cBhvr>
                                        <p:cTn id="42" dur="20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circle(in)">
                                      <p:cBhvr>
                                        <p:cTn id="47"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05" y="1181100"/>
            <a:ext cx="8847599" cy="4038600"/>
          </a:xfrm>
          <a:prstGeom prst="rect">
            <a:avLst/>
          </a:prstGeom>
          <a:ln w="19050">
            <a:solidFill>
              <a:srgbClr val="00FF00"/>
            </a:solidFill>
          </a:ln>
        </p:spPr>
      </p:pic>
      <p:sp>
        <p:nvSpPr>
          <p:cNvPr id="3" name="TextBox 2"/>
          <p:cNvSpPr txBox="1"/>
          <p:nvPr/>
        </p:nvSpPr>
        <p:spPr>
          <a:xfrm>
            <a:off x="2667001" y="127000"/>
            <a:ext cx="3657600" cy="369332"/>
          </a:xfrm>
          <a:prstGeom prst="rect">
            <a:avLst/>
          </a:prstGeom>
          <a:noFill/>
        </p:spPr>
        <p:txBody>
          <a:bodyPr wrap="square" rtlCol="0">
            <a:spAutoFit/>
          </a:bodyPr>
          <a:lstStyle/>
          <a:p>
            <a:endParaRPr lang="en-US" dirty="0"/>
          </a:p>
        </p:txBody>
      </p:sp>
      <p:sp>
        <p:nvSpPr>
          <p:cNvPr id="5" name="TextBox 4"/>
          <p:cNvSpPr txBox="1"/>
          <p:nvPr/>
        </p:nvSpPr>
        <p:spPr>
          <a:xfrm>
            <a:off x="3048000" y="342900"/>
            <a:ext cx="4114799" cy="707886"/>
          </a:xfrm>
          <a:prstGeom prst="rect">
            <a:avLst/>
          </a:prstGeom>
          <a:solidFill>
            <a:srgbClr val="FFCC00"/>
          </a:solidFill>
        </p:spPr>
        <p:txBody>
          <a:bodyPr wrap="square" rtlCol="0">
            <a:spAutoFit/>
          </a:bodyPr>
          <a:lstStyle/>
          <a:p>
            <a:pPr algn="ctr"/>
            <a:r>
              <a:rPr lang="en-US" sz="4000" b="1" i="1" dirty="0" err="1" smtClean="0">
                <a:solidFill>
                  <a:srgbClr val="002060"/>
                </a:solidFill>
                <a:latin typeface="NikoshBAN" pitchFamily="2" charset="0"/>
                <a:cs typeface="NikoshBAN" pitchFamily="2" charset="0"/>
              </a:rPr>
              <a:t>মানব</a:t>
            </a:r>
            <a:r>
              <a:rPr lang="en-US" sz="4000" b="1" i="1" dirty="0" smtClean="0">
                <a:solidFill>
                  <a:srgbClr val="002060"/>
                </a:solidFill>
                <a:latin typeface="NikoshBAN" pitchFamily="2" charset="0"/>
                <a:cs typeface="NikoshBAN" pitchFamily="2" charset="0"/>
              </a:rPr>
              <a:t> </a:t>
            </a:r>
            <a:r>
              <a:rPr lang="en-US" sz="4000" b="1" i="1" dirty="0" err="1" smtClean="0">
                <a:solidFill>
                  <a:srgbClr val="002060"/>
                </a:solidFill>
                <a:latin typeface="NikoshBAN" pitchFamily="2" charset="0"/>
                <a:cs typeface="NikoshBAN" pitchFamily="2" charset="0"/>
              </a:rPr>
              <a:t>ভূগোল</a:t>
            </a:r>
            <a:endParaRPr lang="en-US" sz="2400" b="1" i="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228600" y="1264027"/>
            <a:ext cx="8610600" cy="4031873"/>
          </a:xfrm>
          <a:prstGeom prst="rect">
            <a:avLst/>
          </a:prstGeom>
          <a:solidFill>
            <a:schemeClr val="bg1"/>
          </a:solidFill>
          <a:ln w="19050">
            <a:solidFill>
              <a:srgbClr val="00B050"/>
            </a:solidFill>
          </a:ln>
        </p:spPr>
        <p:txBody>
          <a:bodyPr wrap="square" rtlCol="0">
            <a:spAutoFit/>
          </a:bodyPr>
          <a:lstStyle/>
          <a:p>
            <a:endParaRPr lang="en-US" sz="2800" dirty="0" smtClean="0">
              <a:latin typeface="NikoshBAN" pitchFamily="2" charset="0"/>
              <a:cs typeface="NikoshBAN" pitchFamily="2" charset="0"/>
            </a:endParaRPr>
          </a:p>
          <a:p>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এই</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পাঠ</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শেষে</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শিক্ষার্থীরা</a:t>
            </a:r>
            <a:r>
              <a:rPr lang="en-US" sz="3200" b="1" dirty="0" smtClean="0">
                <a:latin typeface="NikoshBAN" pitchFamily="2" charset="0"/>
                <a:cs typeface="NikoshBAN" pitchFamily="2" charset="0"/>
              </a:rPr>
              <a:t> –</a:t>
            </a:r>
          </a:p>
          <a:p>
            <a:endParaRPr lang="en-US" sz="2800" b="1" dirty="0" smtClean="0">
              <a:latin typeface="NikoshBAN" pitchFamily="2" charset="0"/>
              <a:cs typeface="NikoshBAN" pitchFamily="2" charset="0"/>
            </a:endParaRPr>
          </a:p>
          <a:p>
            <a:r>
              <a:rPr lang="en-US" sz="2800" dirty="0" smtClean="0">
                <a:latin typeface="NikoshBAN" pitchFamily="2" charset="0"/>
                <a:cs typeface="NikoshBAN" pitchFamily="2" charset="0"/>
              </a:rPr>
              <a:t>  ১। </a:t>
            </a:r>
            <a:r>
              <a:rPr lang="en-US" sz="2800" dirty="0" err="1" smtClean="0">
                <a:latin typeface="NikoshBAN" pitchFamily="2" charset="0"/>
                <a:cs typeface="NikoshBAN" pitchFamily="2" charset="0"/>
              </a:rPr>
              <a:t>মানব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ভূগোল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বলতে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পারবে</a:t>
            </a:r>
            <a:r>
              <a:rPr lang="en-US" sz="2800" dirty="0" smtClean="0">
                <a:latin typeface="NikoshBAN" pitchFamily="2" charset="0"/>
                <a:cs typeface="NikoshBAN" pitchFamily="2" charset="0"/>
              </a:rPr>
              <a:t>।  </a:t>
            </a:r>
          </a:p>
          <a:p>
            <a:r>
              <a:rPr lang="en-US" sz="2800" dirty="0" smtClean="0">
                <a:latin typeface="NikoshBAN" pitchFamily="2" charset="0"/>
                <a:cs typeface="NikoshBAN" pitchFamily="2" charset="0"/>
              </a:rPr>
              <a:t>  ২। </a:t>
            </a:r>
            <a:r>
              <a:rPr lang="en-US" sz="2800" dirty="0" err="1" smtClean="0">
                <a:latin typeface="NikoshBAN" pitchFamily="2" charset="0"/>
                <a:cs typeface="NikoshBAN" pitchFamily="2" charset="0"/>
              </a:rPr>
              <a:t>মানব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ভূগোল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ক্ষেত্র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বর্ণনা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পারবে</a:t>
            </a:r>
            <a:r>
              <a:rPr lang="en-US" sz="2800" dirty="0" smtClean="0">
                <a:latin typeface="NikoshBAN" pitchFamily="2" charset="0"/>
                <a:cs typeface="NikoshBAN" pitchFamily="2" charset="0"/>
              </a:rPr>
              <a:t>।</a:t>
            </a:r>
          </a:p>
          <a:p>
            <a:r>
              <a:rPr lang="en-US" sz="2800" dirty="0" smtClean="0">
                <a:latin typeface="NikoshBAN" pitchFamily="2" charset="0"/>
                <a:cs typeface="NikoshBAN" pitchFamily="2" charset="0"/>
              </a:rPr>
              <a:t>  ৩। </a:t>
            </a:r>
            <a:r>
              <a:rPr lang="en-US" sz="2800" dirty="0" err="1" smtClean="0">
                <a:latin typeface="NikoshBAN" pitchFamily="2" charset="0"/>
                <a:cs typeface="NikoshBAN" pitchFamily="2" charset="0"/>
              </a:rPr>
              <a:t>মানব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ভূগোলের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বিষয়বস্তু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বর্ণনা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পারবে</a:t>
            </a:r>
            <a:r>
              <a:rPr lang="en-US" sz="2800" dirty="0" smtClean="0">
                <a:latin typeface="NikoshBAN" pitchFamily="2" charset="0"/>
                <a:cs typeface="NikoshBAN" pitchFamily="2" charset="0"/>
              </a:rPr>
              <a:t>।</a:t>
            </a:r>
            <a:endParaRPr lang="en-US" sz="3600" dirty="0" smtClean="0">
              <a:latin typeface="NikoshBAN" pitchFamily="2" charset="0"/>
              <a:cs typeface="NikoshBAN" pitchFamily="2" charset="0"/>
            </a:endParaRPr>
          </a:p>
          <a:p>
            <a:r>
              <a:rPr lang="en-US" sz="2800" dirty="0" smtClean="0">
                <a:latin typeface="NikoshBAN" pitchFamily="2" charset="0"/>
                <a:cs typeface="NikoshBAN" pitchFamily="2" charset="0"/>
              </a:rPr>
              <a:t>  ৪। </a:t>
            </a:r>
            <a:r>
              <a:rPr lang="en-US" sz="2800" dirty="0" err="1" smtClean="0">
                <a:latin typeface="NikoshBAN" pitchFamily="2" charset="0"/>
                <a:cs typeface="NikoshBAN" pitchFamily="2" charset="0"/>
              </a:rPr>
              <a:t>মানব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ভূগোলের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শাখা</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বর্ণনা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পারবে</a:t>
            </a:r>
            <a:r>
              <a:rPr lang="en-US" sz="2800" dirty="0" smtClean="0">
                <a:latin typeface="NikoshBAN" pitchFamily="2" charset="0"/>
                <a:cs typeface="NikoshBAN" pitchFamily="2" charset="0"/>
              </a:rPr>
              <a:t>।</a:t>
            </a:r>
          </a:p>
          <a:p>
            <a:r>
              <a:rPr lang="en-US" sz="2800" dirty="0" smtClean="0">
                <a:latin typeface="NikoshBAN" pitchFamily="2" charset="0"/>
                <a:cs typeface="NikoshBAN" pitchFamily="2" charset="0"/>
              </a:rPr>
              <a:t>  ৫। </a:t>
            </a:r>
            <a:r>
              <a:rPr lang="en-US" sz="2800" dirty="0" err="1" smtClean="0">
                <a:latin typeface="NikoshBAN" pitchFamily="2" charset="0"/>
                <a:cs typeface="NikoshBAN" pitchFamily="2" charset="0"/>
              </a:rPr>
              <a:t>মানব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ভূগোল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পাঠের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প্রয়োজনীয়তা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ব্যাখ্যা</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পারবে</a:t>
            </a:r>
            <a:r>
              <a:rPr lang="en-US" sz="2800" dirty="0" smtClean="0">
                <a:latin typeface="NikoshBAN" pitchFamily="2" charset="0"/>
                <a:cs typeface="NikoshBAN" pitchFamily="2" charset="0"/>
              </a:rPr>
              <a:t>।</a:t>
            </a:r>
          </a:p>
          <a:p>
            <a:endParaRPr lang="en-US" sz="2800" dirty="0">
              <a:latin typeface="NikoshBAN" pitchFamily="2" charset="0"/>
              <a:cs typeface="NikoshBAN" pitchFamily="2" charset="0"/>
            </a:endParaRPr>
          </a:p>
        </p:txBody>
      </p:sp>
      <p:sp>
        <p:nvSpPr>
          <p:cNvPr id="6" name="TextBox 5"/>
          <p:cNvSpPr txBox="1"/>
          <p:nvPr/>
        </p:nvSpPr>
        <p:spPr>
          <a:xfrm>
            <a:off x="3048001" y="342900"/>
            <a:ext cx="2590800" cy="707886"/>
          </a:xfrm>
          <a:prstGeom prst="rect">
            <a:avLst/>
          </a:prstGeom>
          <a:solidFill>
            <a:schemeClr val="accent5">
              <a:lumMod val="20000"/>
              <a:lumOff val="80000"/>
            </a:schemeClr>
          </a:solidFill>
          <a:ln w="19050">
            <a:solidFill>
              <a:srgbClr val="00B05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dirty="0" err="1" smtClean="0">
                <a:latin typeface="NikoshBAN" pitchFamily="2" charset="0"/>
                <a:cs typeface="NikoshBAN" pitchFamily="2" charset="0"/>
              </a:rPr>
              <a:t>শিখনফল</a:t>
            </a:r>
            <a:r>
              <a:rPr lang="en-US"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 calcmode="lin" valueType="num">
                                      <p:cBhvr additive="base">
                                        <p:cTn id="18"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 calcmode="lin" valueType="num">
                                      <p:cBhvr additive="base">
                                        <p:cTn id="24"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 calcmode="lin" valueType="num">
                                      <p:cBhvr additive="base">
                                        <p:cTn id="30"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 calcmode="lin" valueType="num">
                                      <p:cBhvr additive="base">
                                        <p:cTn id="36"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 calcmode="lin" valueType="num">
                                      <p:cBhvr additive="base">
                                        <p:cTn id="4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28600" y="3695700"/>
            <a:ext cx="8686800" cy="1200329"/>
          </a:xfrm>
          <a:prstGeom prst="rect">
            <a:avLst/>
          </a:prstGeom>
          <a:solidFill>
            <a:schemeClr val="bg1"/>
          </a:solidFill>
          <a:ln w="19050">
            <a:solidFill>
              <a:schemeClr val="accent5">
                <a:lumMod val="75000"/>
              </a:schemeClr>
            </a:solidFill>
          </a:ln>
        </p:spPr>
        <p:txBody>
          <a:bodyPr wrap="square" rtlCol="0">
            <a:spAutoFit/>
          </a:bodyPr>
          <a:lstStyle/>
          <a:p>
            <a:pPr algn="just"/>
            <a:r>
              <a:rPr lang="en-US" sz="2400" b="1" dirty="0" err="1" smtClean="0">
                <a:latin typeface="NikoshBAN" pitchFamily="2" charset="0"/>
                <a:cs typeface="NikoshBAN" pitchFamily="2" charset="0"/>
              </a:rPr>
              <a:t>মানব</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ভূগোল</a:t>
            </a:r>
            <a:r>
              <a:rPr lang="en-US" sz="2400" b="1" dirty="0" smtClean="0">
                <a:latin typeface="NikoshBAN" pitchFamily="2" charset="0"/>
                <a:cs typeface="NikoshBAN" pitchFamily="2" charset="0"/>
              </a:rPr>
              <a:t> </a:t>
            </a:r>
            <a:r>
              <a:rPr lang="en-US" sz="2400" b="1" dirty="0" smtClean="0">
                <a:latin typeface="NikoshBAN" pitchFamily="2" charset="0"/>
                <a:cs typeface="NikoshBAN" pitchFamily="2" charset="0"/>
              </a:rPr>
              <a:t>:  </a:t>
            </a:r>
            <a:r>
              <a:rPr lang="en-US" sz="2400" dirty="0" err="1" smtClean="0">
                <a:latin typeface="NikoshBAN" pitchFamily="2" charset="0"/>
                <a:cs typeface="NikoshBAN" pitchFamily="2" charset="0"/>
              </a:rPr>
              <a:t>পৃথিবীর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বিভিন্ন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অঞ্চলে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বিভিন্ন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পরিবেশে</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মানুষ</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কিভাবে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বসবাস</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করছে,জীবন</a:t>
            </a:r>
            <a:r>
              <a:rPr lang="en-US" sz="2400" dirty="0" err="1" smtClean="0">
                <a:latin typeface="NikoshBAN" pitchFamily="2" charset="0"/>
                <a:cs typeface="NikoshBAN" pitchFamily="2" charset="0"/>
              </a:rPr>
              <a:t>যাত্রা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নির্বাহ</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করছে</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এভাবে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নির্বাহ</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করছে</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কার্যকারণ</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অনুসন্ধান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মানব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ভূগোলের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আলোচ্য</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বিষয়</a:t>
            </a:r>
            <a:r>
              <a:rPr lang="en-US" sz="2400" dirty="0" smtClean="0">
                <a:latin typeface="NikoshBAN" pitchFamily="2" charset="0"/>
                <a:cs typeface="NikoshBAN" pitchFamily="2" charset="0"/>
              </a:rPr>
              <a:t>।</a:t>
            </a:r>
            <a:r>
              <a:rPr lang="en-US" sz="2400" dirty="0" smtClean="0">
                <a:latin typeface="NikoshBAN" pitchFamily="2" charset="0"/>
                <a:cs typeface="NikoshBAN" pitchFamily="2" charset="0"/>
              </a:rPr>
              <a:t> </a:t>
            </a:r>
            <a:endParaRPr lang="en-US" sz="2400" dirty="0"/>
          </a:p>
        </p:txBody>
      </p:sp>
      <p:pic>
        <p:nvPicPr>
          <p:cNvPr id="4" name="Picture 3" descr="bangladeshi.jpg"/>
          <p:cNvPicPr>
            <a:picLocks noChangeAspect="1"/>
          </p:cNvPicPr>
          <p:nvPr/>
        </p:nvPicPr>
        <p:blipFill>
          <a:blip r:embed="rId3"/>
          <a:stretch>
            <a:fillRect/>
          </a:stretch>
        </p:blipFill>
        <p:spPr>
          <a:xfrm>
            <a:off x="228601" y="254000"/>
            <a:ext cx="4267200" cy="2984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54000"/>
            <a:ext cx="4267200" cy="2984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228600" y="952500"/>
            <a:ext cx="8610599" cy="3477875"/>
          </a:xfrm>
          <a:prstGeom prst="rect">
            <a:avLst/>
          </a:prstGeom>
          <a:solidFill>
            <a:schemeClr val="bg1"/>
          </a:solidFill>
          <a:ln w="19050">
            <a:solidFill>
              <a:schemeClr val="tx1"/>
            </a:solidFill>
          </a:ln>
        </p:spPr>
        <p:txBody>
          <a:bodyPr wrap="square">
            <a:spAutoFit/>
          </a:bodyPr>
          <a:lstStyle/>
          <a:p>
            <a:pPr lvl="0" algn="ctr"/>
            <a:r>
              <a:rPr lang="en-US" sz="2800" b="1" dirty="0" smtClean="0">
                <a:latin typeface="NikoshBAN" pitchFamily="2" charset="0"/>
                <a:cs typeface="NikoshBAN" pitchFamily="2" charset="0"/>
              </a:rPr>
              <a:t> </a:t>
            </a:r>
            <a:endParaRPr lang="en-US" sz="2400" b="1" dirty="0" smtClean="0">
              <a:latin typeface="NikoshBAN" pitchFamily="2" charset="0"/>
              <a:cs typeface="NikoshBAN" pitchFamily="2" charset="0"/>
            </a:endParaRPr>
          </a:p>
          <a:p>
            <a:pPr lvl="0" algn="just"/>
            <a:r>
              <a:rPr lang="en-US" sz="2400" dirty="0" err="1" smtClean="0">
                <a:latin typeface="NikoshBAN" pitchFamily="2" charset="0"/>
                <a:cs typeface="NikoshBAN" pitchFamily="2" charset="0"/>
              </a:rPr>
              <a:t>মানব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ভূগোলের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কার্যক্ষেত্র</a:t>
            </a:r>
            <a:r>
              <a:rPr lang="en-US" sz="2400" dirty="0" smtClean="0">
                <a:latin typeface="NikoshBAN" pitchFamily="2" charset="0"/>
                <a:cs typeface="NikoshBAN" pitchFamily="2" charset="0"/>
              </a:rPr>
              <a:t> ও </a:t>
            </a:r>
            <a:r>
              <a:rPr lang="en-US" sz="2400" dirty="0" err="1" smtClean="0">
                <a:latin typeface="NikoshBAN" pitchFamily="2" charset="0"/>
                <a:cs typeface="NikoshBAN" pitchFamily="2" charset="0"/>
              </a:rPr>
              <a:t>আয়তন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বলতে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অবস্থান</a:t>
            </a:r>
            <a:r>
              <a:rPr lang="en-US" sz="2400" dirty="0" smtClean="0">
                <a:latin typeface="NikoshBAN" pitchFamily="2" charset="0"/>
                <a:cs typeface="NikoshBAN" pitchFamily="2" charset="0"/>
              </a:rPr>
              <a:t> ও </a:t>
            </a:r>
            <a:r>
              <a:rPr lang="en-US" sz="2400" dirty="0" err="1" smtClean="0">
                <a:latin typeface="NikoshBAN" pitchFamily="2" charset="0"/>
                <a:cs typeface="NikoshBAN" pitchFamily="2" charset="0"/>
              </a:rPr>
              <a:t>বিস্তৃতিকে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বুঝায়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মানব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ভূগোলের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প্রধান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নায়ক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মানুষ</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তাই</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মানুষের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জীবনযাত্রা</a:t>
            </a:r>
            <a:r>
              <a:rPr lang="en-US" sz="2400" dirty="0" smtClean="0">
                <a:latin typeface="NikoshBAN" pitchFamily="2" charset="0"/>
                <a:cs typeface="NikoshBAN" pitchFamily="2" charset="0"/>
              </a:rPr>
              <a:t> ও </a:t>
            </a:r>
            <a:r>
              <a:rPr lang="en-US" sz="2400" dirty="0" err="1" smtClean="0">
                <a:latin typeface="NikoshBAN" pitchFamily="2" charset="0"/>
                <a:cs typeface="NikoshBAN" pitchFamily="2" charset="0"/>
              </a:rPr>
              <a:t>অর্থনৈতিক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ক্রিয়াকলাপের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সাথে</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পার্থিব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পরিবেশের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সম্পর্কের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বিস্তারিত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আলোচনাই</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মানব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ভূগোলের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কার্যক্ষেত্রের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আলোচ্য</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বিষয়</a:t>
            </a:r>
            <a:r>
              <a:rPr lang="en-US" sz="2400" dirty="0" smtClean="0">
                <a:latin typeface="NikoshBAN" pitchFamily="2" charset="0"/>
                <a:cs typeface="NikoshBAN" pitchFamily="2" charset="0"/>
              </a:rPr>
              <a:t>। </a:t>
            </a:r>
          </a:p>
          <a:p>
            <a:pPr lvl="0" algn="just"/>
            <a:r>
              <a:rPr lang="en-US" sz="2400" dirty="0" err="1" smtClean="0">
                <a:latin typeface="NikoshBAN" pitchFamily="2" charset="0"/>
                <a:cs typeface="NikoshBAN" pitchFamily="2" charset="0"/>
              </a:rPr>
              <a:t>উপরোক্ত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আলোচনা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দেখা</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যায়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যে</a:t>
            </a:r>
            <a:r>
              <a:rPr lang="en-US" sz="2400" dirty="0" smtClean="0">
                <a:latin typeface="NikoshBAN" pitchFamily="2" charset="0"/>
                <a:cs typeface="NikoshBAN" pitchFamily="2" charset="0"/>
              </a:rPr>
              <a:t>, (১) </a:t>
            </a:r>
            <a:r>
              <a:rPr lang="en-US" sz="2400" dirty="0" err="1" smtClean="0">
                <a:latin typeface="NikoshBAN" pitchFamily="2" charset="0"/>
                <a:cs typeface="NikoshBAN" pitchFamily="2" charset="0"/>
              </a:rPr>
              <a:t>মানুষ</a:t>
            </a:r>
            <a:r>
              <a:rPr lang="en-US" sz="2400" dirty="0" smtClean="0">
                <a:latin typeface="NikoshBAN" pitchFamily="2" charset="0"/>
                <a:cs typeface="NikoshBAN" pitchFamily="2" charset="0"/>
              </a:rPr>
              <a:t> (২) </a:t>
            </a:r>
            <a:r>
              <a:rPr lang="en-US" sz="2400" dirty="0" err="1" smtClean="0">
                <a:latin typeface="NikoshBAN" pitchFamily="2" charset="0"/>
                <a:cs typeface="NikoshBAN" pitchFamily="2" charset="0"/>
              </a:rPr>
              <a:t>পরিবেশ</a:t>
            </a:r>
            <a:r>
              <a:rPr lang="en-US" sz="2400" dirty="0" smtClean="0">
                <a:latin typeface="NikoshBAN" pitchFamily="2" charset="0"/>
                <a:cs typeface="NikoshBAN" pitchFamily="2" charset="0"/>
              </a:rPr>
              <a:t> ও (৩) </a:t>
            </a:r>
            <a:r>
              <a:rPr lang="en-US" sz="2400" dirty="0" err="1" smtClean="0">
                <a:latin typeface="NikoshBAN" pitchFamily="2" charset="0"/>
                <a:cs typeface="NikoshBAN" pitchFamily="2" charset="0"/>
              </a:rPr>
              <a:t>মানুষের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অর্থনৈতিক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ক্রিয়াকলাপ</a:t>
            </a:r>
            <a:r>
              <a:rPr lang="en-US" sz="2400" dirty="0" smtClean="0">
                <a:latin typeface="NikoshBAN" pitchFamily="2" charset="0"/>
                <a:cs typeface="NikoshBAN" pitchFamily="2" charset="0"/>
              </a:rPr>
              <a:t> – </a:t>
            </a:r>
            <a:r>
              <a:rPr lang="en-US" sz="2400" dirty="0" err="1" smtClean="0">
                <a:latin typeface="NikoshBAN" pitchFamily="2" charset="0"/>
                <a:cs typeface="NikoshBAN" pitchFamily="2" charset="0"/>
              </a:rPr>
              <a:t>এই</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তিনটি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নিয়েই</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মানব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ভূগোলের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প্রধান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ক্ষেত্র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রচিত</a:t>
            </a:r>
            <a:r>
              <a:rPr lang="en-US" sz="2400" dirty="0" smtClean="0">
                <a:latin typeface="NikoshBAN" pitchFamily="2" charset="0"/>
                <a:cs typeface="NikoshBAN" pitchFamily="2" charset="0"/>
              </a:rPr>
              <a:t>।</a:t>
            </a:r>
          </a:p>
          <a:p>
            <a:pPr lvl="0" algn="just"/>
            <a:endParaRPr lang="en-US" sz="2400" dirty="0"/>
          </a:p>
        </p:txBody>
      </p:sp>
      <p:sp>
        <p:nvSpPr>
          <p:cNvPr id="2" name="TextBox 1"/>
          <p:cNvSpPr txBox="1"/>
          <p:nvPr/>
        </p:nvSpPr>
        <p:spPr>
          <a:xfrm>
            <a:off x="2743200" y="266700"/>
            <a:ext cx="4495800" cy="584775"/>
          </a:xfrm>
          <a:prstGeom prst="rect">
            <a:avLst/>
          </a:prstGeom>
          <a:solidFill>
            <a:schemeClr val="bg1"/>
          </a:solidFill>
          <a:ln w="19050">
            <a:solidFill>
              <a:schemeClr val="tx1"/>
            </a:solidFill>
          </a:ln>
        </p:spPr>
        <p:txBody>
          <a:bodyPr wrap="square" rtlCol="0">
            <a:spAutoFit/>
          </a:bodyPr>
          <a:lstStyle/>
          <a:p>
            <a:pPr algn="ctr"/>
            <a:r>
              <a:rPr lang="en-US" sz="3200" b="1" dirty="0" err="1">
                <a:latin typeface="NikoshBAN" pitchFamily="2" charset="0"/>
                <a:cs typeface="NikoshBAN" pitchFamily="2" charset="0"/>
              </a:rPr>
              <a:t>মানব</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ভূগোলের</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ক্ষেত্র</a:t>
            </a:r>
            <a:endParaRPr lang="en-US" dirty="0"/>
          </a:p>
        </p:txBody>
      </p:sp>
      <p:sp>
        <p:nvSpPr>
          <p:cNvPr id="4" name="Rectangle 3"/>
          <p:cNvSpPr/>
          <p:nvPr/>
        </p:nvSpPr>
        <p:spPr>
          <a:xfrm>
            <a:off x="1905000" y="4681835"/>
            <a:ext cx="6096000" cy="461665"/>
          </a:xfrm>
          <a:prstGeom prst="rect">
            <a:avLst/>
          </a:prstGeom>
          <a:solidFill>
            <a:schemeClr val="bg1"/>
          </a:solidFill>
          <a:ln>
            <a:solidFill>
              <a:schemeClr val="accent5">
                <a:lumMod val="75000"/>
              </a:schemeClr>
            </a:solidFill>
          </a:ln>
        </p:spPr>
        <p:txBody>
          <a:bodyPr wrap="square">
            <a:spAutoFit/>
          </a:bodyPr>
          <a:lstStyle/>
          <a:p>
            <a:r>
              <a:rPr lang="en-US" b="1" dirty="0" smtClean="0">
                <a:latin typeface="NikoshBAN" pitchFamily="2" charset="0"/>
                <a:cs typeface="NikoshBAN" pitchFamily="2" charset="0"/>
              </a:rPr>
              <a:t>       </a:t>
            </a:r>
            <a:r>
              <a:rPr lang="en-US" sz="2400" b="1" dirty="0" err="1" smtClean="0">
                <a:latin typeface="NikoshBAN" pitchFamily="2" charset="0"/>
                <a:cs typeface="NikoshBAN" pitchFamily="2" charset="0"/>
              </a:rPr>
              <a:t>আসুন</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আমরা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নিচের</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ছবিগুলো</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লক্ষ্য</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করি</a:t>
            </a:r>
            <a:r>
              <a:rPr lang="en-US" sz="2400" b="1" dirty="0" smtClean="0">
                <a:latin typeface="NikoshBAN" pitchFamily="2" charset="0"/>
                <a:cs typeface="NikoshBAN" pitchFamily="2" charset="0"/>
              </a:rPr>
              <a:t> -</a:t>
            </a:r>
            <a:r>
              <a:rPr lang="en-US" b="1" dirty="0" smtClean="0">
                <a:latin typeface="NikoshBAN" pitchFamily="2" charset="0"/>
                <a:cs typeface="NikoshBAN" pitchFamily="2" charset="0"/>
              </a:rPr>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80">
                                          <p:stCondLst>
                                            <p:cond delay="0"/>
                                          </p:stCondLst>
                                        </p:cTn>
                                        <p:tgtEl>
                                          <p:spTgt spid="3">
                                            <p:txEl>
                                              <p:pRg st="1" end="1"/>
                                            </p:txEl>
                                          </p:spTgt>
                                        </p:tgtEl>
                                      </p:cBhvr>
                                    </p:animEffect>
                                    <p:anim calcmode="lin" valueType="num">
                                      <p:cBhvr>
                                        <p:cTn id="1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1" end="1"/>
                                            </p:txEl>
                                          </p:spTgt>
                                        </p:tgtEl>
                                      </p:cBhvr>
                                      <p:to x="100000" y="60000"/>
                                    </p:animScale>
                                    <p:animScale>
                                      <p:cBhvr>
                                        <p:cTn id="21" dur="166" decel="50000">
                                          <p:stCondLst>
                                            <p:cond delay="676"/>
                                          </p:stCondLst>
                                        </p:cTn>
                                        <p:tgtEl>
                                          <p:spTgt spid="3">
                                            <p:txEl>
                                              <p:pRg st="1" end="1"/>
                                            </p:txEl>
                                          </p:spTgt>
                                        </p:tgtEl>
                                      </p:cBhvr>
                                      <p:to x="100000" y="100000"/>
                                    </p:animScale>
                                    <p:animScale>
                                      <p:cBhvr>
                                        <p:cTn id="22" dur="26">
                                          <p:stCondLst>
                                            <p:cond delay="1312"/>
                                          </p:stCondLst>
                                        </p:cTn>
                                        <p:tgtEl>
                                          <p:spTgt spid="3">
                                            <p:txEl>
                                              <p:pRg st="1" end="1"/>
                                            </p:txEl>
                                          </p:spTgt>
                                        </p:tgtEl>
                                      </p:cBhvr>
                                      <p:to x="100000" y="80000"/>
                                    </p:animScale>
                                    <p:animScale>
                                      <p:cBhvr>
                                        <p:cTn id="23" dur="166" decel="50000">
                                          <p:stCondLst>
                                            <p:cond delay="1338"/>
                                          </p:stCondLst>
                                        </p:cTn>
                                        <p:tgtEl>
                                          <p:spTgt spid="3">
                                            <p:txEl>
                                              <p:pRg st="1" end="1"/>
                                            </p:txEl>
                                          </p:spTgt>
                                        </p:tgtEl>
                                      </p:cBhvr>
                                      <p:to x="100000" y="100000"/>
                                    </p:animScale>
                                    <p:animScale>
                                      <p:cBhvr>
                                        <p:cTn id="24" dur="26">
                                          <p:stCondLst>
                                            <p:cond delay="1642"/>
                                          </p:stCondLst>
                                        </p:cTn>
                                        <p:tgtEl>
                                          <p:spTgt spid="3">
                                            <p:txEl>
                                              <p:pRg st="1" end="1"/>
                                            </p:txEl>
                                          </p:spTgt>
                                        </p:tgtEl>
                                      </p:cBhvr>
                                      <p:to x="100000" y="90000"/>
                                    </p:animScale>
                                    <p:animScale>
                                      <p:cBhvr>
                                        <p:cTn id="25" dur="166" decel="50000">
                                          <p:stCondLst>
                                            <p:cond delay="1668"/>
                                          </p:stCondLst>
                                        </p:cTn>
                                        <p:tgtEl>
                                          <p:spTgt spid="3">
                                            <p:txEl>
                                              <p:pRg st="1" end="1"/>
                                            </p:txEl>
                                          </p:spTgt>
                                        </p:tgtEl>
                                      </p:cBhvr>
                                      <p:to x="100000" y="100000"/>
                                    </p:animScale>
                                    <p:animScale>
                                      <p:cBhvr>
                                        <p:cTn id="26" dur="26">
                                          <p:stCondLst>
                                            <p:cond delay="1808"/>
                                          </p:stCondLst>
                                        </p:cTn>
                                        <p:tgtEl>
                                          <p:spTgt spid="3">
                                            <p:txEl>
                                              <p:pRg st="1" end="1"/>
                                            </p:txEl>
                                          </p:spTgt>
                                        </p:tgtEl>
                                      </p:cBhvr>
                                      <p:to x="100000" y="95000"/>
                                    </p:animScale>
                                    <p:animScale>
                                      <p:cBhvr>
                                        <p:cTn id="27" dur="166" decel="50000">
                                          <p:stCondLst>
                                            <p:cond delay="1834"/>
                                          </p:stCondLst>
                                        </p:cTn>
                                        <p:tgtEl>
                                          <p:spTgt spid="3">
                                            <p:txEl>
                                              <p:pRg st="1" end="1"/>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down)">
                                      <p:cBhvr>
                                        <p:cTn id="32" dur="580">
                                          <p:stCondLst>
                                            <p:cond delay="0"/>
                                          </p:stCondLst>
                                        </p:cTn>
                                        <p:tgtEl>
                                          <p:spTgt spid="3">
                                            <p:txEl>
                                              <p:pRg st="2" end="2"/>
                                            </p:txEl>
                                          </p:spTgt>
                                        </p:tgtEl>
                                      </p:cBhvr>
                                    </p:animEffect>
                                    <p:anim calcmode="lin" valueType="num">
                                      <p:cBhvr>
                                        <p:cTn id="3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2" end="2"/>
                                            </p:txEl>
                                          </p:spTgt>
                                        </p:tgtEl>
                                      </p:cBhvr>
                                      <p:to x="100000" y="60000"/>
                                    </p:animScale>
                                    <p:animScale>
                                      <p:cBhvr>
                                        <p:cTn id="39" dur="166" decel="50000">
                                          <p:stCondLst>
                                            <p:cond delay="676"/>
                                          </p:stCondLst>
                                        </p:cTn>
                                        <p:tgtEl>
                                          <p:spTgt spid="3">
                                            <p:txEl>
                                              <p:pRg st="2" end="2"/>
                                            </p:txEl>
                                          </p:spTgt>
                                        </p:tgtEl>
                                      </p:cBhvr>
                                      <p:to x="100000" y="100000"/>
                                    </p:animScale>
                                    <p:animScale>
                                      <p:cBhvr>
                                        <p:cTn id="40" dur="26">
                                          <p:stCondLst>
                                            <p:cond delay="1312"/>
                                          </p:stCondLst>
                                        </p:cTn>
                                        <p:tgtEl>
                                          <p:spTgt spid="3">
                                            <p:txEl>
                                              <p:pRg st="2" end="2"/>
                                            </p:txEl>
                                          </p:spTgt>
                                        </p:tgtEl>
                                      </p:cBhvr>
                                      <p:to x="100000" y="80000"/>
                                    </p:animScale>
                                    <p:animScale>
                                      <p:cBhvr>
                                        <p:cTn id="41" dur="166" decel="50000">
                                          <p:stCondLst>
                                            <p:cond delay="1338"/>
                                          </p:stCondLst>
                                        </p:cTn>
                                        <p:tgtEl>
                                          <p:spTgt spid="3">
                                            <p:txEl>
                                              <p:pRg st="2" end="2"/>
                                            </p:txEl>
                                          </p:spTgt>
                                        </p:tgtEl>
                                      </p:cBhvr>
                                      <p:to x="100000" y="100000"/>
                                    </p:animScale>
                                    <p:animScale>
                                      <p:cBhvr>
                                        <p:cTn id="42" dur="26">
                                          <p:stCondLst>
                                            <p:cond delay="1642"/>
                                          </p:stCondLst>
                                        </p:cTn>
                                        <p:tgtEl>
                                          <p:spTgt spid="3">
                                            <p:txEl>
                                              <p:pRg st="2" end="2"/>
                                            </p:txEl>
                                          </p:spTgt>
                                        </p:tgtEl>
                                      </p:cBhvr>
                                      <p:to x="100000" y="90000"/>
                                    </p:animScale>
                                    <p:animScale>
                                      <p:cBhvr>
                                        <p:cTn id="43" dur="166" decel="50000">
                                          <p:stCondLst>
                                            <p:cond delay="1668"/>
                                          </p:stCondLst>
                                        </p:cTn>
                                        <p:tgtEl>
                                          <p:spTgt spid="3">
                                            <p:txEl>
                                              <p:pRg st="2" end="2"/>
                                            </p:txEl>
                                          </p:spTgt>
                                        </p:tgtEl>
                                      </p:cBhvr>
                                      <p:to x="100000" y="100000"/>
                                    </p:animScale>
                                    <p:animScale>
                                      <p:cBhvr>
                                        <p:cTn id="44" dur="26">
                                          <p:stCondLst>
                                            <p:cond delay="1808"/>
                                          </p:stCondLst>
                                        </p:cTn>
                                        <p:tgtEl>
                                          <p:spTgt spid="3">
                                            <p:txEl>
                                              <p:pRg st="2" end="2"/>
                                            </p:txEl>
                                          </p:spTgt>
                                        </p:tgtEl>
                                      </p:cBhvr>
                                      <p:to x="100000" y="95000"/>
                                    </p:animScale>
                                    <p:animScale>
                                      <p:cBhvr>
                                        <p:cTn id="45" dur="166" decel="50000">
                                          <p:stCondLst>
                                            <p:cond delay="1834"/>
                                          </p:stCondLst>
                                        </p:cTn>
                                        <p:tgtEl>
                                          <p:spTgt spid="3">
                                            <p:txEl>
                                              <p:pRg st="2" end="2"/>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0" end="0"/>
                                            </p:txEl>
                                          </p:spTgt>
                                        </p:tgtEl>
                                        <p:attrNameLst>
                                          <p:attrName>style.visibility</p:attrName>
                                        </p:attrNameLst>
                                      </p:cBhvr>
                                      <p:to>
                                        <p:strVal val="visible"/>
                                      </p:to>
                                    </p:set>
                                    <p:anim calcmode="lin" valueType="num">
                                      <p:cBhvr additive="base">
                                        <p:cTn id="5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TextBox 8"/>
          <p:cNvSpPr txBox="1"/>
          <p:nvPr/>
        </p:nvSpPr>
        <p:spPr>
          <a:xfrm>
            <a:off x="304800" y="4385727"/>
            <a:ext cx="8610600" cy="1138773"/>
          </a:xfrm>
          <a:prstGeom prst="rect">
            <a:avLst/>
          </a:prstGeom>
          <a:blipFill>
            <a:blip r:embed="rId3"/>
            <a:tile tx="0" ty="0" sx="100000" sy="100000" flip="none" algn="tl"/>
          </a:blipFill>
        </p:spPr>
        <p:txBody>
          <a:bodyPr wrap="square" rtlCol="0">
            <a:spAutoFit/>
          </a:bodyPr>
          <a:lstStyle/>
          <a:p>
            <a:pPr algn="just"/>
            <a:r>
              <a:rPr lang="en-US" sz="2000" b="1" dirty="0" err="1" smtClean="0">
                <a:latin typeface="NikoshBAN" pitchFamily="2" charset="0"/>
                <a:cs typeface="NikoshBAN" pitchFamily="2" charset="0"/>
              </a:rPr>
              <a:t>মানুষঃ</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মানুষ</a:t>
            </a:r>
            <a:r>
              <a:rPr lang="en-US" sz="2000" dirty="0" smtClean="0">
                <a:latin typeface="NikoshBAN" pitchFamily="2" charset="0"/>
                <a:cs typeface="NikoshBAN" pitchFamily="2" charset="0"/>
              </a:rPr>
              <a:t> ও </a:t>
            </a:r>
            <a:r>
              <a:rPr lang="en-US" sz="2000" dirty="0" err="1" smtClean="0">
                <a:latin typeface="NikoshBAN" pitchFamily="2" charset="0"/>
                <a:cs typeface="NikoshBAN" pitchFamily="2" charset="0"/>
              </a:rPr>
              <a:t>তার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ক্রিয়াকলাপকে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কেন্দ্র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করেই</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মানব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ভুগোল</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গড়ে</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ঊঠেছে</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অর্থা</a:t>
            </a:r>
            <a:r>
              <a:rPr lang="en-US" sz="2000" dirty="0" smtClean="0">
                <a:latin typeface="NikoshBAN" pitchFamily="2" charset="0"/>
                <a:cs typeface="NikoshBAN" pitchFamily="2" charset="0"/>
              </a:rPr>
              <a:t>ৎ </a:t>
            </a:r>
            <a:r>
              <a:rPr lang="en-US" sz="2000" dirty="0" err="1" smtClean="0">
                <a:latin typeface="NikoshBAN" pitchFamily="2" charset="0"/>
                <a:cs typeface="NikoshBAN" pitchFamily="2" charset="0"/>
              </a:rPr>
              <a:t>মানুষ</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হলো</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মানব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ভূগোলের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মূল</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বিষয়</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তাই</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মানুষের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জম্ম</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মৃত্যু</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আচার-ব্যবহার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বাসস্থান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খাদ্য</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বস্ত্র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উপজীবিকা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বর্ণ</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ধর্ম</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ইত্যাদি</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সবই</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মানব</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ভূগোলের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ক্ষেত্রভূক্ত</a:t>
            </a:r>
            <a:r>
              <a:rPr lang="en-US" sz="2000" dirty="0" smtClean="0">
                <a:latin typeface="NikoshBAN" pitchFamily="2" charset="0"/>
                <a:cs typeface="NikoshBAN" pitchFamily="2" charset="0"/>
              </a:rPr>
              <a:t>।</a:t>
            </a:r>
            <a:r>
              <a:rPr lang="en-US" sz="2800" dirty="0" smtClean="0">
                <a:latin typeface="NikoshBAN" pitchFamily="2" charset="0"/>
                <a:cs typeface="NikoshBAN" pitchFamily="2" charset="0"/>
              </a:rPr>
              <a:t> </a:t>
            </a:r>
            <a:endParaRPr lang="en-US" sz="1600" dirty="0">
              <a:latin typeface="NikoshBAN" pitchFamily="2" charset="0"/>
              <a:cs typeface="NikoshBAN" pitchFamily="2" charset="0"/>
            </a:endParaRPr>
          </a:p>
        </p:txBody>
      </p:sp>
      <p:pic>
        <p:nvPicPr>
          <p:cNvPr id="15" name="Picture 14" descr="bui.jpg"/>
          <p:cNvPicPr>
            <a:picLocks noChangeAspect="1"/>
          </p:cNvPicPr>
          <p:nvPr/>
        </p:nvPicPr>
        <p:blipFill>
          <a:blip r:embed="rId4"/>
          <a:stretch>
            <a:fillRect/>
          </a:stretch>
        </p:blipFill>
        <p:spPr>
          <a:xfrm>
            <a:off x="350110" y="2582333"/>
            <a:ext cx="4252782" cy="1646767"/>
          </a:xfrm>
          <a:prstGeom prst="rect">
            <a:avLst/>
          </a:prstGeom>
          <a:ln>
            <a:solidFill>
              <a:srgbClr val="00B0F0"/>
            </a:solidFill>
          </a:ln>
        </p:spPr>
      </p:pic>
      <p:pic>
        <p:nvPicPr>
          <p:cNvPr id="13" name="Picture 12" descr="mw02.jpg"/>
          <p:cNvPicPr>
            <a:picLocks noChangeAspect="1"/>
          </p:cNvPicPr>
          <p:nvPr/>
        </p:nvPicPr>
        <p:blipFill>
          <a:blip r:embed="rId5"/>
          <a:stretch>
            <a:fillRect/>
          </a:stretch>
        </p:blipFill>
        <p:spPr>
          <a:xfrm>
            <a:off x="350109" y="190500"/>
            <a:ext cx="4252784" cy="2222500"/>
          </a:xfrm>
          <a:prstGeom prst="rect">
            <a:avLst/>
          </a:prstGeom>
        </p:spPr>
      </p:pic>
      <p:pic>
        <p:nvPicPr>
          <p:cNvPr id="7" name="Picture 6" descr="r123.jpg"/>
          <p:cNvPicPr>
            <a:picLocks noChangeAspect="1"/>
          </p:cNvPicPr>
          <p:nvPr/>
        </p:nvPicPr>
        <p:blipFill>
          <a:blip r:embed="rId6"/>
          <a:srcRect t="3846" r="4132"/>
          <a:stretch>
            <a:fillRect/>
          </a:stretch>
        </p:blipFill>
        <p:spPr>
          <a:xfrm>
            <a:off x="5029200" y="2603500"/>
            <a:ext cx="3657600" cy="162560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9200" y="190504"/>
            <a:ext cx="3657600" cy="2222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5335</TotalTime>
  <Words>1103</Words>
  <Application>Microsoft Office PowerPoint</Application>
  <PresentationFormat>On-screen Show (16:10)</PresentationFormat>
  <Paragraphs>105</Paragraphs>
  <Slides>30</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Civic</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KGHS</cp:lastModifiedBy>
  <cp:revision>468</cp:revision>
  <dcterms:created xsi:type="dcterms:W3CDTF">2006-08-16T00:00:00Z</dcterms:created>
  <dcterms:modified xsi:type="dcterms:W3CDTF">2020-07-23T19:12:29Z</dcterms:modified>
</cp:coreProperties>
</file>