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86" r:id="rId3"/>
    <p:sldId id="267" r:id="rId4"/>
    <p:sldId id="268" r:id="rId5"/>
    <p:sldId id="272" r:id="rId6"/>
    <p:sldId id="258" r:id="rId7"/>
    <p:sldId id="296" r:id="rId8"/>
    <p:sldId id="301" r:id="rId9"/>
    <p:sldId id="275" r:id="rId10"/>
    <p:sldId id="303" r:id="rId11"/>
    <p:sldId id="302" r:id="rId12"/>
    <p:sldId id="276" r:id="rId13"/>
    <p:sldId id="277" r:id="rId14"/>
    <p:sldId id="295" r:id="rId15"/>
    <p:sldId id="278" r:id="rId16"/>
    <p:sldId id="280" r:id="rId17"/>
    <p:sldId id="281" r:id="rId18"/>
    <p:sldId id="282" r:id="rId19"/>
    <p:sldId id="283" r:id="rId20"/>
    <p:sldId id="300" r:id="rId21"/>
    <p:sldId id="298" r:id="rId22"/>
    <p:sldId id="299" r:id="rId23"/>
    <p:sldId id="287" r:id="rId24"/>
    <p:sldId id="262" r:id="rId25"/>
    <p:sldId id="293" r:id="rId26"/>
    <p:sldId id="294" r:id="rId27"/>
    <p:sldId id="304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99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8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A0D25-1C05-471C-AE50-F97CC17556F5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79DDD-E95A-47AA-A79A-38EB7749F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79DDD-E95A-47AA-A79A-38EB7749F3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6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704F-404E-44CC-835A-D5A27C47B0D0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D46-4C70-487C-B6A3-DB43241A16AC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B209-DA21-412F-98E6-D73A29941CA1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9F72-D17C-43EC-8301-E68788C5F701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A899-4131-4559-A1F8-E3B6119AA7D1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2323-B334-4195-83B3-7F94B64219C7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169A-EFBB-4CF5-A796-520B7FD007E8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79D4-68E1-4963-AA11-A11055828F53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886-04F5-49AE-A3B6-86A889FF7794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A0F-5B85-43DE-8173-2A1130DB2B7F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2481-E60D-416A-8A91-0BE437ACFF9C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1509-BDE5-4EB2-A9A1-C3B4B50F9368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1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5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grpSp>
        <p:nvGrpSpPr>
          <p:cNvPr id="4" name="Group 11"/>
          <p:cNvGrpSpPr/>
          <p:nvPr/>
        </p:nvGrpSpPr>
        <p:grpSpPr>
          <a:xfrm>
            <a:off x="0" y="1905000"/>
            <a:ext cx="2590800" cy="3276600"/>
            <a:chOff x="-158285" y="5292604"/>
            <a:chExt cx="1300367" cy="172322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7" name="Picture 16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8" name="Picture 17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2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5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6" name="Picture 15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3" name="Group 11"/>
          <p:cNvGrpSpPr/>
          <p:nvPr/>
        </p:nvGrpSpPr>
        <p:grpSpPr>
          <a:xfrm flipH="1">
            <a:off x="6400800" y="1828801"/>
            <a:ext cx="2590800" cy="3327297"/>
            <a:chOff x="-158285" y="5292604"/>
            <a:chExt cx="1300367" cy="1723220"/>
          </a:xfrm>
        </p:grpSpPr>
        <p:grpSp>
          <p:nvGrpSpPr>
            <p:cNvPr id="14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4" name="Picture 23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5" name="Picture 24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9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2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3" name="Picture 22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pic>
        <p:nvPicPr>
          <p:cNvPr id="26" name="Picture 25" descr="Assalamualaik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581" y="579888"/>
            <a:ext cx="5406273" cy="2181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A3BD-7B6D-4678-8DB9-7DA0072491E6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1447800" y="4526084"/>
            <a:ext cx="6477000" cy="1576266"/>
          </a:xfrm>
          <a:prstGeom prst="cloud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Open.jpg"/>
          <p:cNvPicPr>
            <a:picLocks noChangeAspect="1"/>
          </p:cNvPicPr>
          <p:nvPr/>
        </p:nvPicPr>
        <p:blipFill>
          <a:blip r:embed="rId7"/>
          <a:srcRect l="49585" b="4110"/>
          <a:stretch>
            <a:fillRect/>
          </a:stretch>
        </p:blipFill>
        <p:spPr>
          <a:xfrm>
            <a:off x="4452718" y="0"/>
            <a:ext cx="4691284" cy="6818048"/>
          </a:xfrm>
          <a:prstGeom prst="rect">
            <a:avLst/>
          </a:prstGeom>
        </p:spPr>
      </p:pic>
      <p:pic>
        <p:nvPicPr>
          <p:cNvPr id="30" name="Picture 29" descr="Open.jpg"/>
          <p:cNvPicPr>
            <a:picLocks noChangeAspect="1"/>
          </p:cNvPicPr>
          <p:nvPr/>
        </p:nvPicPr>
        <p:blipFill>
          <a:blip r:embed="rId7"/>
          <a:srcRect r="50415" b="4110"/>
          <a:stretch>
            <a:fillRect/>
          </a:stretch>
        </p:blipFill>
        <p:spPr>
          <a:xfrm>
            <a:off x="-1" y="-2"/>
            <a:ext cx="4452718" cy="6818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886-04F5-49AE-A3B6-86A889FF7794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6700" y="4105700"/>
            <a:ext cx="8610600" cy="1456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 পান করা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wwwes.jpeg"/>
          <p:cNvPicPr>
            <a:picLocks noChangeAspect="1"/>
          </p:cNvPicPr>
          <p:nvPr/>
        </p:nvPicPr>
        <p:blipFill rotWithShape="1">
          <a:blip r:embed="rId2"/>
          <a:srcRect r="24443"/>
          <a:stretch/>
        </p:blipFill>
        <p:spPr>
          <a:xfrm>
            <a:off x="228599" y="457200"/>
            <a:ext cx="4400526" cy="3360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/>
          <a:stretch/>
        </p:blipFill>
        <p:spPr>
          <a:xfrm>
            <a:off x="4629125" y="453787"/>
            <a:ext cx="4387391" cy="336357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1" y="4061527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(তবে হালাল জন্তুর গোশতে লেগে থাকা রক্ত হারাম নয়) ।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87" y="435591"/>
            <a:ext cx="4840811" cy="36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886-04F5-49AE-A3B6-86A889FF7794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189" y="4953000"/>
            <a:ext cx="8469924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গলা টিপে, উঁচু থেকে ফেলে দিয়ে হত্যাকৃত পশুর গোশত খাওয়া হারাম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9" y="533399"/>
            <a:ext cx="3283611" cy="4383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4"/>
          <a:stretch/>
        </p:blipFill>
        <p:spPr>
          <a:xfrm>
            <a:off x="3733800" y="533400"/>
            <a:ext cx="4724400" cy="43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238-9ADA-4080-9430-3E920ADFF1D7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8" b="6812"/>
          <a:stretch/>
        </p:blipFill>
        <p:spPr>
          <a:xfrm>
            <a:off x="381000" y="228600"/>
            <a:ext cx="8458200" cy="506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1973180" y="5462257"/>
            <a:ext cx="3962400" cy="8721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গোশত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r="4679"/>
          <a:stretch/>
        </p:blipFill>
        <p:spPr>
          <a:xfrm>
            <a:off x="796019" y="213246"/>
            <a:ext cx="7278906" cy="502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796019" y="5368411"/>
            <a:ext cx="7162799" cy="11196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ব্য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অন্যের নামে উৎসগীকৃত পশুর গোশত খাওয়া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kkkkkimages.jpeg"/>
          <p:cNvPicPr>
            <a:picLocks noChangeAspect="1"/>
          </p:cNvPicPr>
          <p:nvPr/>
        </p:nvPicPr>
        <p:blipFill rotWithShape="1">
          <a:blip r:embed="rId2"/>
          <a:srcRect r="11062"/>
          <a:stretch/>
        </p:blipFill>
        <p:spPr>
          <a:xfrm>
            <a:off x="393952" y="1237750"/>
            <a:ext cx="4101848" cy="3048000"/>
          </a:xfrm>
          <a:prstGeom prst="round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857-E1F2-408C-9570-13700433C541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12318" b="12409"/>
          <a:stretch/>
        </p:blipFill>
        <p:spPr>
          <a:xfrm>
            <a:off x="4502124" y="1295400"/>
            <a:ext cx="4283617" cy="299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ounded Rectangle 21"/>
          <p:cNvSpPr/>
          <p:nvPr/>
        </p:nvSpPr>
        <p:spPr>
          <a:xfrm>
            <a:off x="1371600" y="4495800"/>
            <a:ext cx="6248400" cy="10567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গাধা,খচ্চর ও শূকরের গোশত খাওয়া 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inccdex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62" y="651962"/>
            <a:ext cx="8119440" cy="4900612"/>
          </a:xfrm>
          <a:prstGeom prst="round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226459" y="5257800"/>
            <a:ext cx="4691081" cy="10948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082"/>
            <a:ext cx="3908941" cy="409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1"/>
          <a:stretch/>
        </p:blipFill>
        <p:spPr>
          <a:xfrm>
            <a:off x="297381" y="716669"/>
            <a:ext cx="4958239" cy="409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ounded Rectangle 29"/>
          <p:cNvSpPr/>
          <p:nvPr/>
        </p:nvSpPr>
        <p:spPr>
          <a:xfrm>
            <a:off x="228600" y="4848167"/>
            <a:ext cx="8686800" cy="1219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৮।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সব পাখির ঠোট বাঁকা , যেমন- টিয়া, কাকাতোয়া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7" grpId="0" animBg="1"/>
      <p:bldP spid="27" grpId="1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6"/>
          <a:stretch/>
        </p:blipFill>
        <p:spPr>
          <a:xfrm>
            <a:off x="492105" y="777922"/>
            <a:ext cx="3631793" cy="298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82" y="714739"/>
            <a:ext cx="4653962" cy="300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105" y="4267200"/>
            <a:ext cx="752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সব পাখি কালো, নাপাক ও ময়লা দ্রব্য খেয়ে বেচে থাকে, যেমন- কাক,শকুন, ফেইছা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286A-6A1A-4461-AA50-1569EE629ACE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645" y="510540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যেসব পাখি পা দিয়ে আহার বা শিকার ধরে , যেমন- ঈগল,চিল, বাজ, প্যাঁচা ইত্যাদি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r="16934"/>
          <a:stretch/>
        </p:blipFill>
        <p:spPr>
          <a:xfrm>
            <a:off x="762000" y="391513"/>
            <a:ext cx="7254713" cy="471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6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2666" y="4800600"/>
            <a:ext cx="2895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হেরইন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13598"/>
            <a:ext cx="4165600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13597"/>
            <a:ext cx="4191001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5105400" y="5029200"/>
            <a:ext cx="24384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ইয়াবা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08F-8907-4232-9BE6-FE3544EDB7AF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05400" y="5029200"/>
            <a:ext cx="2438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ফিম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সেবন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6169" y="5029200"/>
            <a:ext cx="2438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ndegx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066800"/>
            <a:ext cx="4023360" cy="3352800"/>
          </a:xfrm>
          <a:prstGeom prst="rect">
            <a:avLst/>
          </a:prstGeom>
        </p:spPr>
      </p:pic>
      <p:pic>
        <p:nvPicPr>
          <p:cNvPr id="15" name="Picture 2" descr="C:\Users\DELL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86" y="1113692"/>
            <a:ext cx="4506716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35369" y="304800"/>
            <a:ext cx="468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সকল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নিশাজাতীয়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দ্রব্য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3800" y="5181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ফেনসিডিল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1"/>
            <a:ext cx="8229600" cy="48863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7C81-36B5-466B-86AD-57A17DD4C449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a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76200"/>
            <a:ext cx="4375150" cy="2971800"/>
          </a:xfrm>
          <a:prstGeom prst="roundRect">
            <a:avLst/>
          </a:prstGeom>
        </p:spPr>
      </p:pic>
      <p:pic>
        <p:nvPicPr>
          <p:cNvPr id="6" name="Picture 5" descr="imageff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7" y="228600"/>
            <a:ext cx="4127500" cy="2971800"/>
          </a:xfrm>
          <a:prstGeom prst="roundRect">
            <a:avLst/>
          </a:prstGeom>
        </p:spPr>
      </p:pic>
      <p:pic>
        <p:nvPicPr>
          <p:cNvPr id="7" name="Picture 6" descr="tiger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76200"/>
            <a:ext cx="4389203" cy="2920815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32" y="3124200"/>
            <a:ext cx="4075785" cy="3048000"/>
          </a:xfrm>
          <a:prstGeom prst="round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90600" y="2590800"/>
            <a:ext cx="2209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2600" y="2438400"/>
            <a:ext cx="2362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13325" y="6172200"/>
            <a:ext cx="3276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ভল্লুক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723" y="3694092"/>
            <a:ext cx="4139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৯। হিংস্র প্রাণীর গোশত খাওয়া হারাম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9F54-2033-43C4-8823-584FFB1B901A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aadd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0" y="914400"/>
            <a:ext cx="8186930" cy="56074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048000" y="5334000"/>
            <a:ext cx="1962912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60AC-1D86-4759-8AD8-2D370090C84D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sww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62000"/>
            <a:ext cx="3924663" cy="3733799"/>
          </a:xfrm>
          <a:prstGeom prst="rect">
            <a:avLst/>
          </a:prstGeom>
        </p:spPr>
      </p:pic>
      <p:pic>
        <p:nvPicPr>
          <p:cNvPr id="6" name="Picture 3" descr="H: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67851" y="762000"/>
            <a:ext cx="45127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4953000"/>
            <a:ext cx="8153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১০। বিষাক্ত ও ক্ষতিকর প্রাণীর গোশত খাওয়া হারাম যেমন- সাপ, বিচ্ছু ইত্যাদি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1BF2-6084-47DA-ABF3-4059057D66C0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9662-5BF6-43BA-AAE4-010143A28A79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/>
        </p:nvSpPr>
        <p:spPr bwMode="auto">
          <a:xfrm>
            <a:off x="457200" y="6248400"/>
            <a:ext cx="3429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fld id="{8D35C967-B1D8-4F88-ACBF-4108D6BB53DF}" type="datetime8">
              <a:rPr lang="en-US" sz="1400" b="1" smtClean="0">
                <a:latin typeface="NikoshBAN" pitchFamily="2" charset="0"/>
                <a:cs typeface="NikoshBAN" pitchFamily="2" charset="0"/>
              </a:rPr>
              <a:pPr eaLnBrk="1" hangingPunct="1"/>
              <a:t>7/25/2020 4:04 AM</a:t>
            </a:fld>
            <a:endParaRPr lang="en-US" sz="14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57525" y="457200"/>
            <a:ext cx="2843213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187450"/>
            <a:ext cx="3748088" cy="5046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240507"/>
            <a:ext cx="429928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আবুল বাসার </a:t>
            </a:r>
          </a:p>
          <a:p>
            <a:pPr algn="ctr">
              <a:defRPr/>
            </a:pPr>
            <a:r>
              <a:rPr lang="bn-BD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শিক্ষক(ইসলাম শিক্ষা)   </a:t>
            </a:r>
          </a:p>
          <a:p>
            <a:pPr algn="ctr">
              <a:defRPr/>
            </a:pP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রশিদপুর  উচ্চ বিদ্যালয়</a:t>
            </a:r>
          </a:p>
          <a:p>
            <a:pPr algn="ctr">
              <a:defRPr/>
            </a:pP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কালিয়াকৈর, গাজীপুর  ।</a:t>
            </a:r>
          </a:p>
          <a:p>
            <a:pPr algn="ctr">
              <a:defRPr/>
            </a:pPr>
            <a:r>
              <a:rPr lang="bn-BD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মোবাইল-০১৭১৬-৩১৩৪৯২ </a:t>
            </a:r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Email-basharrhs71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45050" y="1362075"/>
            <a:ext cx="107950" cy="503872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" y="1171575"/>
            <a:ext cx="4298950" cy="50625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35513" y="1362075"/>
            <a:ext cx="0" cy="52339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H:\Photos\Captured\Photo0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19"/>
          <a:stretch>
            <a:fillRect/>
          </a:stretch>
        </p:blipFill>
        <p:spPr bwMode="auto">
          <a:xfrm>
            <a:off x="5067300" y="1233487"/>
            <a:ext cx="3519488" cy="500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9"/>
          <p:cNvSpPr txBox="1"/>
          <p:nvPr/>
        </p:nvSpPr>
        <p:spPr>
          <a:xfrm>
            <a:off x="5943600" y="5267980"/>
            <a:ext cx="2043332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28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9083"/>
            <a:ext cx="2819400" cy="211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886-04F5-49AE-A3B6-86A889FF7794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90066"/>
              </p:ext>
            </p:extLst>
          </p:nvPr>
        </p:nvGraphicFramePr>
        <p:xfrm>
          <a:off x="1981200" y="1600200"/>
          <a:ext cx="4192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r Shell Object" showAsIcon="1" r:id="rId4" imgW="4191840" imgH="685800" progId="Package">
                  <p:embed/>
                </p:oleObj>
              </mc:Choice>
              <mc:Fallback>
                <p:oleObj name="Packager Shell Object" showAsIcon="1" r:id="rId4" imgW="41918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600200"/>
                        <a:ext cx="41925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আরো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হারাম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জিনিস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জানি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73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886-04F5-49AE-A3B6-86A889FF7794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8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মানবজীবনে হালাল  ও হারামের প্রভাবঃ- </a:t>
            </a:r>
            <a:endParaRPr lang="en-US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3"/>
          <a:stretch/>
        </p:blipFill>
        <p:spPr>
          <a:xfrm>
            <a:off x="533400" y="914400"/>
            <a:ext cx="4662487" cy="2977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8" y="923388"/>
            <a:ext cx="3328988" cy="296884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3400" y="3962400"/>
            <a:ext cx="78486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400" b="1" dirty="0" smtClean="0"/>
              <a:t>হালাল বস্তু গ্রহণ করার মাধ্যমে মানুষ আল্লাহ তায়ালার নিয়ামত গ্রমণ করে এবং সর্বোচ্চ কল্যাণ প্রাপ্ত হয় । 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9" y="923388"/>
            <a:ext cx="4662487" cy="2968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" b="23663"/>
          <a:stretch/>
        </p:blipFill>
        <p:spPr>
          <a:xfrm>
            <a:off x="5146982" y="923388"/>
            <a:ext cx="3628593" cy="296884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36613" y="3962400"/>
            <a:ext cx="8470774" cy="175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b="1" dirty="0" smtClean="0"/>
              <a:t>হালাল ও পবিত্র দ্রব্য মানুষের দেহ ও মস্তিস্ককে সুস্থ রাখে । অন্তরে নূর সৃষ্টি করে । ফলে মানুষ অন্যায় ও অসৎ চরিত্রকে ঘৃণা করতে থাকে । মানুষ সৎগুণাবলি সম্পন্ন হয়ে ওঠে । 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8" y="935250"/>
            <a:ext cx="5415200" cy="2956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8"/>
          <a:stretch/>
        </p:blipFill>
        <p:spPr>
          <a:xfrm>
            <a:off x="5640166" y="935250"/>
            <a:ext cx="3194272" cy="295698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28600" y="3943066"/>
            <a:ext cx="8762999" cy="22291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3600" b="1" dirty="0" smtClean="0"/>
              <a:t>হারাম খাদ্যদ্রব্য মানুষের অন্তরে বিরূপ প্রভাব বিস্তার করে । মানুষ অন্যায়, অসৎচরিত্রের প্রতি আকৃষ্ট হয় । মানব চরিত্রের সৎগুণাবলি নষ্ট হয়ে যায় । মানুষ ইবাদাতে আগ্রহ হারিয়ে ফেলে । তার ইবাদাত –দোয়া কবুল হয় না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48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886-04F5-49AE-A3B6-86A889FF7794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effectLst>
            <a:glow rad="101600">
              <a:srgbClr val="FF0066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90600"/>
            <a:ext cx="47625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35" y="990600"/>
            <a:ext cx="397151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304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হারামের প্রভাব সম্পর্কে হাদিস  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85750" y="3886200"/>
            <a:ext cx="8477250" cy="2362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মহানবি (স.) বলেছেন , “ কোনো ব্যক্তি দীর্ঘ সফর করে আসে এবং অত্যন্ত ব্যাকুলভাবে তার দু’হাত তুলে আল্লাহর নিকট বলতে থাকে, হে আল্লাহ ! হে আল্লাহ ! কিন্তু তার পানাহার হারাম, পরিধেয় বস্ত্র হারাম । সুতরাং এমতাবস্থায় তার দোয়া কীভাবে কবুল হতে পারে ?”  (মুসলিম)  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996904"/>
            <a:ext cx="4238624" cy="2660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4"/>
          <a:stretch/>
        </p:blipFill>
        <p:spPr>
          <a:xfrm>
            <a:off x="4550914" y="990600"/>
            <a:ext cx="4333496" cy="2667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85750" y="3886200"/>
            <a:ext cx="8477250" cy="2362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মহানবি (স.) বলেছেন </a:t>
            </a:r>
            <a:r>
              <a:rPr lang="bn-IN" sz="3600" b="1" dirty="0" smtClean="0"/>
              <a:t>,  “ যে শরীর হারামের মাধ্যমে গঠিত, তা জাহান্নামের ইন্ধন হবে ।”      ( আহমাদ, বায়হাকি ও দারিমি 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26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76200"/>
            <a:ext cx="3124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914400" y="965200"/>
            <a:ext cx="4953000" cy="1549400"/>
            <a:chOff x="914400" y="1295400"/>
            <a:chExt cx="4953000" cy="1701800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1828800"/>
              <a:ext cx="1981200" cy="5746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গ্রুপঃ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Bent-Up Arrow 8"/>
            <p:cNvSpPr/>
            <p:nvPr/>
          </p:nvSpPr>
          <p:spPr>
            <a:xfrm flipV="1">
              <a:off x="4876800" y="1905000"/>
              <a:ext cx="990600" cy="9144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Hibiscu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1295400"/>
              <a:ext cx="1600200" cy="1701800"/>
            </a:xfrm>
            <a:prstGeom prst="rect">
              <a:avLst/>
            </a:prstGeom>
          </p:spPr>
        </p:pic>
      </p:grpSp>
      <p:grpSp>
        <p:nvGrpSpPr>
          <p:cNvPr id="3" name="Group 17"/>
          <p:cNvGrpSpPr/>
          <p:nvPr/>
        </p:nvGrpSpPr>
        <p:grpSpPr>
          <a:xfrm>
            <a:off x="838200" y="3733800"/>
            <a:ext cx="5105400" cy="1447800"/>
            <a:chOff x="838200" y="3886200"/>
            <a:chExt cx="5105400" cy="1638300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4343400"/>
              <a:ext cx="2286000" cy="5224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গ্রুপঃ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Bent-Up Arrow 9"/>
            <p:cNvSpPr/>
            <p:nvPr/>
          </p:nvSpPr>
          <p:spPr>
            <a:xfrm flipV="1">
              <a:off x="4953000" y="4419600"/>
              <a:ext cx="990600" cy="9144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go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6600" y="3886200"/>
              <a:ext cx="1447800" cy="1638300"/>
            </a:xfrm>
            <a:prstGeom prst="rect">
              <a:avLst/>
            </a:prstGeom>
          </p:spPr>
        </p:pic>
      </p:grpSp>
      <p:grpSp>
        <p:nvGrpSpPr>
          <p:cNvPr id="6" name="Group 14"/>
          <p:cNvGrpSpPr/>
          <p:nvPr/>
        </p:nvGrpSpPr>
        <p:grpSpPr>
          <a:xfrm>
            <a:off x="685800" y="2590800"/>
            <a:ext cx="8077200" cy="914400"/>
            <a:chOff x="685800" y="2590800"/>
            <a:chExt cx="8077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2590800"/>
              <a:ext cx="8077200" cy="9144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71500" indent="-571500">
                <a:buFont typeface="Wingdings" pitchFamily="2" charset="2"/>
                <a:buChar char="v"/>
                <a:defRPr/>
              </a:pP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990600" y="2706469"/>
              <a:ext cx="7315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হারাম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বস্তু</a:t>
              </a:r>
              <a:r>
                <a:rPr kumimoji="0" lang="en-US" sz="3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গুলোর</a:t>
              </a:r>
              <a:r>
                <a:rPr kumimoji="0" lang="en-US" sz="3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একটি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তালিকা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তৈরী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কর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।</a:t>
              </a:r>
              <a:endPara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685800" y="5257800"/>
            <a:ext cx="8077200" cy="914400"/>
            <a:chOff x="685800" y="2590800"/>
            <a:chExt cx="8077200" cy="914400"/>
          </a:xfrm>
        </p:grpSpPr>
        <p:sp>
          <p:nvSpPr>
            <p:cNvPr id="18" name="Rounded Rectangle 17"/>
            <p:cNvSpPr/>
            <p:nvPr/>
          </p:nvSpPr>
          <p:spPr>
            <a:xfrm>
              <a:off x="685800" y="2590800"/>
              <a:ext cx="8077200" cy="9144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71500" indent="-571500">
                <a:buFont typeface="Wingdings" pitchFamily="2" charset="2"/>
                <a:buChar char="v"/>
                <a:defRPr/>
              </a:pP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990600" y="2706469"/>
              <a:ext cx="7315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হালাল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বস্তু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গুলোর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একটি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তালিকা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তৈরী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কর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।</a:t>
              </a:r>
              <a:endPara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A2C3-B628-4E8E-A277-055E80C8C7BD}" type="datetime8">
              <a:rPr lang="en-US" smtClean="0"/>
              <a:t>7/25/2020 4:06 AM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effectLst>
            <a:glow rad="101600">
              <a:srgbClr val="FF0066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14478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2819400"/>
            <a:ext cx="7620000" cy="3230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হিংস্র প্রাণীর গোশত খাওয়া কী? </a:t>
            </a:r>
          </a:p>
          <a:p>
            <a:r>
              <a:rPr lang="bn-BD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হারাম </a:t>
            </a:r>
            <a:r>
              <a:rPr lang="bn-BD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শব্দের অর্থ কী ? </a:t>
            </a:r>
          </a:p>
          <a:p>
            <a:r>
              <a:rPr lang="bn-BD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মরা মাছ খাওয়া কী ? </a:t>
            </a:r>
          </a:p>
          <a:p>
            <a:r>
              <a:rPr lang="bn-BD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 সাক্ষ্য দেওয়া, গিবত, গালি-গালাজ করা কী ? 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236-4B91-4920-9614-ADC41DA6D384}" type="datetime8">
              <a:rPr lang="en-US" smtClean="0"/>
              <a:t>7/25/2020 4:06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effectLst>
            <a:glow rad="101600">
              <a:srgbClr val="FF0066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15F-72A5-40DF-A5F8-1425FDDC5B1B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3510" y="910140"/>
            <a:ext cx="835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/>
              <a:t>৬</a:t>
            </a:r>
            <a:r>
              <a:rPr lang="bn-BD" sz="3600" b="1" dirty="0" smtClean="0"/>
              <a:t>। হারাম বস্তু নিষিদ্ধ হওয়ার মুল কারণ কী ? 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415119" y="1556471"/>
            <a:ext cx="1811215" cy="433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(ক) অপচয় 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2614202" y="1556471"/>
            <a:ext cx="1955042" cy="433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(খ) অকল্যাণ 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4671602" y="1556471"/>
            <a:ext cx="1676400" cy="433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(গ) অপচয় 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6500402" y="1557524"/>
            <a:ext cx="1981200" cy="444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(ঘ) ক্ষতি 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8221" y="2017826"/>
            <a:ext cx="85855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</a:rPr>
              <a:t>৭। মানুষের জন্য হারাম বস্তু, কথা ও কাজের পরিণতি অত্যন্ত ভয়াবহ । কারণ এতে– </a:t>
            </a:r>
          </a:p>
          <a:p>
            <a:r>
              <a:rPr lang="bn-BD" sz="2400" b="1" dirty="0"/>
              <a:t> </a:t>
            </a:r>
            <a:r>
              <a:rPr lang="bn-BD" sz="2400" b="1" dirty="0" smtClean="0"/>
              <a:t>।. মস্তিস্কের বিকৃতি ঘটে  ।।. মানবিক মূল্যবোধ নষ্ট হয় </a:t>
            </a:r>
          </a:p>
          <a:p>
            <a:r>
              <a:rPr lang="bn-BD" sz="2400" b="1" dirty="0"/>
              <a:t> </a:t>
            </a:r>
            <a:r>
              <a:rPr lang="bn-BD" sz="2400" b="1" dirty="0" smtClean="0"/>
              <a:t>।।।. সামাজিক বৈষম্য দেখা দেয় </a:t>
            </a:r>
          </a:p>
          <a:p>
            <a:r>
              <a:rPr lang="bn-BD" sz="2800" b="1" dirty="0"/>
              <a:t> </a:t>
            </a:r>
            <a:r>
              <a:rPr lang="bn-BD" sz="2800" b="1" dirty="0" smtClean="0">
                <a:solidFill>
                  <a:srgbClr val="002060"/>
                </a:solidFill>
              </a:rPr>
              <a:t>নিচের কোনটি সঠিক ?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8702" y="4114500"/>
            <a:ext cx="1811215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(ক) । ও ।। </a:t>
            </a:r>
            <a:endParaRPr lang="en-US" sz="2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479364" y="4114500"/>
            <a:ext cx="1811215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(খ) । ও ।।। 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392937" y="4105359"/>
            <a:ext cx="1811215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(গ) ।। ও ।।। 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311585" y="4105359"/>
            <a:ext cx="22098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(ঘ) । , ।। , ।।। </a:t>
            </a:r>
            <a:endParaRPr lang="en-US" sz="2400" b="1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77106" y="286789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1551534" y="277813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562647" y="270886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1579071" y="269749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উত্তর সঠিক কয়েছে  </a:t>
            </a:r>
            <a:endParaRPr lang="en-US" sz="40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1589616" y="277813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600114" y="269749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1547534" y="304201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1574830" y="277865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উত্তর সঠিক কয়েছে  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1547535" y="269749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1589615" y="269749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1574831" y="284721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আবার চেষ্টা কর </a:t>
            </a:r>
            <a:endParaRPr lang="en-US" sz="40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1567698" y="269749"/>
            <a:ext cx="4510938" cy="632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উত্তর সঠিক কয়েছে  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3662" y="4495800"/>
            <a:ext cx="8585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৮। ইমরান পার্বত্য এলাকায় চাকরি করে । সে উপজাতীয়দের সাথে মিশ সাপ-বিচ্ছু খায় । এটি তার জন্য হারাম । কারণ এগুলো – </a:t>
            </a:r>
          </a:p>
          <a:p>
            <a:r>
              <a:rPr lang="bn-BD" sz="2400" b="1" dirty="0" smtClean="0"/>
              <a:t>।. বিষাক্ত  ।।. ক্ষতিকর  ।।।. অপচয় </a:t>
            </a:r>
          </a:p>
          <a:p>
            <a:r>
              <a:rPr lang="bn-BD" sz="2400" b="1" dirty="0" smtClean="0"/>
              <a:t>নিচের কোনটি সঠিক ? </a:t>
            </a:r>
            <a:endParaRPr lang="en-US" sz="24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288221" y="6052463"/>
            <a:ext cx="1811215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(ক) । ও ।। </a:t>
            </a:r>
            <a:endParaRPr lang="en-US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2319484" y="6030453"/>
            <a:ext cx="1811215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(খ) । ও ।।। </a:t>
            </a:r>
            <a:endParaRPr lang="en-US" sz="24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4290579" y="6065460"/>
            <a:ext cx="1811215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(গ) ।। ও ।।। </a:t>
            </a:r>
            <a:endParaRPr lang="en-US" sz="20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6204152" y="6065460"/>
            <a:ext cx="22098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(ঘ) । , ।। , ।।। 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/>
      <p:bldP spid="42" grpId="0" animBg="1"/>
      <p:bldP spid="43" grpId="0" animBg="1"/>
      <p:bldP spid="44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65532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কুকুরের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গোশত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7620000" cy="1219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কুফরী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মুশরিক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0" y="2133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3429000"/>
            <a:ext cx="76200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হারাম গ্রহন মানুষকে কোন দিকে নিয়ে যায় ? 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2057400" y="4800600"/>
            <a:ext cx="6324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অকল্যাণ ও ধবংসের দিকে </a:t>
            </a:r>
            <a:endParaRPr lang="en-US" sz="28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5C11-2B84-4FD8-8FCC-83E1FA88AB59}" type="datetime8">
              <a:rPr lang="en-US" smtClean="0"/>
              <a:t>7/25/2020 4:13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effectLst>
            <a:glow rad="101600">
              <a:srgbClr val="FF0066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886-04F5-49AE-A3B6-86A889FF7794}" type="datetime8">
              <a:rPr lang="en-US" smtClean="0"/>
              <a:t>7/25/2020 4:09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effectLst>
            <a:glow rad="101600">
              <a:srgbClr val="FF0066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1" y="762000"/>
            <a:ext cx="5913120" cy="422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228600"/>
            <a:ext cx="5638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9060" y="4876800"/>
            <a:ext cx="7696199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000" dirty="0" err="1" smtClean="0"/>
              <a:t>মানব</a:t>
            </a:r>
            <a:r>
              <a:rPr lang="en-US" sz="4000" dirty="0" smtClean="0"/>
              <a:t> </a:t>
            </a:r>
            <a:r>
              <a:rPr lang="en-US" sz="4000" dirty="0" err="1" smtClean="0"/>
              <a:t>জীবনে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হালাল</a:t>
            </a:r>
            <a:r>
              <a:rPr lang="en-US" sz="4000" dirty="0" smtClean="0"/>
              <a:t> ও </a:t>
            </a:r>
            <a:r>
              <a:rPr lang="en-US" sz="4000" dirty="0" err="1" smtClean="0"/>
              <a:t>হারাম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প্রভাবগুলো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 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17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7" y="990600"/>
            <a:ext cx="6973403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32"/>
          <p:cNvGrpSpPr/>
          <p:nvPr/>
        </p:nvGrpSpPr>
        <p:grpSpPr>
          <a:xfrm>
            <a:off x="152400" y="4953001"/>
            <a:ext cx="1447800" cy="1752600"/>
            <a:chOff x="-158285" y="5292604"/>
            <a:chExt cx="1300367" cy="172322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8" name="Picture 37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9" name="Picture 38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6" name="Picture 4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7" name="Picture 36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5" name="Group 39"/>
          <p:cNvGrpSpPr/>
          <p:nvPr/>
        </p:nvGrpSpPr>
        <p:grpSpPr>
          <a:xfrm>
            <a:off x="7467601" y="4876801"/>
            <a:ext cx="1546643" cy="1828800"/>
            <a:chOff x="-158285" y="5292604"/>
            <a:chExt cx="1300367" cy="1723220"/>
          </a:xfrm>
        </p:grpSpPr>
        <p:grpSp>
          <p:nvGrpSpPr>
            <p:cNvPr id="6" name="Group 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45" name="Picture 44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46" name="Picture 45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7" name="Group 1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43" name="Picture 11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44" name="Picture 43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8" name="Group 46"/>
          <p:cNvGrpSpPr/>
          <p:nvPr/>
        </p:nvGrpSpPr>
        <p:grpSpPr>
          <a:xfrm>
            <a:off x="155466" y="152401"/>
            <a:ext cx="1597135" cy="2108097"/>
            <a:chOff x="-158285" y="5292604"/>
            <a:chExt cx="1300367" cy="1723220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52" name="Picture 51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3" name="Picture 52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0" name="Group 17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0" name="Picture 18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1" name="Picture 50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1" name="Group 53"/>
          <p:cNvGrpSpPr/>
          <p:nvPr/>
        </p:nvGrpSpPr>
        <p:grpSpPr>
          <a:xfrm>
            <a:off x="7391401" y="254104"/>
            <a:ext cx="1546643" cy="1955697"/>
            <a:chOff x="-158285" y="5292604"/>
            <a:chExt cx="1300367" cy="1723220"/>
          </a:xfrm>
        </p:grpSpPr>
        <p:grpSp>
          <p:nvGrpSpPr>
            <p:cNvPr id="12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59" name="Picture 58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0" name="Picture 59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3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7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8" name="Picture 57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62" name="Rectangle 61"/>
          <p:cNvSpPr/>
          <p:nvPr/>
        </p:nvSpPr>
        <p:spPr>
          <a:xfrm>
            <a:off x="3352800" y="37338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dirty="0"/>
          </a:p>
        </p:txBody>
      </p:sp>
      <p:sp>
        <p:nvSpPr>
          <p:cNvPr id="63" name="TextBox 62"/>
          <p:cNvSpPr txBox="1"/>
          <p:nvPr/>
        </p:nvSpPr>
        <p:spPr>
          <a:xfrm>
            <a:off x="2667000" y="304801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0" y="76201"/>
            <a:ext cx="4811376" cy="6618941"/>
          </a:xfrm>
          <a:prstGeom prst="rect">
            <a:avLst/>
          </a:prstGeom>
        </p:spPr>
      </p:pic>
      <p:pic>
        <p:nvPicPr>
          <p:cNvPr id="34" name="Picture 33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4112404" y="76201"/>
            <a:ext cx="5031595" cy="66189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2743200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D063-B92D-4816-83F0-9F7A2CE2B9A1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1921"/>
            <a:ext cx="3505200" cy="2112329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08" y="917928"/>
            <a:ext cx="4207761" cy="239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17" y="3177646"/>
            <a:ext cx="3383856" cy="222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5" y="3177646"/>
            <a:ext cx="4036118" cy="2396728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240639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5363" y="2524780"/>
            <a:ext cx="131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ছাগল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96" y="5105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136177"/>
            <a:ext cx="131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1"/>
            <a:ext cx="4087018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90175"/>
            <a:ext cx="749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এই প্রাণীগুলি খাওয়া আমাদের জন্য কী ? 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58794" y="4551401"/>
            <a:ext cx="2228017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/>
              <a:t>হালাল </a:t>
            </a:r>
            <a:endParaRPr lang="en-US" sz="6600" b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0D-6634-43F9-85AA-A259E01448F3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0986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62" y="228600"/>
            <a:ext cx="4075785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971800"/>
            <a:ext cx="4114799" cy="2472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62" y="3080982"/>
            <a:ext cx="3966037" cy="2383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4776" y="235859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073" y="235859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ভাল্লুক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" y="47515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শিয়াল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2880" y="5152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736879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এই প্রাণীগুলি খাওয়া আমাদের জন্য --? 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667000" y="5444491"/>
            <a:ext cx="3025880" cy="11849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হারাম </a:t>
            </a:r>
            <a:endParaRPr lang="en-US" sz="44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E6B7-EF21-4D33-AE50-89BF2AF893BF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2" grpId="0"/>
      <p:bldP spid="2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228600"/>
            <a:ext cx="35814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35D2-B8A4-48F4-8C39-89C2311B8A0D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8" y="1447799"/>
            <a:ext cx="418313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12802"/>
          <a:stretch/>
        </p:blipFill>
        <p:spPr>
          <a:xfrm>
            <a:off x="4739688" y="1450074"/>
            <a:ext cx="4002840" cy="281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57400" y="4419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পাঠ</a:t>
            </a:r>
            <a:r>
              <a:rPr lang="en-US" sz="3600" dirty="0" smtClean="0"/>
              <a:t>- ২৫</a:t>
            </a:r>
          </a:p>
          <a:p>
            <a:pPr algn="ctr"/>
            <a:r>
              <a:rPr lang="en-US" sz="3600" dirty="0" err="1" smtClean="0"/>
              <a:t>পৃষ্ঠা</a:t>
            </a:r>
            <a:r>
              <a:rPr lang="en-US" sz="3600" dirty="0" smtClean="0"/>
              <a:t>- ৯২-৯৩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43B0-60BC-4A77-BF50-80C8C50BF1DE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24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3359" y="12954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–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হালাল ও হারাম কী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হালাল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হারাম প্রাণী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হালাল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হারাম প্রাণীর বিধান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CD78-FD1C-4A42-A3F1-7CCB0265E1C4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211786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হালাল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? 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4495800"/>
            <a:ext cx="8229600" cy="223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হালাল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শব্দের অর্থ বৈধ, সিদ্ধ, ।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ইসলামি পরিভাষায় যে সকল বিষয়ের বৈধ হওয়া কুরআন-হাদিস দ্বারা পরিস্কারভাবে প্রমাণিত, শরিয়তে তাকে </a:t>
            </a:r>
            <a:r>
              <a:rPr lang="bn-BD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হালাল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বলে 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022820" cy="312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20" y="881676"/>
            <a:ext cx="5320440" cy="308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62000" y="30479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হারাম</a:t>
            </a:r>
            <a:r>
              <a:rPr lang="en-US" sz="3600" dirty="0" smtClean="0"/>
              <a:t>  </a:t>
            </a:r>
            <a:r>
              <a:rPr lang="en-US" sz="3600" dirty="0" err="1" smtClean="0"/>
              <a:t>কাকে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? </a:t>
            </a:r>
            <a:endParaRPr lang="en-US" sz="3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3962400"/>
            <a:ext cx="8229600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হারাম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শব্দের অর্থ নিষিদ্ধ, মন্দ, অসংগত, অপবিত্র ইত্যাদি। যেসব কাজ বা বস্তু কুরআন ও সুন্নাহর স্পষ্ট নির্দেশে অবশ্য পরিত্যাজ্য, বর্জনীয় তাকে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হারাম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বলে 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 build="allAtOnce"/>
      <p:bldP spid="16" grpId="0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886-04F5-49AE-A3B6-86A889FF7794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04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হালাল ও হারামের সংখ্যা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89575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আল্লাহ তায়ালা পৃথিবীতে হালাল ও হারাম বস্তু সুস্পষ্টভাবে বর্ণনা করেছেন । মহানবি (স.) বলেছেন-- 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2" t="65892" r="33394" b="30083"/>
          <a:stretch/>
        </p:blipFill>
        <p:spPr>
          <a:xfrm>
            <a:off x="4891372" y="1243627"/>
            <a:ext cx="3878452" cy="72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7" t="86052" r="23883" b="9570"/>
          <a:stretch/>
        </p:blipFill>
        <p:spPr>
          <a:xfrm>
            <a:off x="3048000" y="4114800"/>
            <a:ext cx="4647388" cy="85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57200" y="1966793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“হালাল বিষয় সুস্পষ্টভাবে বর্ণিত । আর হারামও </a:t>
            </a:r>
            <a:r>
              <a:rPr lang="bn-IN" sz="3200" b="1" dirty="0"/>
              <a:t>সুস্পষ্টভাবে </a:t>
            </a:r>
            <a:r>
              <a:rPr lang="bn-IN" sz="3200" b="1" dirty="0" smtClean="0"/>
              <a:t>বর্ণিত ।  </a:t>
            </a:r>
            <a:r>
              <a:rPr lang="bn-IN" sz="3200" b="1" dirty="0" smtClean="0">
                <a:solidFill>
                  <a:srgbClr val="002060"/>
                </a:solidFill>
              </a:rPr>
              <a:t>( বুখারি ও মুসলিম )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200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পৃথিবীতে হালাল জিনিস বা বস্তু অগণিত । এর কোনো সীমা নেই । এগুলো আল্লাহ তায়ালার নিয়ামত হিসেবে চিহ্নিত । আল্লাহ তায়ালা বলেন ---- 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966818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অর্থ; “ তোমরা যদি আল্লাহর নিয়ামত গণনা করতে চাও তবে গুনে তা শেষ করতে পারবে না ।” </a:t>
            </a:r>
            <a:r>
              <a:rPr lang="bn-IN" sz="2800" b="1" dirty="0" smtClean="0">
                <a:solidFill>
                  <a:srgbClr val="7030A0"/>
                </a:solidFill>
              </a:rPr>
              <a:t>( সূরা ইব্রাহিম, আয়াত-৩৪ )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1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0912" y="4577238"/>
            <a:ext cx="7751975" cy="9745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 জীবজন্তু খাওয়া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sges.jpeg"/>
          <p:cNvPicPr>
            <a:picLocks noChangeAspect="1"/>
          </p:cNvPicPr>
          <p:nvPr/>
        </p:nvPicPr>
        <p:blipFill rotWithShape="1">
          <a:blip r:embed="rId2"/>
          <a:srcRect r="21748"/>
          <a:stretch/>
        </p:blipFill>
        <p:spPr>
          <a:xfrm>
            <a:off x="341194" y="1179731"/>
            <a:ext cx="4260297" cy="2895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82A-5D85-458D-9B2B-B30F20C0BEE3}" type="datetime8">
              <a:rPr lang="en-US" smtClean="0"/>
              <a:t>7/25/2020 4:04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3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95" y="1179731"/>
            <a:ext cx="3865775" cy="289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95" y="1460435"/>
            <a:ext cx="4287894" cy="3072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1" y="1460435"/>
            <a:ext cx="4275082" cy="30352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4577238"/>
            <a:ext cx="559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(তবে মৃত মাছ খাওয়া হারাম নয় ) 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04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কতিপয়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হারাম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বস্তুর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তালিকা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1037</Words>
  <Application>Microsoft Office PowerPoint</Application>
  <PresentationFormat>On-screen Show (4:3)</PresentationFormat>
  <Paragraphs>213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 অভিনন্দন</dc:title>
  <dc:creator>User</dc:creator>
  <cp:lastModifiedBy>USER</cp:lastModifiedBy>
  <cp:revision>283</cp:revision>
  <dcterms:created xsi:type="dcterms:W3CDTF">2006-08-16T00:00:00Z</dcterms:created>
  <dcterms:modified xsi:type="dcterms:W3CDTF">2020-07-24T22:25:08Z</dcterms:modified>
</cp:coreProperties>
</file>