
<file path=[Content_Types].xml><?xml version="1.0" encoding="utf-8"?>
<Types xmlns="http://schemas.openxmlformats.org/package/2006/content-types">
  <Default Extension="png" ContentType="image/png"/>
  <Default Extension="tmp" ContentType="image/png"/>
  <Default Extension="jpeg" ContentType="image/jpeg"/>
  <Default Extension="m4a" ContentType="audio/mp4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6" r:id="rId3"/>
    <p:sldId id="258" r:id="rId4"/>
    <p:sldId id="284" r:id="rId5"/>
    <p:sldId id="270" r:id="rId6"/>
    <p:sldId id="272" r:id="rId7"/>
    <p:sldId id="271" r:id="rId8"/>
    <p:sldId id="275" r:id="rId9"/>
    <p:sldId id="281" r:id="rId10"/>
    <p:sldId id="273" r:id="rId11"/>
    <p:sldId id="276" r:id="rId12"/>
    <p:sldId id="280" r:id="rId13"/>
    <p:sldId id="279" r:id="rId14"/>
    <p:sldId id="277" r:id="rId15"/>
    <p:sldId id="282" r:id="rId16"/>
    <p:sldId id="274" r:id="rId17"/>
    <p:sldId id="283" r:id="rId18"/>
    <p:sldId id="265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58" d="100"/>
          <a:sy n="58" d="100"/>
        </p:scale>
        <p:origin x="558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3E049A-7662-4B26-94EB-C9B257AFED17}" type="datetimeFigureOut">
              <a:rPr lang="en-US" smtClean="0"/>
              <a:t>7/25/2020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4C8913-FE67-4987-BE1A-4E87FB8ECD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84446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3E049A-7662-4B26-94EB-C9B257AFED17}" type="datetimeFigureOut">
              <a:rPr lang="en-US" smtClean="0"/>
              <a:t>7/25/2020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4C8913-FE67-4987-BE1A-4E87FB8ECD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80471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3E049A-7662-4B26-94EB-C9B257AFED17}" type="datetimeFigureOut">
              <a:rPr lang="en-US" smtClean="0"/>
              <a:t>7/25/2020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4C8913-FE67-4987-BE1A-4E87FB8ECD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96688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3E049A-7662-4B26-94EB-C9B257AFED17}" type="datetimeFigureOut">
              <a:rPr lang="en-US" smtClean="0"/>
              <a:t>7/25/2020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4C8913-FE67-4987-BE1A-4E87FB8ECD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5289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3E049A-7662-4B26-94EB-C9B257AFED17}" type="datetimeFigureOut">
              <a:rPr lang="en-US" smtClean="0"/>
              <a:t>7/25/2020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4C8913-FE67-4987-BE1A-4E87FB8ECD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2152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3E049A-7662-4B26-94EB-C9B257AFED17}" type="datetimeFigureOut">
              <a:rPr lang="en-US" smtClean="0"/>
              <a:t>7/25/2020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4C8913-FE67-4987-BE1A-4E87FB8ECD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0430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3E049A-7662-4B26-94EB-C9B257AFED17}" type="datetimeFigureOut">
              <a:rPr lang="en-US" smtClean="0"/>
              <a:t>7/25/2020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4C8913-FE67-4987-BE1A-4E87FB8ECD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98963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3E049A-7662-4B26-94EB-C9B257AFED17}" type="datetimeFigureOut">
              <a:rPr lang="en-US" smtClean="0"/>
              <a:t>7/25/2020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4C8913-FE67-4987-BE1A-4E87FB8ECD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74597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3E049A-7662-4B26-94EB-C9B257AFED17}" type="datetimeFigureOut">
              <a:rPr lang="en-US" smtClean="0"/>
              <a:t>7/25/2020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4C8913-FE67-4987-BE1A-4E87FB8ECD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00278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3E049A-7662-4B26-94EB-C9B257AFED17}" type="datetimeFigureOut">
              <a:rPr lang="en-US" smtClean="0"/>
              <a:t>7/25/2020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4C8913-FE67-4987-BE1A-4E87FB8ECD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75113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3E049A-7662-4B26-94EB-C9B257AFED17}" type="datetimeFigureOut">
              <a:rPr lang="en-US" smtClean="0"/>
              <a:t>7/25/2020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4C8913-FE67-4987-BE1A-4E87FB8ECD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3417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43E049A-7662-4B26-94EB-C9B257AFED17}" type="datetimeFigureOut">
              <a:rPr lang="en-US" smtClean="0"/>
              <a:t>7/25/2020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C4C8913-FE67-4987-BE1A-4E87FB8ECD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89757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5" Type="http://schemas.openxmlformats.org/officeDocument/2006/relationships/image" Target="../media/image10.png"/><Relationship Id="rId4" Type="http://schemas.openxmlformats.org/officeDocument/2006/relationships/image" Target="../media/image7.tmp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tmp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14.tmp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6" Type="http://schemas.openxmlformats.org/officeDocument/2006/relationships/image" Target="../media/image13.tmp"/><Relationship Id="rId5" Type="http://schemas.openxmlformats.org/officeDocument/2006/relationships/image" Target="../media/image12.tmp"/><Relationship Id="rId4" Type="http://schemas.openxmlformats.org/officeDocument/2006/relationships/image" Target="../media/image11.tmp"/><Relationship Id="rId9" Type="http://schemas.openxmlformats.org/officeDocument/2006/relationships/image" Target="../media/image10.png"/></Relationships>
</file>

<file path=ppt/slides/_rels/slide13.xml.rels><?xml version="1.0" encoding="UTF-8" standalone="yes"?>
<Relationships xmlns="http://schemas.openxmlformats.org/package/2006/relationships"><Relationship Id="rId3" Type="http://schemas.microsoft.com/office/2007/relationships/media" Target="../media/media4.m4a"/><Relationship Id="rId7" Type="http://schemas.openxmlformats.org/officeDocument/2006/relationships/image" Target="../media/image10.png"/><Relationship Id="rId2" Type="http://schemas.openxmlformats.org/officeDocument/2006/relationships/audio" Target="../media/media3.m4a"/><Relationship Id="rId1" Type="http://schemas.microsoft.com/office/2007/relationships/media" Target="../media/media3.m4a"/><Relationship Id="rId6" Type="http://schemas.openxmlformats.org/officeDocument/2006/relationships/image" Target="../media/image16.tmp"/><Relationship Id="rId5" Type="http://schemas.openxmlformats.org/officeDocument/2006/relationships/slideLayout" Target="../slideLayouts/slideLayout7.xml"/><Relationship Id="rId4" Type="http://schemas.openxmlformats.org/officeDocument/2006/relationships/audio" Target="../media/media4.m4a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tmp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xR1s1heG0_M" TargetMode="Externa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microsoft.com/office/2007/relationships/media" Target="../media/media4.m4a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6" Type="http://schemas.openxmlformats.org/officeDocument/2006/relationships/image" Target="../media/image10.png"/><Relationship Id="rId5" Type="http://schemas.openxmlformats.org/officeDocument/2006/relationships/slideLayout" Target="../slideLayouts/slideLayout7.xml"/><Relationship Id="rId4" Type="http://schemas.openxmlformats.org/officeDocument/2006/relationships/audio" Target="../media/media4.m4a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tmp"/><Relationship Id="rId2" Type="http://schemas.openxmlformats.org/officeDocument/2006/relationships/image" Target="../media/image6.tmp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tmp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tmp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2561"/>
            </a:avLst>
          </a:prstGeom>
          <a:pattFill prst="plaid">
            <a:fgClr>
              <a:srgbClr val="FFC000"/>
            </a:fgClr>
            <a:bgClr>
              <a:schemeClr val="bg1"/>
            </a:bgClr>
          </a:patt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0" y="182880"/>
            <a:ext cx="12192000" cy="6827520"/>
            <a:chOff x="-156126" y="0"/>
            <a:chExt cx="12490058" cy="6858000"/>
          </a:xfrm>
        </p:grpSpPr>
        <p:sp>
          <p:nvSpPr>
            <p:cNvPr id="4" name="Rectangle 3"/>
            <p:cNvSpPr/>
            <p:nvPr/>
          </p:nvSpPr>
          <p:spPr>
            <a:xfrm>
              <a:off x="-156126" y="0"/>
              <a:ext cx="12490058" cy="6858000"/>
            </a:xfrm>
            <a:prstGeom prst="rect">
              <a:avLst/>
            </a:prstGeom>
            <a:solidFill>
              <a:schemeClr val="accent2">
                <a:lumMod val="5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Flowchart: Delay 4"/>
            <p:cNvSpPr/>
            <p:nvPr/>
          </p:nvSpPr>
          <p:spPr>
            <a:xfrm rot="5400000">
              <a:off x="-1537852" y="1676400"/>
              <a:ext cx="5638800" cy="2285999"/>
            </a:xfrm>
            <a:prstGeom prst="flowChartDelay">
              <a:avLst/>
            </a:prstGeom>
            <a:solidFill>
              <a:srgbClr val="500000"/>
            </a:solidFill>
            <a:ln w="76200" cmpd="thinThick">
              <a:solidFill>
                <a:schemeClr val="accent3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blipFill>
                  <a:blip r:embed="rId2"/>
                  <a:stretch>
                    <a:fillRect/>
                  </a:stretch>
                </a:blipFill>
              </a:endParaRPr>
            </a:p>
          </p:txBody>
        </p:sp>
        <p:sp>
          <p:nvSpPr>
            <p:cNvPr id="6" name="Flowchart: Delay 5"/>
            <p:cNvSpPr/>
            <p:nvPr/>
          </p:nvSpPr>
          <p:spPr>
            <a:xfrm rot="5400000">
              <a:off x="8085515" y="1676401"/>
              <a:ext cx="5638800" cy="2285999"/>
            </a:xfrm>
            <a:prstGeom prst="flowChartDelay">
              <a:avLst/>
            </a:prstGeom>
            <a:solidFill>
              <a:srgbClr val="500000"/>
            </a:solidFill>
            <a:ln w="76200" cmpd="thinThick">
              <a:solidFill>
                <a:schemeClr val="accent3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blipFill>
                  <a:blip r:embed="rId2"/>
                  <a:stretch>
                    <a:fillRect/>
                  </a:stretch>
                </a:blipFill>
              </a:endParaRPr>
            </a:p>
          </p:txBody>
        </p:sp>
        <p:sp>
          <p:nvSpPr>
            <p:cNvPr id="7" name="Flowchart: Delay 6"/>
            <p:cNvSpPr/>
            <p:nvPr/>
          </p:nvSpPr>
          <p:spPr>
            <a:xfrm rot="5400000">
              <a:off x="5674825" y="1676401"/>
              <a:ext cx="5638800" cy="2285999"/>
            </a:xfrm>
            <a:prstGeom prst="flowChartDelay">
              <a:avLst/>
            </a:prstGeom>
            <a:solidFill>
              <a:srgbClr val="500000"/>
            </a:solidFill>
            <a:ln w="76200" cmpd="thinThick">
              <a:solidFill>
                <a:schemeClr val="accent3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blipFill>
                  <a:blip r:embed="rId2"/>
                  <a:stretch>
                    <a:fillRect/>
                  </a:stretch>
                </a:blipFill>
              </a:endParaRPr>
            </a:p>
          </p:txBody>
        </p:sp>
        <p:sp>
          <p:nvSpPr>
            <p:cNvPr id="8" name="Flowchart: Delay 7"/>
            <p:cNvSpPr/>
            <p:nvPr/>
          </p:nvSpPr>
          <p:spPr>
            <a:xfrm rot="5400000">
              <a:off x="3264134" y="1676401"/>
              <a:ext cx="5638800" cy="2285999"/>
            </a:xfrm>
            <a:prstGeom prst="flowChartDelay">
              <a:avLst/>
            </a:prstGeom>
            <a:solidFill>
              <a:srgbClr val="500000"/>
            </a:solidFill>
            <a:ln w="76200" cmpd="thinThick">
              <a:solidFill>
                <a:schemeClr val="accent3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blipFill>
                  <a:blip r:embed="rId2"/>
                  <a:stretch>
                    <a:fillRect/>
                  </a:stretch>
                </a:blipFill>
              </a:endParaRPr>
            </a:p>
          </p:txBody>
        </p:sp>
        <p:sp>
          <p:nvSpPr>
            <p:cNvPr id="9" name="Flowchart: Delay 8"/>
            <p:cNvSpPr/>
            <p:nvPr/>
          </p:nvSpPr>
          <p:spPr>
            <a:xfrm rot="5400000">
              <a:off x="853442" y="1676401"/>
              <a:ext cx="5638800" cy="2285999"/>
            </a:xfrm>
            <a:prstGeom prst="flowChartDelay">
              <a:avLst/>
            </a:prstGeom>
            <a:solidFill>
              <a:srgbClr val="500000"/>
            </a:solidFill>
            <a:ln w="76200" cmpd="thinThick">
              <a:solidFill>
                <a:schemeClr val="accent3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blipFill>
                  <a:blip r:embed="rId2"/>
                  <a:stretch>
                    <a:fillRect/>
                  </a:stretch>
                </a:blip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35762818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2561"/>
            </a:avLst>
          </a:prstGeom>
          <a:pattFill prst="plaid">
            <a:fgClr>
              <a:srgbClr val="FFC000"/>
            </a:fgClr>
            <a:bgClr>
              <a:schemeClr val="bg1"/>
            </a:bgClr>
          </a:patt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562793" y="1809412"/>
            <a:ext cx="8927870" cy="678904"/>
          </a:xfrm>
          <a:prstGeom prst="rect">
            <a:avLst/>
          </a:prstGeom>
          <a:solidFill>
            <a:schemeClr val="bg1"/>
          </a:solidFill>
          <a:ln>
            <a:solidFill>
              <a:srgbClr val="FFC000"/>
            </a:solidFill>
          </a:ln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0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সকালে উঠিয়া আমি মনে মনে বলি</a:t>
            </a:r>
            <a:endParaRPr lang="en-US" sz="48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582191" y="5087396"/>
            <a:ext cx="8927870" cy="678904"/>
          </a:xfrm>
          <a:prstGeom prst="rect">
            <a:avLst/>
          </a:prstGeom>
          <a:solidFill>
            <a:schemeClr val="bg1"/>
          </a:solidFill>
          <a:ln>
            <a:solidFill>
              <a:srgbClr val="FFC000"/>
            </a:solidFill>
          </a:ln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0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আমি যেন সেই কাজ করি ভালো মনে</a:t>
            </a:r>
            <a:endParaRPr lang="en-US" sz="48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601588" y="4026139"/>
            <a:ext cx="8927870" cy="678904"/>
          </a:xfrm>
          <a:prstGeom prst="rect">
            <a:avLst/>
          </a:prstGeom>
          <a:solidFill>
            <a:schemeClr val="bg1"/>
          </a:solidFill>
          <a:ln>
            <a:solidFill>
              <a:srgbClr val="FFC000"/>
            </a:solidFill>
          </a:ln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0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আদেশ করেন যাহা মোর গুরুজনে</a:t>
            </a:r>
            <a:endParaRPr lang="en-US" sz="48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571107" y="2931630"/>
            <a:ext cx="8927870" cy="678904"/>
          </a:xfrm>
          <a:prstGeom prst="rect">
            <a:avLst/>
          </a:prstGeom>
          <a:solidFill>
            <a:schemeClr val="bg1"/>
          </a:solidFill>
          <a:ln>
            <a:solidFill>
              <a:srgbClr val="FFC000"/>
            </a:solidFill>
          </a:ln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0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সারাদিন আমি যেন ভালো হয়ে চলি</a:t>
            </a:r>
            <a:endParaRPr lang="en-US" sz="48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729047" y="313122"/>
            <a:ext cx="8927870" cy="678904"/>
          </a:xfrm>
          <a:prstGeom prst="rect">
            <a:avLst/>
          </a:prstGeom>
          <a:solidFill>
            <a:schemeClr val="bg1"/>
          </a:solidFill>
          <a:ln>
            <a:solidFill>
              <a:srgbClr val="FFC000"/>
            </a:solidFill>
          </a:ln>
          <a:effectLst>
            <a:glow rad="139700">
              <a:schemeClr val="accent2">
                <a:satMod val="175000"/>
                <a:alpha val="40000"/>
              </a:schemeClr>
            </a:glow>
            <a:softEdge rad="317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0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ছড়াটি অনুশীলন করি।</a:t>
            </a:r>
            <a:endParaRPr lang="en-US" sz="48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8497494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conveyor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2561"/>
            </a:avLst>
          </a:prstGeom>
          <a:pattFill prst="plaid">
            <a:fgClr>
              <a:srgbClr val="FFC000"/>
            </a:fgClr>
            <a:bgClr>
              <a:schemeClr val="bg1"/>
            </a:bgClr>
          </a:patt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645921" y="379623"/>
            <a:ext cx="8927870" cy="678904"/>
          </a:xfrm>
          <a:prstGeom prst="rect">
            <a:avLst/>
          </a:prstGeom>
          <a:solidFill>
            <a:schemeClr val="bg1"/>
          </a:solidFill>
          <a:ln>
            <a:solidFill>
              <a:srgbClr val="FFC000"/>
            </a:solidFill>
          </a:ln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0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ছবি দেখে ছড়াটি বলি। </a:t>
            </a:r>
            <a:endParaRPr lang="en-US" sz="48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 descr="Adobe Flash Player 11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500" b="9108"/>
          <a:stretch/>
        </p:blipFill>
        <p:spPr>
          <a:xfrm>
            <a:off x="1543824" y="1330036"/>
            <a:ext cx="9179490" cy="4039985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1731818" y="5818917"/>
            <a:ext cx="8927870" cy="678904"/>
          </a:xfrm>
          <a:prstGeom prst="rect">
            <a:avLst/>
          </a:prstGeom>
          <a:solidFill>
            <a:schemeClr val="bg1"/>
          </a:solidFill>
          <a:ln>
            <a:solidFill>
              <a:srgbClr val="FF00FF"/>
            </a:solidFill>
          </a:ln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0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সকালে উঠিয়া আমি মনে মনে বলি</a:t>
            </a:r>
            <a:endParaRPr lang="en-US" sz="48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6" name="Voice 014_s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3131127" y="3406833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283204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4853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  <p:bldLst>
      <p:bldP spid="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2561"/>
            </a:avLst>
          </a:prstGeom>
          <a:pattFill prst="plaid">
            <a:fgClr>
              <a:srgbClr val="FFC000"/>
            </a:fgClr>
            <a:bgClr>
              <a:schemeClr val="bg1"/>
            </a:bgClr>
          </a:patt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3" name="Picture 2" descr="Adobe Flash Player 11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736" t="48891" r="10811" b="10152"/>
          <a:stretch/>
        </p:blipFill>
        <p:spPr>
          <a:xfrm>
            <a:off x="7625751" y="2484695"/>
            <a:ext cx="4278702" cy="1913835"/>
          </a:xfrm>
          <a:prstGeom prst="rect">
            <a:avLst/>
          </a:prstGeom>
        </p:spPr>
      </p:pic>
      <p:pic>
        <p:nvPicPr>
          <p:cNvPr id="4" name="Picture 3" descr="Adobe Flash Player 11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80" t="18110" b="16152"/>
          <a:stretch/>
        </p:blipFill>
        <p:spPr>
          <a:xfrm>
            <a:off x="7884544" y="4683620"/>
            <a:ext cx="4169434" cy="1829324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5" name="Picture 4" descr="Adobe Flash Player 11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52" t="25152" r="43249" b="11718"/>
          <a:stretch/>
        </p:blipFill>
        <p:spPr>
          <a:xfrm>
            <a:off x="2777705" y="188541"/>
            <a:ext cx="4539376" cy="2016054"/>
          </a:xfrm>
          <a:prstGeom prst="rect">
            <a:avLst/>
          </a:prstGeom>
        </p:spPr>
      </p:pic>
      <p:pic>
        <p:nvPicPr>
          <p:cNvPr id="6" name="Picture 5" descr="Adobe Flash Player 11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157" t="40543" r="26802" b="12761"/>
          <a:stretch/>
        </p:blipFill>
        <p:spPr>
          <a:xfrm>
            <a:off x="7591245" y="202057"/>
            <a:ext cx="4382220" cy="2066532"/>
          </a:xfrm>
          <a:prstGeom prst="rect">
            <a:avLst/>
          </a:prstGeom>
        </p:spPr>
      </p:pic>
      <p:pic>
        <p:nvPicPr>
          <p:cNvPr id="12" name="Picture 11" descr="Adobe Flash Player 11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01" t="28544" r="13705" b="8587"/>
          <a:stretch/>
        </p:blipFill>
        <p:spPr>
          <a:xfrm>
            <a:off x="2846717" y="2387351"/>
            <a:ext cx="4468483" cy="2020747"/>
          </a:xfrm>
          <a:prstGeom prst="rect">
            <a:avLst/>
          </a:prstGeom>
        </p:spPr>
      </p:pic>
      <p:sp>
        <p:nvSpPr>
          <p:cNvPr id="13" name="Rectangle 12"/>
          <p:cNvSpPr/>
          <p:nvPr/>
        </p:nvSpPr>
        <p:spPr>
          <a:xfrm>
            <a:off x="631767" y="5517140"/>
            <a:ext cx="6790871" cy="607914"/>
          </a:xfrm>
          <a:prstGeom prst="rect">
            <a:avLst/>
          </a:prstGeom>
          <a:solidFill>
            <a:schemeClr val="bg1"/>
          </a:solidFill>
          <a:ln>
            <a:solidFill>
              <a:srgbClr val="FF00FF"/>
            </a:solidFill>
          </a:ln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0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সারাদিন আমি যেন ভালো হয়ে চলি</a:t>
            </a:r>
            <a:endParaRPr lang="en-US" sz="48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382386" y="947653"/>
            <a:ext cx="2161309" cy="1191528"/>
          </a:xfrm>
          <a:prstGeom prst="rect">
            <a:avLst/>
          </a:prstGeom>
          <a:solidFill>
            <a:schemeClr val="bg1"/>
          </a:solidFill>
          <a:ln>
            <a:solidFill>
              <a:srgbClr val="FFC000"/>
            </a:solidFill>
          </a:ln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2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ছবি দেখে ছড়াটি বলি। </a:t>
            </a:r>
            <a:endParaRPr lang="en-US" sz="40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5" name="Voice 015_s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2865120" y="3805844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74692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5" dur="4156" fill="hold"/>
                                        <p:tgtEl>
                                          <p:spTgt spid="1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3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5"/>
                </p:tgtEl>
              </p:cMediaNode>
            </p:audio>
          </p:childTnLst>
        </p:cTn>
      </p:par>
    </p:tnLst>
    <p:bldLst>
      <p:bldP spid="13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dobe Flash Player 11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04" t="15500" b="20587"/>
          <a:stretch/>
        </p:blipFill>
        <p:spPr>
          <a:xfrm>
            <a:off x="1645920" y="1519560"/>
            <a:ext cx="8661758" cy="3817211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1501835" y="5605557"/>
            <a:ext cx="8927870" cy="678904"/>
          </a:xfrm>
          <a:prstGeom prst="rect">
            <a:avLst/>
          </a:prstGeom>
          <a:solidFill>
            <a:schemeClr val="bg1"/>
          </a:solidFill>
          <a:ln>
            <a:solidFill>
              <a:srgbClr val="FF00FF"/>
            </a:solidFill>
          </a:ln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0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আদেশ করেন যাহা মোর গুরুজনে</a:t>
            </a:r>
            <a:endParaRPr lang="en-US" sz="48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Frame 3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2561"/>
            </a:avLst>
          </a:prstGeom>
          <a:pattFill prst="plaid">
            <a:fgClr>
              <a:srgbClr val="FFC000"/>
            </a:fgClr>
            <a:bgClr>
              <a:schemeClr val="bg1"/>
            </a:bgClr>
          </a:patt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499061" y="5630456"/>
            <a:ext cx="8927870" cy="678904"/>
          </a:xfrm>
          <a:prstGeom prst="rect">
            <a:avLst/>
          </a:prstGeom>
          <a:solidFill>
            <a:schemeClr val="bg1"/>
          </a:solidFill>
          <a:ln>
            <a:solidFill>
              <a:srgbClr val="FF00FF"/>
            </a:solidFill>
          </a:ln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0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আমি যেন সেই কাজ করি ভালো মনে</a:t>
            </a:r>
            <a:endParaRPr lang="en-US" sz="48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612669" y="412875"/>
            <a:ext cx="8927870" cy="678904"/>
          </a:xfrm>
          <a:prstGeom prst="rect">
            <a:avLst/>
          </a:prstGeom>
          <a:solidFill>
            <a:schemeClr val="bg1"/>
          </a:solidFill>
          <a:ln>
            <a:solidFill>
              <a:srgbClr val="FFC000"/>
            </a:solidFill>
          </a:ln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0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ছবি দেখে ছড়াটি বলি </a:t>
            </a:r>
            <a:endParaRPr lang="en-US" sz="48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7" name="Voice 016_s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2798618" y="2159923"/>
            <a:ext cx="609600" cy="609600"/>
          </a:xfrm>
          <a:prstGeom prst="rect">
            <a:avLst/>
          </a:prstGeom>
        </p:spPr>
      </p:pic>
      <p:pic>
        <p:nvPicPr>
          <p:cNvPr id="8" name="Voice 018_sd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0861964" y="4304607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65027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" dur="455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448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  <p:audio>
              <p:cMediaNode vol="80000">
                <p:cTn id="2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  <p:bldLst>
      <p:bldP spid="3" grpId="0" animBg="1"/>
      <p:bldP spid="5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0" y="-16625"/>
            <a:ext cx="12192000" cy="6858000"/>
          </a:xfrm>
          <a:prstGeom prst="frame">
            <a:avLst>
              <a:gd name="adj1" fmla="val 2561"/>
            </a:avLst>
          </a:prstGeom>
          <a:pattFill prst="plaid">
            <a:fgClr>
              <a:srgbClr val="FFC000"/>
            </a:fgClr>
            <a:bgClr>
              <a:schemeClr val="bg1"/>
            </a:bgClr>
          </a:patt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479666" y="362997"/>
            <a:ext cx="10224654" cy="678904"/>
          </a:xfrm>
          <a:prstGeom prst="rect">
            <a:avLst/>
          </a:prstGeom>
          <a:solidFill>
            <a:schemeClr val="bg1"/>
          </a:solidFill>
          <a:ln>
            <a:solidFill>
              <a:srgbClr val="FFC000"/>
            </a:solidFill>
          </a:ln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এই</a:t>
            </a:r>
            <a:r>
              <a:rPr lang="en-US" sz="40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সুন্দর</a:t>
            </a:r>
            <a:r>
              <a:rPr lang="en-US" sz="40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ছড়াটি</a:t>
            </a:r>
            <a:r>
              <a:rPr lang="en-US" sz="40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কে</a:t>
            </a:r>
            <a:r>
              <a:rPr lang="en-US" sz="40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লিখেছেন</a:t>
            </a:r>
            <a:r>
              <a:rPr lang="en-US" sz="40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40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তোমরা</a:t>
            </a:r>
            <a:r>
              <a:rPr lang="en-US" sz="40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জানতে</a:t>
            </a:r>
            <a:r>
              <a:rPr lang="en-US" sz="40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চাও</a:t>
            </a:r>
            <a:r>
              <a:rPr lang="en-US" sz="40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US" sz="48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46894" y="1377992"/>
            <a:ext cx="3242779" cy="5005159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2194560" y="1911935"/>
            <a:ext cx="5087389" cy="678904"/>
          </a:xfrm>
          <a:prstGeom prst="rect">
            <a:avLst/>
          </a:prstGeom>
          <a:solidFill>
            <a:schemeClr val="bg1"/>
          </a:solidFill>
          <a:ln>
            <a:solidFill>
              <a:srgbClr val="FFC000"/>
            </a:solidFill>
          </a:ln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0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মদনমোহন তর্কা</a:t>
            </a:r>
            <a:r>
              <a:rPr lang="en-US" sz="40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লঙ্কার</a:t>
            </a:r>
            <a:r>
              <a:rPr lang="bn-IN" sz="40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48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230582" y="3277992"/>
            <a:ext cx="5087389" cy="678904"/>
          </a:xfrm>
          <a:prstGeom prst="rect">
            <a:avLst/>
          </a:prstGeom>
          <a:solidFill>
            <a:schemeClr val="bg1"/>
          </a:solidFill>
          <a:ln>
            <a:solidFill>
              <a:srgbClr val="FFC000"/>
            </a:solidFill>
          </a:ln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0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</a:t>
            </a:r>
            <a:r>
              <a:rPr lang="en-US" sz="40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 </a:t>
            </a:r>
            <a:r>
              <a:rPr lang="en-US" sz="40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ছড়াটির</a:t>
            </a:r>
            <a:r>
              <a:rPr lang="en-US" sz="40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নাম</a:t>
            </a:r>
            <a:r>
              <a:rPr lang="en-US" sz="40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……</a:t>
            </a:r>
            <a:r>
              <a:rPr lang="bn-IN" sz="40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48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216728" y="4427920"/>
            <a:ext cx="5087389" cy="678904"/>
          </a:xfrm>
          <a:prstGeom prst="rect">
            <a:avLst/>
          </a:prstGeom>
          <a:solidFill>
            <a:schemeClr val="bg1"/>
          </a:solidFill>
          <a:ln>
            <a:solidFill>
              <a:srgbClr val="FFC000"/>
            </a:solidFill>
          </a:ln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0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আমার পণ  </a:t>
            </a:r>
            <a:r>
              <a:rPr lang="en-US" sz="40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48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523495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37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" decel="100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0" presetClass="exit" presetSubtype="0" accel="10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1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  <p:bldP spid="7" grpId="0" animBg="1"/>
      <p:bldP spid="7" grpId="1" animBg="1"/>
      <p:bldP spid="8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729049" y="379623"/>
            <a:ext cx="8927870" cy="678904"/>
          </a:xfrm>
          <a:prstGeom prst="rect">
            <a:avLst/>
          </a:prstGeom>
          <a:solidFill>
            <a:schemeClr val="bg1"/>
          </a:solidFill>
          <a:ln>
            <a:solidFill>
              <a:srgbClr val="FFC000"/>
            </a:solidFill>
          </a:ln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সুরের</a:t>
            </a:r>
            <a:r>
              <a:rPr lang="en-US" sz="40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তালে</a:t>
            </a:r>
            <a:r>
              <a:rPr lang="bn-IN" sz="40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ছড়াটি শুনতে চাও তোমরা?</a:t>
            </a:r>
            <a:r>
              <a:rPr lang="en-US" sz="4000" b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48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712423" y="346372"/>
            <a:ext cx="8927870" cy="678904"/>
          </a:xfrm>
          <a:prstGeom prst="rect">
            <a:avLst/>
          </a:prstGeom>
          <a:solidFill>
            <a:schemeClr val="bg1"/>
          </a:solidFill>
          <a:ln>
            <a:solidFill>
              <a:srgbClr val="FFC000"/>
            </a:solidFill>
          </a:ln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0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এসো তাহলে............</a:t>
            </a:r>
            <a:endParaRPr lang="en-US" sz="48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584831" y="3244334"/>
            <a:ext cx="502233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hlinkClick r:id="rId2"/>
              </a:rPr>
              <a:t>https://www.youtube.com/watch?v=xR1s1heG0_M</a:t>
            </a:r>
            <a:endParaRPr lang="en-US" dirty="0"/>
          </a:p>
        </p:txBody>
      </p:sp>
      <p:sp>
        <p:nvSpPr>
          <p:cNvPr id="6" name="Frame 5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2561"/>
            </a:avLst>
          </a:prstGeom>
          <a:pattFill prst="plaid">
            <a:fgClr>
              <a:srgbClr val="FFC000"/>
            </a:fgClr>
            <a:bgClr>
              <a:schemeClr val="bg1"/>
            </a:bgClr>
          </a:patt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627071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2561"/>
            </a:avLst>
          </a:prstGeom>
          <a:pattFill prst="plaid">
            <a:fgClr>
              <a:srgbClr val="FFC000"/>
            </a:fgClr>
            <a:bgClr>
              <a:schemeClr val="bg1"/>
            </a:bgClr>
          </a:patt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632074" y="5004271"/>
            <a:ext cx="8927870" cy="678904"/>
          </a:xfrm>
          <a:prstGeom prst="rect">
            <a:avLst/>
          </a:prstGeom>
          <a:solidFill>
            <a:schemeClr val="bg1"/>
          </a:solidFill>
          <a:ln w="57150">
            <a:solidFill>
              <a:srgbClr val="7030A0"/>
            </a:solidFill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0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আমি যেন সেই কাজ করি ভালো মনে</a:t>
            </a:r>
            <a:endParaRPr lang="en-US" sz="48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651471" y="3859884"/>
            <a:ext cx="8927870" cy="678904"/>
          </a:xfrm>
          <a:prstGeom prst="rect">
            <a:avLst/>
          </a:prstGeom>
          <a:solidFill>
            <a:schemeClr val="bg1"/>
          </a:solidFill>
          <a:ln w="57150">
            <a:solidFill>
              <a:srgbClr val="7030A0"/>
            </a:solidFill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0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আদেশ করেন যাহা মোর গুরুজনে</a:t>
            </a:r>
            <a:endParaRPr lang="en-US" sz="48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687491" y="2815252"/>
            <a:ext cx="8927870" cy="678904"/>
          </a:xfrm>
          <a:prstGeom prst="rect">
            <a:avLst/>
          </a:prstGeom>
          <a:solidFill>
            <a:schemeClr val="bg1"/>
          </a:solidFill>
          <a:ln w="57150">
            <a:solidFill>
              <a:srgbClr val="7030A0"/>
            </a:solidFill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0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সারাদিন আমি যেন ভালো হয়ে চলি</a:t>
            </a:r>
            <a:endParaRPr lang="en-US" sz="48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698575" y="1695804"/>
            <a:ext cx="8927870" cy="678904"/>
          </a:xfrm>
          <a:prstGeom prst="rect">
            <a:avLst/>
          </a:prstGeom>
          <a:solidFill>
            <a:schemeClr val="bg1"/>
          </a:solidFill>
          <a:ln w="57150">
            <a:solidFill>
              <a:srgbClr val="7030A0"/>
            </a:solidFill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0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সকালে উঠিয়া আমি মনে মনে বলি</a:t>
            </a:r>
            <a:endParaRPr lang="en-US" sz="48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662550" y="362998"/>
            <a:ext cx="8927870" cy="678904"/>
          </a:xfrm>
          <a:prstGeom prst="rect">
            <a:avLst/>
          </a:prstGeom>
          <a:solidFill>
            <a:schemeClr val="bg1"/>
          </a:solidFill>
          <a:ln>
            <a:solidFill>
              <a:srgbClr val="FFC000"/>
            </a:solidFill>
          </a:ln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0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এসো (ছড়াটির) পরের লাইন বলি।</a:t>
            </a:r>
            <a:endParaRPr lang="en-US" sz="48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9" name="Voice 015_s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2665615" y="3057698"/>
            <a:ext cx="609600" cy="609600"/>
          </a:xfrm>
          <a:prstGeom prst="rect">
            <a:avLst/>
          </a:prstGeom>
        </p:spPr>
      </p:pic>
      <p:pic>
        <p:nvPicPr>
          <p:cNvPr id="10" name="Voice 018_sd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9781317" y="4304607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90132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3" dur="4156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7" dur="4481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  <p:audio>
              <p:cMediaNode vol="80000">
                <p:cTn id="2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  <p:bldLst>
      <p:bldP spid="4" grpId="0" animBg="1"/>
      <p:bldP spid="5" grpId="0" animBg="1"/>
      <p:bldP spid="6" grpId="0" animBg="1"/>
      <p:bldP spid="7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665018" y="864523"/>
            <a:ext cx="4486431" cy="4615366"/>
            <a:chOff x="94593" y="200416"/>
            <a:chExt cx="3224805" cy="3267997"/>
          </a:xfrm>
        </p:grpSpPr>
        <p:sp>
          <p:nvSpPr>
            <p:cNvPr id="3" name="Diagonal Stripe 2"/>
            <p:cNvSpPr/>
            <p:nvPr/>
          </p:nvSpPr>
          <p:spPr>
            <a:xfrm rot="2383650">
              <a:off x="346690" y="1126746"/>
              <a:ext cx="2725838" cy="2205361"/>
            </a:xfrm>
            <a:prstGeom prst="diagStripe">
              <a:avLst/>
            </a:prstGeom>
            <a:solidFill>
              <a:schemeClr val="accent2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4" name="Rectangle 3"/>
            <p:cNvSpPr/>
            <p:nvPr/>
          </p:nvSpPr>
          <p:spPr>
            <a:xfrm>
              <a:off x="230170" y="2221236"/>
              <a:ext cx="2895546" cy="1048211"/>
            </a:xfrm>
            <a:prstGeom prst="rect">
              <a:avLst/>
            </a:prstGeom>
            <a:solidFill>
              <a:schemeClr val="accent4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Bevel 4"/>
            <p:cNvSpPr/>
            <p:nvPr/>
          </p:nvSpPr>
          <p:spPr>
            <a:xfrm>
              <a:off x="598166" y="2522112"/>
              <a:ext cx="271155" cy="271759"/>
            </a:xfrm>
            <a:prstGeom prst="bevel">
              <a:avLst/>
            </a:prstGeom>
            <a:solidFill>
              <a:schemeClr val="accent2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Bevel 5"/>
            <p:cNvSpPr/>
            <p:nvPr/>
          </p:nvSpPr>
          <p:spPr>
            <a:xfrm>
              <a:off x="2544670" y="2522112"/>
              <a:ext cx="280839" cy="271759"/>
            </a:xfrm>
            <a:prstGeom prst="bevel">
              <a:avLst/>
            </a:prstGeom>
            <a:solidFill>
              <a:schemeClr val="accent2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Bevel 6"/>
            <p:cNvSpPr/>
            <p:nvPr/>
          </p:nvSpPr>
          <p:spPr>
            <a:xfrm>
              <a:off x="1484260" y="2420202"/>
              <a:ext cx="387365" cy="849244"/>
            </a:xfrm>
            <a:prstGeom prst="bevel">
              <a:avLst/>
            </a:prstGeom>
            <a:solidFill>
              <a:schemeClr val="accent2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Rectangle 7"/>
            <p:cNvSpPr/>
            <p:nvPr/>
          </p:nvSpPr>
          <p:spPr>
            <a:xfrm>
              <a:off x="94593" y="3366504"/>
              <a:ext cx="3224805" cy="101909"/>
            </a:xfrm>
            <a:prstGeom prst="rect">
              <a:avLst/>
            </a:prstGeom>
            <a:solidFill>
              <a:srgbClr val="C0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Cloud 8"/>
            <p:cNvSpPr/>
            <p:nvPr/>
          </p:nvSpPr>
          <p:spPr>
            <a:xfrm rot="11166769">
              <a:off x="869320" y="200416"/>
              <a:ext cx="1365458" cy="904671"/>
            </a:xfrm>
            <a:prstGeom prst="cloud">
              <a:avLst/>
            </a:prstGeom>
            <a:solidFill>
              <a:schemeClr val="accent6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Flowchart: Process 9"/>
            <p:cNvSpPr/>
            <p:nvPr/>
          </p:nvSpPr>
          <p:spPr>
            <a:xfrm>
              <a:off x="1401946" y="1027442"/>
              <a:ext cx="193682" cy="368815"/>
            </a:xfrm>
            <a:prstGeom prst="flowChartProcess">
              <a:avLst/>
            </a:prstGeom>
            <a:solidFill>
              <a:schemeClr val="accent2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230170" y="3269447"/>
              <a:ext cx="2895546" cy="87351"/>
            </a:xfrm>
            <a:prstGeom prst="rect">
              <a:avLst/>
            </a:prstGeom>
            <a:solidFill>
              <a:srgbClr val="C0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2" name="Sun 11"/>
          <p:cNvSpPr/>
          <p:nvPr/>
        </p:nvSpPr>
        <p:spPr>
          <a:xfrm>
            <a:off x="5895150" y="454626"/>
            <a:ext cx="1402555" cy="1297805"/>
          </a:xfrm>
          <a:prstGeom prst="sun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6053313" y="3557754"/>
            <a:ext cx="5704545" cy="2554545"/>
          </a:xfrm>
          <a:prstGeom prst="rect">
            <a:avLst/>
          </a:prstGeom>
          <a:ln>
            <a:solidFill>
              <a:srgbClr val="FF0000"/>
            </a:solidFill>
          </a:ln>
          <a:effectLst>
            <a:glow rad="101600">
              <a:srgbClr val="92D050">
                <a:alpha val="60000"/>
              </a:srgbClr>
            </a:glow>
          </a:effectLst>
        </p:spPr>
        <p:txBody>
          <a:bodyPr wrap="square">
            <a:spAutoFit/>
          </a:bodyPr>
          <a:lstStyle/>
          <a:p>
            <a:pPr algn="ctr"/>
            <a:endParaRPr lang="bn-IN" sz="4000" b="1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bn-IN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বাড়িতে </a:t>
            </a:r>
            <a:r>
              <a:rPr lang="bn-IN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সকলকে সুন্দর ছড়াটি আবৃত্তি করে শোনাবে।</a:t>
            </a:r>
          </a:p>
          <a:p>
            <a:pPr algn="ctr"/>
            <a:r>
              <a:rPr lang="bn-IN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endParaRPr lang="bn-IN" sz="48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4" name="Frame 13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2561"/>
            </a:avLst>
          </a:prstGeom>
          <a:pattFill prst="plaid">
            <a:fgClr>
              <a:srgbClr val="FFC000"/>
            </a:fgClr>
            <a:bgClr>
              <a:schemeClr val="bg1"/>
            </a:bgClr>
          </a:patt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 rot="10800000" flipV="1">
            <a:off x="6816435" y="2294314"/>
            <a:ext cx="4305993" cy="831272"/>
          </a:xfrm>
          <a:prstGeom prst="rect">
            <a:avLst/>
          </a:prstGeom>
          <a:solidFill>
            <a:schemeClr val="bg1"/>
          </a:solidFill>
          <a:ln>
            <a:solidFill>
              <a:srgbClr val="FFC000"/>
            </a:solidFill>
          </a:ln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0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বাড়ির কাজ </a:t>
            </a:r>
            <a:endParaRPr lang="en-US" sz="48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1055579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300">
        <p14:pan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685365" y="349108"/>
            <a:ext cx="9144000" cy="1323439"/>
          </a:xfrm>
          <a:prstGeom prst="rect">
            <a:avLst/>
          </a:prstGeom>
          <a:ln>
            <a:solidFill>
              <a:schemeClr val="accent2">
                <a:lumMod val="75000"/>
              </a:schemeClr>
            </a:solidFill>
          </a:ln>
          <a:effectLst>
            <a:glow rad="228600">
              <a:schemeClr val="accent2">
                <a:satMod val="175000"/>
                <a:alpha val="40000"/>
              </a:schemeClr>
            </a:glow>
            <a:innerShdw blurRad="63500" dist="50800" dir="5400000">
              <a:prstClr val="black">
                <a:alpha val="50000"/>
              </a:prstClr>
            </a:innerShdw>
          </a:effectLst>
        </p:spPr>
        <p:txBody>
          <a:bodyPr wrap="square">
            <a:spAutoFit/>
          </a:bodyPr>
          <a:lstStyle/>
          <a:p>
            <a:pPr algn="ctr"/>
            <a:r>
              <a:rPr lang="bn-IN" sz="8000" b="1" dirty="0" smtClean="0">
                <a:solidFill>
                  <a:srgbClr val="7030A0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    </a:t>
            </a:r>
            <a:r>
              <a:rPr lang="en-US" sz="7200" b="1" dirty="0" smtClean="0">
                <a:solidFill>
                  <a:srgbClr val="7030A0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8000" b="1" dirty="0">
              <a:solidFill>
                <a:srgbClr val="7030A0"/>
              </a:solidFill>
              <a:effectLst>
                <a:glow rad="228600">
                  <a:schemeClr val="accent5">
                    <a:satMod val="175000"/>
                    <a:alpha val="40000"/>
                  </a:schemeClr>
                </a:glo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972868" y="620880"/>
            <a:ext cx="6363310" cy="769441"/>
          </a:xfrm>
          <a:prstGeom prst="rect">
            <a:avLst/>
          </a:prstGeom>
          <a:noFill/>
          <a:ln>
            <a:solidFill>
              <a:srgbClr val="00B050"/>
            </a:solidFill>
          </a:ln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400" b="1" cap="none" spc="0" dirty="0" smtClean="0">
                <a:ln w="12700">
                  <a:solidFill>
                    <a:schemeClr val="accent1"/>
                  </a:solidFill>
                  <a:prstDash val="solid"/>
                </a:ln>
                <a:solidFill>
                  <a:srgbClr val="FF33CC"/>
                </a:solidFill>
                <a:effectLst>
                  <a:outerShdw dist="38100" dir="2640000" algn="bl" rotWithShape="0">
                    <a:schemeClr val="accent1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সকলকে</a:t>
            </a:r>
            <a:r>
              <a:rPr lang="bn-IN" sz="4400" b="1" cap="none" spc="0" dirty="0" smtClean="0">
                <a:ln w="12700">
                  <a:solidFill>
                    <a:schemeClr val="accent1"/>
                  </a:solidFill>
                  <a:prstDash val="solid"/>
                </a:ln>
                <a:solidFill>
                  <a:srgbClr val="FF33CC"/>
                </a:solidFill>
                <a:effectLst>
                  <a:outerShdw dist="38100" dir="2640000" algn="bl" rotWithShape="0">
                    <a:schemeClr val="accent1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অসংখ্য ধন্যবাদ</a:t>
            </a:r>
            <a:endParaRPr lang="en-US" sz="4400" b="1" cap="none" spc="0" dirty="0">
              <a:ln w="12700">
                <a:solidFill>
                  <a:schemeClr val="accent1"/>
                </a:solidFill>
                <a:prstDash val="solid"/>
              </a:ln>
              <a:solidFill>
                <a:srgbClr val="FF33CC"/>
              </a:solidFill>
              <a:effectLst>
                <a:outerShdw dist="38100" dir="2640000" algn="bl" rotWithShape="0">
                  <a:schemeClr val="accent1"/>
                </a:outerShdw>
              </a:effectLst>
            </a:endParaRPr>
          </a:p>
        </p:txBody>
      </p:sp>
      <p:sp>
        <p:nvSpPr>
          <p:cNvPr id="10" name="Frame 9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2561"/>
            </a:avLst>
          </a:prstGeom>
          <a:pattFill prst="plaid">
            <a:fgClr>
              <a:srgbClr val="FFC000"/>
            </a:fgClr>
            <a:bgClr>
              <a:schemeClr val="bg1"/>
            </a:bgClr>
          </a:patt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1093694" y="1773049"/>
            <a:ext cx="10112188" cy="4617626"/>
            <a:chOff x="1900518" y="1773049"/>
            <a:chExt cx="9305364" cy="4617626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900518" y="1773049"/>
              <a:ext cx="9305364" cy="4617626"/>
            </a:xfrm>
            <a:prstGeom prst="rect">
              <a:avLst/>
            </a:prstGeom>
          </p:spPr>
        </p:pic>
        <p:sp>
          <p:nvSpPr>
            <p:cNvPr id="12" name="Rectangle 11"/>
            <p:cNvSpPr/>
            <p:nvPr/>
          </p:nvSpPr>
          <p:spPr>
            <a:xfrm rot="21126286">
              <a:off x="2173999" y="2357497"/>
              <a:ext cx="3443677" cy="669597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prstTxWarp prst="textPlain">
                <a:avLst/>
              </a:prstTxWarp>
            </a:bodyPr>
            <a:lstStyle/>
            <a:p>
              <a:pPr algn="ctr"/>
              <a:r>
                <a:rPr lang="en-US" sz="4400" b="1" dirty="0" err="1" smtClean="0">
                  <a:ln/>
                  <a:solidFill>
                    <a:srgbClr val="FF0000"/>
                  </a:solidFill>
                  <a:effectLst>
                    <a:outerShdw blurRad="38100" dist="19050" dir="2700000" algn="tl" rotWithShape="0">
                      <a:schemeClr val="dk1">
                        <a:lumMod val="50000"/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বিদায়</a:t>
              </a:r>
              <a:r>
                <a:rPr lang="en-US" sz="4400" b="1" dirty="0" smtClean="0">
                  <a:ln/>
                  <a:solidFill>
                    <a:srgbClr val="FF0000"/>
                  </a:solidFill>
                  <a:effectLst>
                    <a:outerShdw blurRad="38100" dist="19050" dir="2700000" algn="tl" rotWithShape="0">
                      <a:schemeClr val="dk1">
                        <a:lumMod val="50000"/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4400" b="1" dirty="0" err="1" smtClean="0">
                  <a:ln/>
                  <a:solidFill>
                    <a:srgbClr val="FF0000"/>
                  </a:solidFill>
                  <a:effectLst>
                    <a:outerShdw blurRad="38100" dist="19050" dir="2700000" algn="tl" rotWithShape="0">
                      <a:schemeClr val="dk1">
                        <a:lumMod val="50000"/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সোনাম</a:t>
              </a:r>
              <a:r>
                <a:rPr lang="bn-IN" sz="4400" b="1" dirty="0" smtClean="0">
                  <a:ln/>
                  <a:solidFill>
                    <a:srgbClr val="FF0000"/>
                  </a:solidFill>
                  <a:effectLst>
                    <a:outerShdw blurRad="38100" dist="19050" dir="2700000" algn="tl" rotWithShape="0">
                      <a:schemeClr val="dk1">
                        <a:lumMod val="50000"/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ণিরা</a:t>
              </a:r>
              <a:endParaRPr lang="en-US" sz="4400" b="1" dirty="0">
                <a:ln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28777373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3250">
        <p15:prstTrans prst="origami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7" presetID="6" presetClass="emph" presetSubtype="0" repeatCount="3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8" dur="2000" fill="hold"/>
                                        <p:tgtEl>
                                          <p:spTgt spid="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9" grpId="0" animBg="1"/>
      <p:bldP spid="9" grpId="1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2561"/>
            </a:avLst>
          </a:prstGeom>
          <a:pattFill prst="plaid">
            <a:fgClr>
              <a:srgbClr val="FFC000"/>
            </a:fgClr>
            <a:bgClr>
              <a:schemeClr val="bg1"/>
            </a:bgClr>
          </a:patt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255" y="199506"/>
            <a:ext cx="11853949" cy="6467302"/>
          </a:xfrm>
          <a:prstGeom prst="rect">
            <a:avLst/>
          </a:prstGeom>
        </p:spPr>
      </p:pic>
      <p:sp>
        <p:nvSpPr>
          <p:cNvPr id="6" name="Snip Same Side Corner Rectangle 5"/>
          <p:cNvSpPr/>
          <p:nvPr/>
        </p:nvSpPr>
        <p:spPr>
          <a:xfrm>
            <a:off x="6533804" y="3990109"/>
            <a:ext cx="5419898" cy="2460568"/>
          </a:xfrm>
          <a:prstGeom prst="snip2Same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>
            <a:prstTxWarp prst="textChevron">
              <a:avLst/>
            </a:prstTxWarp>
          </a:bodyPr>
          <a:lstStyle/>
          <a:p>
            <a:pPr algn="ctr"/>
            <a:r>
              <a:rPr lang="bn-IN" sz="4400" b="1" dirty="0" smtClean="0">
                <a:solidFill>
                  <a:srgbClr val="FF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প্রাক-প্রাথমিক শ্রেণির ছোট্ট  সোনামণিরা আজকের পাঠে  তোমাদের স্বাগত</a:t>
            </a:r>
          </a:p>
        </p:txBody>
      </p:sp>
    </p:spTree>
    <p:extLst>
      <p:ext uri="{BB962C8B-B14F-4D97-AF65-F5344CB8AC3E}">
        <p14:creationId xmlns:p14="http://schemas.microsoft.com/office/powerpoint/2010/main" val="135446818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2561"/>
            </a:avLst>
          </a:prstGeom>
          <a:pattFill prst="plaid">
            <a:fgClr>
              <a:srgbClr val="FFC000"/>
            </a:fgClr>
            <a:bgClr>
              <a:schemeClr val="bg1"/>
            </a:bgClr>
          </a:patt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9785" y="1029571"/>
            <a:ext cx="1901597" cy="2265052"/>
          </a:xfrm>
          <a:prstGeom prst="rect">
            <a:avLst/>
          </a:prstGeom>
          <a:ln>
            <a:solidFill>
              <a:srgbClr val="FFC000"/>
            </a:solidFill>
          </a:ln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</p:pic>
      <p:sp>
        <p:nvSpPr>
          <p:cNvPr id="5" name="TextBox 4"/>
          <p:cNvSpPr txBox="1"/>
          <p:nvPr/>
        </p:nvSpPr>
        <p:spPr>
          <a:xfrm>
            <a:off x="880082" y="4188487"/>
            <a:ext cx="5631228" cy="2246769"/>
          </a:xfrm>
          <a:prstGeom prst="rect">
            <a:avLst/>
          </a:prstGeom>
          <a:noFill/>
          <a:ln>
            <a:solidFill>
              <a:srgbClr val="FFC000"/>
            </a:solidFill>
          </a:ln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pPr algn="ctr"/>
            <a:r>
              <a:rPr lang="bn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মাহফুজা ইয়াসমীন শ্রাবণী </a:t>
            </a:r>
            <a:endParaRPr lang="bn-IN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bn-IN" sz="2800" dirty="0">
                <a:latin typeface="NikoshBAN" panose="02000000000000000000" pitchFamily="2" charset="0"/>
                <a:cs typeface="NikoshBAN" panose="02000000000000000000" pitchFamily="2" charset="0"/>
              </a:rPr>
              <a:t>সহকারী </a:t>
            </a:r>
            <a:r>
              <a:rPr lang="bn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শিক্ষক</a:t>
            </a:r>
          </a:p>
          <a:p>
            <a:pPr algn="ctr"/>
            <a:r>
              <a:rPr lang="bn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আলোকদিয়া সরকারি </a:t>
            </a:r>
            <a:r>
              <a:rPr lang="bn-IN" sz="2800" dirty="0">
                <a:latin typeface="NikoshBAN" panose="02000000000000000000" pitchFamily="2" charset="0"/>
                <a:cs typeface="NikoshBAN" panose="02000000000000000000" pitchFamily="2" charset="0"/>
              </a:rPr>
              <a:t>প্রাথমিক </a:t>
            </a:r>
            <a:r>
              <a:rPr lang="bn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বিদ্যালয়</a:t>
            </a:r>
          </a:p>
          <a:p>
            <a:pPr algn="ctr"/>
            <a:r>
              <a:rPr lang="bn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নড়াইল সদর, নড়াইল।</a:t>
            </a:r>
            <a:endParaRPr lang="en-US" sz="28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endParaRPr lang="bn-IN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925930" y="3378580"/>
            <a:ext cx="3749305" cy="678904"/>
          </a:xfrm>
          <a:prstGeom prst="rect">
            <a:avLst/>
          </a:prstGeom>
          <a:solidFill>
            <a:schemeClr val="bg1"/>
          </a:solidFill>
          <a:ln>
            <a:solidFill>
              <a:srgbClr val="FFC000"/>
            </a:solidFill>
          </a:ln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শিক্ষক</a:t>
            </a:r>
            <a:r>
              <a:rPr lang="en-US" sz="32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endParaRPr lang="en-US" sz="32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5421086" y="695506"/>
            <a:ext cx="2283543" cy="678904"/>
          </a:xfrm>
          <a:prstGeom prst="rect">
            <a:avLst/>
          </a:prstGeom>
          <a:solidFill>
            <a:schemeClr val="bg1"/>
          </a:solidFill>
          <a:ln>
            <a:solidFill>
              <a:srgbClr val="FFC000"/>
            </a:solidFill>
          </a:ln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endParaRPr lang="en-US" sz="40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241856" y="4342376"/>
            <a:ext cx="4357474" cy="1569660"/>
          </a:xfrm>
          <a:prstGeom prst="rect">
            <a:avLst/>
          </a:prstGeom>
          <a:noFill/>
          <a:ln>
            <a:solidFill>
              <a:srgbClr val="FFC000"/>
            </a:solidFill>
          </a:ln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pPr algn="ctr"/>
            <a:r>
              <a:rPr lang="bn-IN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শ্রেণি: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প্রাক-প্রাথমিক </a:t>
            </a:r>
            <a:endParaRPr lang="bn-IN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bn-IN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সৃজনশীল কাজ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: ছড়া </a:t>
            </a:r>
          </a:p>
          <a:p>
            <a:pPr algn="ctr"/>
            <a:r>
              <a:rPr lang="bn-IN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উপকরণ: শিক্ষক সহায়িকা</a:t>
            </a:r>
          </a:p>
          <a:p>
            <a:pPr algn="ctr"/>
            <a:r>
              <a:rPr lang="bn-IN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        (প্রাক-প্রাথমিক শিক্ষা)</a:t>
            </a:r>
          </a:p>
        </p:txBody>
      </p:sp>
      <p:sp>
        <p:nvSpPr>
          <p:cNvPr id="9" name="Rectangle 8"/>
          <p:cNvSpPr/>
          <p:nvPr/>
        </p:nvSpPr>
        <p:spPr>
          <a:xfrm>
            <a:off x="8306274" y="3581400"/>
            <a:ext cx="2383606" cy="678903"/>
          </a:xfrm>
          <a:prstGeom prst="rect">
            <a:avLst/>
          </a:prstGeom>
          <a:solidFill>
            <a:schemeClr val="bg1"/>
          </a:solidFill>
          <a:ln>
            <a:solidFill>
              <a:srgbClr val="FFC000"/>
            </a:solidFill>
          </a:ln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8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r>
              <a:rPr lang="en-US" sz="28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r>
              <a:rPr lang="bn-IN" sz="28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28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cxnSp>
        <p:nvCxnSpPr>
          <p:cNvPr id="10" name="Straight Connector 9"/>
          <p:cNvCxnSpPr/>
          <p:nvPr/>
        </p:nvCxnSpPr>
        <p:spPr>
          <a:xfrm>
            <a:off x="6884504" y="3191639"/>
            <a:ext cx="0" cy="3350837"/>
          </a:xfrm>
          <a:prstGeom prst="line">
            <a:avLst/>
          </a:prstGeom>
          <a:ln>
            <a:solidFill>
              <a:srgbClr val="FFC000"/>
            </a:solidFill>
          </a:ln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 flipH="1">
            <a:off x="6694594" y="4264164"/>
            <a:ext cx="6626" cy="2262814"/>
          </a:xfrm>
          <a:prstGeom prst="line">
            <a:avLst/>
          </a:prstGeom>
          <a:ln>
            <a:solidFill>
              <a:srgbClr val="FFC000"/>
            </a:solidFill>
          </a:ln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7052291" y="4279662"/>
            <a:ext cx="22686" cy="2239548"/>
          </a:xfrm>
          <a:prstGeom prst="line">
            <a:avLst/>
          </a:prstGeom>
          <a:ln>
            <a:solidFill>
              <a:srgbClr val="FFC000"/>
            </a:solidFill>
          </a:ln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Picture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52919" y="1192474"/>
            <a:ext cx="1901597" cy="2269040"/>
          </a:xfrm>
          <a:prstGeom prst="rect">
            <a:avLst/>
          </a:prstGeom>
          <a:ln>
            <a:solidFill>
              <a:srgbClr val="FFC000"/>
            </a:solidFill>
          </a:ln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</p:pic>
    </p:spTree>
    <p:extLst>
      <p:ext uri="{BB962C8B-B14F-4D97-AF65-F5344CB8AC3E}">
        <p14:creationId xmlns:p14="http://schemas.microsoft.com/office/powerpoint/2010/main" val="13261192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969432" y="543106"/>
            <a:ext cx="2283543" cy="678904"/>
          </a:xfrm>
          <a:prstGeom prst="rect">
            <a:avLst/>
          </a:prstGeom>
          <a:solidFill>
            <a:schemeClr val="bg1"/>
          </a:solidFill>
          <a:ln>
            <a:solidFill>
              <a:srgbClr val="FFC000"/>
            </a:solidFill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40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শিখনফল</a:t>
            </a:r>
            <a:endParaRPr lang="en-US" sz="40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529546" y="1952785"/>
            <a:ext cx="9345478" cy="3812583"/>
          </a:xfrm>
          <a:prstGeom prst="rect">
            <a:avLst/>
          </a:prstGeom>
          <a:solidFill>
            <a:schemeClr val="bg1"/>
          </a:solidFill>
          <a:ln>
            <a:solidFill>
              <a:srgbClr val="FFC000"/>
            </a:solidFill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bn-IN" sz="40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এই পাঠ শেষে শিক্ষার্থীরা---</a:t>
            </a:r>
          </a:p>
          <a:p>
            <a:pPr algn="just"/>
            <a:r>
              <a:rPr lang="bn-IN" sz="40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৩.১.৭ ছড়া, গান, গল্প বলতে পারবে।</a:t>
            </a:r>
          </a:p>
          <a:p>
            <a:pPr algn="just"/>
            <a:r>
              <a:rPr lang="bn-IN" sz="40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৫.২.২ অভিনয় ও অঙ্গভঙ্গির মাধ্যমে ছড়া, কবিতা, গল্প         </a:t>
            </a:r>
          </a:p>
          <a:p>
            <a:pPr algn="just"/>
            <a:r>
              <a:rPr lang="bn-IN" sz="40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40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    উপস্থাপন করতে পারবে। </a:t>
            </a:r>
            <a:endParaRPr lang="en-US" sz="40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Frame 3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2561"/>
            </a:avLst>
          </a:prstGeom>
          <a:pattFill prst="plaid">
            <a:fgClr>
              <a:srgbClr val="FFC000"/>
            </a:fgClr>
            <a:bgClr>
              <a:schemeClr val="bg1"/>
            </a:bgClr>
          </a:patt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047736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2561"/>
            </a:avLst>
          </a:prstGeom>
          <a:pattFill prst="plaid">
            <a:fgClr>
              <a:srgbClr val="FFC000"/>
            </a:fgClr>
            <a:bgClr>
              <a:schemeClr val="bg1"/>
            </a:bgClr>
          </a:patt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2755" y="232756"/>
            <a:ext cx="11804073" cy="6330371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679171" y="1928553"/>
            <a:ext cx="8994373" cy="859027"/>
          </a:xfrm>
          <a:prstGeom prst="rect">
            <a:avLst/>
          </a:prstGeom>
          <a:solidFill>
            <a:schemeClr val="bg1"/>
          </a:solidFill>
          <a:ln>
            <a:solidFill>
              <a:srgbClr val="FFC000"/>
            </a:solidFill>
          </a:ln>
          <a:effectLst>
            <a:glow rad="139700">
              <a:schemeClr val="accent2">
                <a:satMod val="175000"/>
                <a:alpha val="40000"/>
              </a:schemeClr>
            </a:glow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prstTxWarp prst="textChevronInverted">
              <a:avLst/>
            </a:prstTxWarp>
          </a:bodyPr>
          <a:lstStyle/>
          <a:p>
            <a:pPr algn="ctr"/>
            <a:r>
              <a:rPr lang="bn-IN" sz="48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আমাদের আজকের ক্লাসে সৃজনশীল কাজ - ছড়া</a:t>
            </a:r>
            <a:endParaRPr lang="en-US" sz="48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942705" y="3624349"/>
            <a:ext cx="5936780" cy="2756306"/>
          </a:xfrm>
          <a:prstGeom prst="rect">
            <a:avLst/>
          </a:prstGeom>
          <a:solidFill>
            <a:schemeClr val="bg1"/>
          </a:solidFill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60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আমাদের আজকের </a:t>
            </a:r>
          </a:p>
          <a:p>
            <a:pPr algn="ctr"/>
            <a:r>
              <a:rPr lang="bn-IN" sz="60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ছড়া - ১৬  </a:t>
            </a:r>
            <a:endParaRPr lang="en-US" sz="60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85960206"/>
      </p:ext>
    </p:extLst>
  </p:cSld>
  <p:clrMapOvr>
    <a:masterClrMapping/>
  </p:clrMapOvr>
  <p:transition spd="slow">
    <p:plu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2561"/>
            </a:avLst>
          </a:prstGeom>
          <a:pattFill prst="plaid">
            <a:fgClr>
              <a:srgbClr val="FFC000"/>
            </a:fgClr>
            <a:bgClr>
              <a:schemeClr val="bg1"/>
            </a:bgClr>
          </a:patt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695796" y="379623"/>
            <a:ext cx="8728364" cy="678904"/>
          </a:xfrm>
          <a:prstGeom prst="rect">
            <a:avLst/>
          </a:prstGeom>
          <a:solidFill>
            <a:schemeClr val="bg1"/>
          </a:solidFill>
          <a:ln>
            <a:solidFill>
              <a:srgbClr val="FFC000"/>
            </a:solidFill>
          </a:ln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এসো</a:t>
            </a:r>
            <a:r>
              <a:rPr lang="en-US" sz="40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40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ছবি </a:t>
            </a:r>
            <a:r>
              <a:rPr lang="bn-IN" sz="40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দেখি।</a:t>
            </a:r>
            <a:endParaRPr lang="en-US" sz="48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7" name="Picture 6" descr="Adobe Flash Player 1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761" b="8588"/>
          <a:stretch/>
        </p:blipFill>
        <p:spPr>
          <a:xfrm>
            <a:off x="587536" y="1296786"/>
            <a:ext cx="10917174" cy="4821382"/>
          </a:xfrm>
          <a:prstGeom prst="rect">
            <a:avLst/>
          </a:prstGeom>
        </p:spPr>
      </p:pic>
      <p:pic>
        <p:nvPicPr>
          <p:cNvPr id="8" name="Picture 7" descr="Adobe Flash Player 1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500" b="9108"/>
          <a:stretch/>
        </p:blipFill>
        <p:spPr>
          <a:xfrm>
            <a:off x="609808" y="1313410"/>
            <a:ext cx="10917174" cy="4804757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698567" y="365769"/>
            <a:ext cx="8728364" cy="678904"/>
          </a:xfrm>
          <a:prstGeom prst="rect">
            <a:avLst/>
          </a:prstGeom>
          <a:solidFill>
            <a:schemeClr val="bg1"/>
          </a:solidFill>
          <a:ln>
            <a:solidFill>
              <a:srgbClr val="FFC000"/>
            </a:solidFill>
          </a:ln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0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ছবিতে কী দেখতে পেলে ছোট্ট বন্ধুরা?</a:t>
            </a:r>
            <a:endParaRPr lang="en-US" sz="48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23876767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2561"/>
            </a:avLst>
          </a:prstGeom>
          <a:pattFill prst="plaid">
            <a:fgClr>
              <a:srgbClr val="FFC000"/>
            </a:fgClr>
            <a:bgClr>
              <a:schemeClr val="bg1"/>
            </a:bgClr>
          </a:patt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698269" y="346372"/>
            <a:ext cx="10789921" cy="678904"/>
          </a:xfrm>
          <a:prstGeom prst="rect">
            <a:avLst/>
          </a:prstGeom>
          <a:solidFill>
            <a:schemeClr val="bg1"/>
          </a:solidFill>
          <a:ln>
            <a:solidFill>
              <a:srgbClr val="FFC000"/>
            </a:solidFill>
          </a:ln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0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ছড়া -১৬</a:t>
            </a:r>
            <a:endParaRPr lang="en-US" sz="48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 descr="Screen Clippi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644"/>
          <a:stretch/>
        </p:blipFill>
        <p:spPr>
          <a:xfrm>
            <a:off x="648394" y="1230284"/>
            <a:ext cx="10871740" cy="53700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595835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14:switch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2561"/>
            </a:avLst>
          </a:prstGeom>
          <a:pattFill prst="plaid">
            <a:fgClr>
              <a:srgbClr val="FFC000"/>
            </a:fgClr>
            <a:bgClr>
              <a:schemeClr val="bg1"/>
            </a:bgClr>
          </a:patt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598815" y="5469781"/>
            <a:ext cx="8927870" cy="678904"/>
          </a:xfrm>
          <a:prstGeom prst="rect">
            <a:avLst/>
          </a:prstGeom>
          <a:solidFill>
            <a:schemeClr val="bg1"/>
          </a:solidFill>
          <a:ln>
            <a:solidFill>
              <a:srgbClr val="FF00FF"/>
            </a:solidFill>
          </a:ln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0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আমি যেন সেই কাজ করি ভালো মনে</a:t>
            </a:r>
            <a:endParaRPr lang="en-US" sz="48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568336" y="4192393"/>
            <a:ext cx="8927870" cy="678904"/>
          </a:xfrm>
          <a:prstGeom prst="rect">
            <a:avLst/>
          </a:prstGeom>
          <a:solidFill>
            <a:schemeClr val="bg1"/>
          </a:solidFill>
          <a:ln>
            <a:solidFill>
              <a:srgbClr val="FF00FF"/>
            </a:solidFill>
          </a:ln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0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আদেশ করেন যাহা মোর গুরুজনে</a:t>
            </a:r>
            <a:endParaRPr lang="en-US" sz="48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587730" y="2998131"/>
            <a:ext cx="8927870" cy="678904"/>
          </a:xfrm>
          <a:prstGeom prst="rect">
            <a:avLst/>
          </a:prstGeom>
          <a:solidFill>
            <a:schemeClr val="bg1"/>
          </a:solidFill>
          <a:ln>
            <a:solidFill>
              <a:srgbClr val="FF00FF"/>
            </a:solidFill>
          </a:ln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0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সারাদিন আমি যেন ভালো হয়ে চলি</a:t>
            </a:r>
            <a:endParaRPr lang="en-US" sz="48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562794" y="1776160"/>
            <a:ext cx="8927870" cy="678904"/>
          </a:xfrm>
          <a:prstGeom prst="rect">
            <a:avLst/>
          </a:prstGeom>
          <a:solidFill>
            <a:schemeClr val="bg1"/>
          </a:solidFill>
          <a:ln>
            <a:solidFill>
              <a:srgbClr val="FF00FF"/>
            </a:solidFill>
          </a:ln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0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সকালে উঠিয়া আমি মনে মনে বলি</a:t>
            </a:r>
            <a:endParaRPr lang="en-US" sz="48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645921" y="362997"/>
            <a:ext cx="8927870" cy="678904"/>
          </a:xfrm>
          <a:prstGeom prst="rect">
            <a:avLst/>
          </a:prstGeom>
          <a:solidFill>
            <a:schemeClr val="bg1"/>
          </a:solidFill>
          <a:ln>
            <a:solidFill>
              <a:srgbClr val="FFC000"/>
            </a:solidFill>
          </a:ln>
          <a:effectLst>
            <a:glow rad="228600">
              <a:schemeClr val="accent6">
                <a:satMod val="175000"/>
                <a:alpha val="40000"/>
              </a:schemeClr>
            </a:glow>
            <a:softEdge rad="317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0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আমি প্রথমে আবৃত্তি করি। </a:t>
            </a:r>
            <a:endParaRPr lang="en-US" sz="48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3431315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900">
        <p14:flythrough hasBounce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dobe Flash Player 1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043" t="25259" r="26954" b="65717"/>
          <a:stretch/>
        </p:blipFill>
        <p:spPr>
          <a:xfrm>
            <a:off x="1147158" y="1363283"/>
            <a:ext cx="10723416" cy="2038465"/>
          </a:xfrm>
          <a:prstGeom prst="rect">
            <a:avLst/>
          </a:prstGeom>
        </p:spPr>
      </p:pic>
      <p:pic>
        <p:nvPicPr>
          <p:cNvPr id="3" name="Picture 2" descr="Adobe Flash Player 1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801" t="51196" r="27893" b="38891"/>
          <a:stretch/>
        </p:blipFill>
        <p:spPr>
          <a:xfrm>
            <a:off x="1097280" y="3990109"/>
            <a:ext cx="10741769" cy="2078182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6683432" y="1512913"/>
            <a:ext cx="4838007" cy="1679171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IN" sz="7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সম্মানীয় ব্যক্তি। </a:t>
            </a:r>
            <a:endParaRPr lang="en-US" sz="7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729055" y="362998"/>
            <a:ext cx="8927870" cy="678904"/>
          </a:xfrm>
          <a:prstGeom prst="rect">
            <a:avLst/>
          </a:prstGeom>
          <a:solidFill>
            <a:schemeClr val="bg1"/>
          </a:solidFill>
          <a:ln>
            <a:solidFill>
              <a:srgbClr val="FFC000"/>
            </a:solidFill>
          </a:ln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0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নতুন শব্দগুলোর অর্থ জেনে নিই।</a:t>
            </a:r>
            <a:endParaRPr lang="en-US" sz="48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Frame 5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2561"/>
            </a:avLst>
          </a:prstGeom>
          <a:pattFill prst="plaid">
            <a:fgClr>
              <a:srgbClr val="FFC000"/>
            </a:fgClr>
            <a:bgClr>
              <a:schemeClr val="bg1"/>
            </a:bgClr>
          </a:patt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842196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:dissolve/>
      </p:transition>
    </mc:Choice>
    <mc:Fallback>
      <p:transition spd="slow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1014</TotalTime>
  <Words>288</Words>
  <Application>Microsoft Office PowerPoint</Application>
  <PresentationFormat>Widescreen</PresentationFormat>
  <Paragraphs>61</Paragraphs>
  <Slides>18</Slides>
  <Notes>0</Notes>
  <HiddenSlides>0</HiddenSlides>
  <MMClips>6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3" baseType="lpstr">
      <vt:lpstr>Arial</vt:lpstr>
      <vt:lpstr>Calibri</vt:lpstr>
      <vt:lpstr>Calibri Light</vt:lpstr>
      <vt:lpstr>NikoshBAN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account</dc:creator>
  <cp:lastModifiedBy>Microsoft account</cp:lastModifiedBy>
  <cp:revision>46</cp:revision>
  <dcterms:created xsi:type="dcterms:W3CDTF">2020-07-08T06:45:47Z</dcterms:created>
  <dcterms:modified xsi:type="dcterms:W3CDTF">2020-07-25T09:01:20Z</dcterms:modified>
</cp:coreProperties>
</file>