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75" r:id="rId7"/>
    <p:sldId id="262" r:id="rId8"/>
    <p:sldId id="284" r:id="rId9"/>
    <p:sldId id="286" r:id="rId10"/>
    <p:sldId id="288" r:id="rId11"/>
    <p:sldId id="287" r:id="rId12"/>
    <p:sldId id="274" r:id="rId13"/>
    <p:sldId id="266" r:id="rId14"/>
    <p:sldId id="267" r:id="rId15"/>
    <p:sldId id="276"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CC1C"/>
    <a:srgbClr val="B674B1"/>
    <a:srgbClr val="F733E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67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CF6AF-EA5C-4E76-A02A-ABC4B3C7745C}"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CF6AF-EA5C-4E76-A02A-ABC4B3C7745C}"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CF6AF-EA5C-4E76-A02A-ABC4B3C7745C}" type="datetimeFigureOut">
              <a:rPr lang="en-US" smtClean="0"/>
              <a:pPr/>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CF6AF-EA5C-4E76-A02A-ABC4B3C7745C}" type="datetimeFigureOut">
              <a:rPr lang="en-US" smtClean="0"/>
              <a:pPr/>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CF6AF-EA5C-4E76-A02A-ABC4B3C7745C}" type="datetimeFigureOut">
              <a:rPr lang="en-US" smtClean="0"/>
              <a:pPr/>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CF6AF-EA5C-4E76-A02A-ABC4B3C7745C}"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CF6AF-EA5C-4E76-A02A-ABC4B3C7745C}"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l="-1000" t="9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CF6AF-EA5C-4E76-A02A-ABC4B3C7745C}" type="datetimeFigureOut">
              <a:rPr lang="en-US" smtClean="0"/>
              <a:pPr/>
              <a:t>7/24/2020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EFC2A-95FF-4BB7-944F-8F2898CE73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Interactive Map Shows You the Best Places to See Japan's Cherry ..."/>
          <p:cNvPicPr>
            <a:picLocks noChangeAspect="1" noChangeArrowheads="1"/>
          </p:cNvPicPr>
          <p:nvPr/>
        </p:nvPicPr>
        <p:blipFill>
          <a:blip r:embed="rId2"/>
          <a:srcRect/>
          <a:stretch>
            <a:fillRect/>
          </a:stretch>
        </p:blipFill>
        <p:spPr bwMode="auto">
          <a:xfrm>
            <a:off x="0" y="0"/>
            <a:ext cx="9146286" cy="6324600"/>
          </a:xfrm>
          <a:prstGeom prst="rect">
            <a:avLst/>
          </a:prstGeom>
          <a:noFill/>
        </p:spPr>
      </p:pic>
      <p:sp>
        <p:nvSpPr>
          <p:cNvPr id="6" name="Rectangle 5"/>
          <p:cNvSpPr/>
          <p:nvPr/>
        </p:nvSpPr>
        <p:spPr>
          <a:xfrm>
            <a:off x="1524000" y="228600"/>
            <a:ext cx="5077032" cy="264687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16600" dirty="0" smtClean="0">
                <a:solidFill>
                  <a:srgbClr val="C00000"/>
                </a:solidFill>
                <a:latin typeface="Nikosh" pitchFamily="2" charset="0"/>
                <a:cs typeface="Nikosh" pitchFamily="2" charset="0"/>
              </a:rPr>
              <a:t>স্বাগতম</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152400"/>
            <a:ext cx="6694461" cy="830997"/>
          </a:xfrm>
          <a:prstGeom prst="rect">
            <a:avLst/>
          </a:prstGeom>
          <a:solidFill>
            <a:schemeClr val="accent3">
              <a:lumMod val="40000"/>
              <a:lumOff val="60000"/>
            </a:schemeClr>
          </a:solidFill>
        </p:spPr>
        <p:txBody>
          <a:bodyPr wrap="square" lIns="91440" tIns="45720" rIns="91440" bIns="45720">
            <a:spAutoFit/>
          </a:bodyPr>
          <a:lstStyle/>
          <a:p>
            <a:pPr algn="ct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উচ্চ শিক্ষা ও গবেষণা প্রতিষ্ঠান </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sp>
        <p:nvSpPr>
          <p:cNvPr id="23" name="TextBox 22"/>
          <p:cNvSpPr txBox="1"/>
          <p:nvPr/>
        </p:nvSpPr>
        <p:spPr>
          <a:xfrm>
            <a:off x="4648200" y="1066800"/>
            <a:ext cx="3657600" cy="2246769"/>
          </a:xfrm>
          <a:prstGeom prst="rect">
            <a:avLst/>
          </a:prstGeom>
          <a:solidFill>
            <a:srgbClr val="00B0F0"/>
          </a:solidFill>
        </p:spPr>
        <p:txBody>
          <a:bodyPr wrap="square" rtlCol="0">
            <a:spAutoFit/>
          </a:bodyPr>
          <a:lstStyle/>
          <a:p>
            <a:pPr>
              <a:buFont typeface="Wingdings" pitchFamily="2" charset="2"/>
              <a:buChar char="Ø"/>
            </a:pPr>
            <a:r>
              <a:rPr lang="bn-BD" sz="2800" dirty="0" smtClean="0">
                <a:latin typeface="Nikosh" pitchFamily="2" charset="0"/>
                <a:cs typeface="Nikosh" pitchFamily="2" charset="0"/>
              </a:rPr>
              <a:t>শিক্ষা কার্যক্রম</a:t>
            </a:r>
          </a:p>
          <a:p>
            <a:pPr>
              <a:buFont typeface="Wingdings" pitchFamily="2" charset="2"/>
              <a:buChar char="Ø"/>
            </a:pPr>
            <a:r>
              <a:rPr lang="bn-BD" sz="2800" dirty="0" smtClean="0">
                <a:latin typeface="Nikosh" pitchFamily="2" charset="0"/>
                <a:cs typeface="Nikosh" pitchFamily="2" charset="0"/>
              </a:rPr>
              <a:t>গবেষণা কার্যক্রম</a:t>
            </a:r>
          </a:p>
          <a:p>
            <a:pPr>
              <a:buFont typeface="Wingdings" pitchFamily="2" charset="2"/>
              <a:buChar char="Ø"/>
            </a:pPr>
            <a:r>
              <a:rPr lang="bn-BD" sz="2800" dirty="0" smtClean="0">
                <a:latin typeface="Nikosh" pitchFamily="2" charset="0"/>
                <a:cs typeface="Nikosh" pitchFamily="2" charset="0"/>
              </a:rPr>
              <a:t>সম্প্রসারণ কার্যক্রম</a:t>
            </a:r>
          </a:p>
          <a:p>
            <a:pPr>
              <a:buFont typeface="Wingdings" pitchFamily="2" charset="2"/>
              <a:buChar char="Ø"/>
            </a:pPr>
            <a:r>
              <a:rPr lang="bn-BD" sz="2800" dirty="0" smtClean="0">
                <a:latin typeface="Nikosh" pitchFamily="2" charset="0"/>
                <a:cs typeface="Nikosh" pitchFamily="2" charset="0"/>
              </a:rPr>
              <a:t>প্রশিক্ষণ কার্যক্রম</a:t>
            </a:r>
          </a:p>
          <a:p>
            <a:pPr>
              <a:buFont typeface="Wingdings" pitchFamily="2" charset="2"/>
              <a:buChar char="Ø"/>
            </a:pPr>
            <a:r>
              <a:rPr lang="bn-BD" sz="2800" dirty="0" smtClean="0">
                <a:latin typeface="Nikosh" pitchFamily="2" charset="0"/>
                <a:cs typeface="Nikosh" pitchFamily="2" charset="0"/>
              </a:rPr>
              <a:t>অন্যান্য কার্যক্রম</a:t>
            </a:r>
            <a:endParaRPr lang="bn-BD" dirty="0" smtClean="0">
              <a:latin typeface="Nikosh" pitchFamily="2" charset="0"/>
              <a:cs typeface="Nikosh" pitchFamily="2" charset="0"/>
            </a:endParaRPr>
          </a:p>
        </p:txBody>
      </p:sp>
      <p:sp>
        <p:nvSpPr>
          <p:cNvPr id="11" name="Rectangle 10"/>
          <p:cNvSpPr/>
          <p:nvPr/>
        </p:nvSpPr>
        <p:spPr>
          <a:xfrm>
            <a:off x="152400" y="3886200"/>
            <a:ext cx="4648200" cy="2616101"/>
          </a:xfrm>
          <a:prstGeom prst="rect">
            <a:avLst/>
          </a:prstGeom>
          <a:solidFill>
            <a:schemeClr val="accent3">
              <a:lumMod val="60000"/>
              <a:lumOff val="40000"/>
            </a:schemeClr>
          </a:solidFill>
        </p:spPr>
        <p:txBody>
          <a:bodyPr wrap="square">
            <a:spAutoFit/>
          </a:bodyPr>
          <a:lstStyle/>
          <a:p>
            <a:pPr>
              <a:buFont typeface="Wingdings" pitchFamily="2" charset="2"/>
              <a:buChar char="Ø"/>
            </a:pPr>
            <a:r>
              <a:rPr lang="bn-BD" dirty="0" smtClean="0">
                <a:latin typeface="Nikosh" pitchFamily="2" charset="0"/>
                <a:cs typeface="Nikosh" pitchFamily="2" charset="0"/>
              </a:rPr>
              <a:t> </a:t>
            </a:r>
            <a:r>
              <a:rPr lang="bn-BD" sz="1600" dirty="0" smtClean="0">
                <a:latin typeface="Nikosh" pitchFamily="2" charset="0"/>
                <a:cs typeface="Nikosh" pitchFamily="2" charset="0"/>
              </a:rPr>
              <a:t>ফসলের নতুন নতুন জাত উদ্ভাবন ও উন্নয়ন করা</a:t>
            </a:r>
          </a:p>
          <a:p>
            <a:pPr>
              <a:buFont typeface="Wingdings" pitchFamily="2" charset="2"/>
              <a:buChar char="Ø"/>
            </a:pPr>
            <a:r>
              <a:rPr lang="bn-BD" sz="1600" dirty="0" smtClean="0">
                <a:latin typeface="Nikosh" pitchFamily="2" charset="0"/>
                <a:cs typeface="Nikosh" pitchFamily="2" charset="0"/>
              </a:rPr>
              <a:t>নির্বাচিত ও উদ্ভাবিত জাতসমুহ চাসাবাদের জন্য অনুমোদনের ব্যবস্থা করা   </a:t>
            </a:r>
          </a:p>
          <a:p>
            <a:pPr>
              <a:buFont typeface="Wingdings" pitchFamily="2" charset="2"/>
              <a:buChar char="Ø"/>
            </a:pPr>
            <a:r>
              <a:rPr lang="bn-BD" sz="1600" dirty="0" smtClean="0">
                <a:latin typeface="Nikosh" pitchFamily="2" charset="0"/>
                <a:cs typeface="Nikosh" pitchFamily="2" charset="0"/>
              </a:rPr>
              <a:t> বিভিন্ন গবেষণা প্রকল্প তদারকি করণ ও পরামর্শ প্রদান</a:t>
            </a:r>
          </a:p>
          <a:p>
            <a:pPr>
              <a:buFont typeface="Wingdings" pitchFamily="2" charset="2"/>
              <a:buChar char="Ø"/>
            </a:pPr>
            <a:r>
              <a:rPr lang="bn-BD" sz="1600" dirty="0" smtClean="0">
                <a:latin typeface="Nikosh" pitchFamily="2" charset="0"/>
                <a:cs typeface="Nikosh" pitchFamily="2" charset="0"/>
              </a:rPr>
              <a:t>চাষাবাদ ও পণ্য প্রক্রিয়াজাতকরণ যন্ত্র উদ্ভাবন করা</a:t>
            </a:r>
          </a:p>
          <a:p>
            <a:pPr>
              <a:buFont typeface="Wingdings" pitchFamily="2" charset="2"/>
              <a:buChar char="Ø"/>
            </a:pPr>
            <a:r>
              <a:rPr lang="bn-BD" sz="1600" dirty="0" smtClean="0">
                <a:latin typeface="Nikosh" pitchFamily="2" charset="0"/>
                <a:cs typeface="Nikosh" pitchFamily="2" charset="0"/>
              </a:rPr>
              <a:t>কৃষকদের প্রশিক্ষনের ব্যবস্থা করা</a:t>
            </a:r>
          </a:p>
          <a:p>
            <a:pPr>
              <a:buFont typeface="Wingdings" pitchFamily="2" charset="2"/>
              <a:buChar char="Ø"/>
            </a:pPr>
            <a:r>
              <a:rPr lang="bn-BD" sz="1600" dirty="0" smtClean="0">
                <a:latin typeface="Nikosh" pitchFamily="2" charset="0"/>
                <a:cs typeface="Nikosh" pitchFamily="2" charset="0"/>
              </a:rPr>
              <a:t>কৃষি উন্নয়ন সংক্রান্ত সেমিনার, কর্মশালার আয়োজন করা</a:t>
            </a:r>
          </a:p>
          <a:p>
            <a:pPr>
              <a:buFont typeface="Wingdings" pitchFamily="2" charset="2"/>
              <a:buChar char="Ø"/>
            </a:pPr>
            <a:r>
              <a:rPr lang="bn-BD" sz="1600" dirty="0" smtClean="0">
                <a:latin typeface="Nikosh" pitchFamily="2" charset="0"/>
                <a:cs typeface="Nikosh" pitchFamily="2" charset="0"/>
              </a:rPr>
              <a:t>চাষাবাদ বিষয়ক পুস্তিকা, ম্যানুয়াল, প্রতিবেদন জার্নাল প্রভৃতি প্রকাশ করা</a:t>
            </a:r>
          </a:p>
          <a:p>
            <a:pPr>
              <a:buFont typeface="Wingdings" pitchFamily="2" charset="2"/>
              <a:buChar char="Ø"/>
            </a:pPr>
            <a:r>
              <a:rPr lang="bn-BD" sz="1600" dirty="0" smtClean="0">
                <a:latin typeface="Nikosh" pitchFamily="2" charset="0"/>
                <a:cs typeface="Nikosh" pitchFamily="2" charset="0"/>
              </a:rPr>
              <a:t>উন্নত প্রযুক্তি প্রদর্শনের জন্য মাঠ দিবসের আয়োজন করা</a:t>
            </a:r>
            <a:r>
              <a:rPr lang="bn-BD" dirty="0" smtClean="0">
                <a:latin typeface="Nikosh" pitchFamily="2" charset="0"/>
                <a:cs typeface="Nikosh" pitchFamily="2" charset="0"/>
              </a:rPr>
              <a:t>।</a:t>
            </a:r>
          </a:p>
        </p:txBody>
      </p:sp>
      <p:pic>
        <p:nvPicPr>
          <p:cNvPr id="37890" name="Picture 2" descr="দেশ সেরা বাংলাদেশ কৃষি বিশ্ববিদ্যালয়"/>
          <p:cNvPicPr>
            <a:picLocks noChangeAspect="1" noChangeArrowheads="1"/>
          </p:cNvPicPr>
          <p:nvPr/>
        </p:nvPicPr>
        <p:blipFill>
          <a:blip r:embed="rId2"/>
          <a:srcRect/>
          <a:stretch>
            <a:fillRect/>
          </a:stretch>
        </p:blipFill>
        <p:spPr bwMode="auto">
          <a:xfrm>
            <a:off x="114300" y="990600"/>
            <a:ext cx="4114800" cy="2743200"/>
          </a:xfrm>
          <a:prstGeom prst="rect">
            <a:avLst/>
          </a:prstGeom>
          <a:noFill/>
          <a:ln w="9525">
            <a:solidFill>
              <a:schemeClr val="tx1"/>
            </a:solidFill>
          </a:ln>
        </p:spPr>
      </p:pic>
      <p:pic>
        <p:nvPicPr>
          <p:cNvPr id="37892" name="Picture 4" descr="গোপালগঞ্জে হচ্ছে আধুনিক কৃষি গবেষণা ..."/>
          <p:cNvPicPr>
            <a:picLocks noChangeAspect="1" noChangeArrowheads="1"/>
          </p:cNvPicPr>
          <p:nvPr/>
        </p:nvPicPr>
        <p:blipFill>
          <a:blip r:embed="rId3"/>
          <a:srcRect/>
          <a:stretch>
            <a:fillRect/>
          </a:stretch>
        </p:blipFill>
        <p:spPr bwMode="auto">
          <a:xfrm>
            <a:off x="4876800" y="4114800"/>
            <a:ext cx="4038600" cy="2487645"/>
          </a:xfrm>
          <a:prstGeom prst="rect">
            <a:avLst/>
          </a:prstGeom>
          <a:noFill/>
          <a:ln w="12700">
            <a:solidFill>
              <a:schemeClr val="tx1"/>
            </a:solidFill>
          </a:ln>
        </p:spPr>
      </p:pic>
    </p:spTree>
  </p:cSld>
  <p:clrMapOvr>
    <a:masterClrMapping/>
  </p:clrMapOvr>
  <p:transition>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600200" cy="23010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446704" y="0"/>
            <a:ext cx="2697296" cy="2057400"/>
          </a:xfrm>
          <a:prstGeom prst="rect">
            <a:avLst/>
          </a:prstGeom>
          <a:noFill/>
          <a:ln w="9525">
            <a:noFill/>
            <a:miter lim="800000"/>
            <a:headEnd/>
            <a:tailEnd/>
          </a:ln>
          <a:effectLst/>
        </p:spPr>
      </p:pic>
      <p:sp>
        <p:nvSpPr>
          <p:cNvPr id="4" name="Oval 3"/>
          <p:cNvSpPr/>
          <p:nvPr/>
        </p:nvSpPr>
        <p:spPr>
          <a:xfrm>
            <a:off x="2438400" y="228600"/>
            <a:ext cx="3200400" cy="15240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5600" y="838200"/>
            <a:ext cx="2194833" cy="923330"/>
          </a:xfrm>
          <a:prstGeom prst="rect">
            <a:avLst/>
          </a:prstGeom>
          <a:noFill/>
        </p:spPr>
        <p:txBody>
          <a:bodyPr wrap="none" lIns="91440" tIns="45720" rIns="91440" bIns="45720">
            <a:spAutoFit/>
          </a:bodyPr>
          <a:lstStyle/>
          <a:p>
            <a:pPr algn="ctr"/>
            <a:r>
              <a:rPr lang="bn-BD"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ইন্টারনেট</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pic>
        <p:nvPicPr>
          <p:cNvPr id="1028" name="Picture 4"/>
          <p:cNvPicPr>
            <a:picLocks noChangeAspect="1" noChangeArrowheads="1"/>
          </p:cNvPicPr>
          <p:nvPr/>
        </p:nvPicPr>
        <p:blipFill>
          <a:blip r:embed="rId4"/>
          <a:srcRect/>
          <a:stretch>
            <a:fillRect/>
          </a:stretch>
        </p:blipFill>
        <p:spPr bwMode="auto">
          <a:xfrm>
            <a:off x="3048000" y="533400"/>
            <a:ext cx="1943100" cy="400050"/>
          </a:xfrm>
          <a:prstGeom prst="rect">
            <a:avLst/>
          </a:prstGeom>
          <a:noFill/>
          <a:ln w="9525">
            <a:noFill/>
            <a:miter lim="800000"/>
            <a:headEnd/>
            <a:tailEnd/>
          </a:ln>
          <a:effectLst/>
        </p:spPr>
      </p:pic>
      <p:sp>
        <p:nvSpPr>
          <p:cNvPr id="7" name="Oval 6"/>
          <p:cNvSpPr/>
          <p:nvPr/>
        </p:nvSpPr>
        <p:spPr>
          <a:xfrm>
            <a:off x="2133600" y="0"/>
            <a:ext cx="3810000" cy="198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1981200"/>
            <a:ext cx="5791200" cy="830997"/>
          </a:xfrm>
          <a:prstGeom prst="rect">
            <a:avLst/>
          </a:prstGeom>
          <a:solidFill>
            <a:schemeClr val="accent3">
              <a:lumMod val="60000"/>
              <a:lumOff val="40000"/>
            </a:schemeClr>
          </a:solidFill>
        </p:spPr>
        <p:txBody>
          <a:bodyPr wrap="square">
            <a:spAutoFit/>
          </a:bodyPr>
          <a:lstStyle/>
          <a:p>
            <a:r>
              <a:rPr lang="bn-BD" sz="1600" dirty="0" smtClean="0">
                <a:latin typeface="Nikosh" pitchFamily="2" charset="0"/>
                <a:cs typeface="Nikosh" pitchFamily="2" charset="0"/>
              </a:rPr>
              <a:t>ইন্টারনেট হল পৃথিবী জুড়ে বিস্তৃত, পরস্পরের সাঠে সংযুক্ত অনেকগুলো কম্পিউটার নেটওয়ার্কের সমষ্টি, যা জনও সাধারনের জন্য উন্মুক্ত এবং যেখানে আইপি (</a:t>
            </a:r>
            <a:r>
              <a:rPr lang="en-US" sz="1200" dirty="0" smtClean="0">
                <a:latin typeface="Nikosh" pitchFamily="2" charset="0"/>
                <a:cs typeface="Nikosh" pitchFamily="2" charset="0"/>
              </a:rPr>
              <a:t>IP</a:t>
            </a:r>
            <a:r>
              <a:rPr lang="bn-BD" sz="1600" dirty="0" smtClean="0">
                <a:latin typeface="Nikosh" pitchFamily="2" charset="0"/>
                <a:cs typeface="Nikosh" pitchFamily="2" charset="0"/>
              </a:rPr>
              <a:t>) বা ইন্টারনেট প্রটোকল নামক এক প্রামান্য ব্যবস্থার মাধ্যমে তথ্য (</a:t>
            </a:r>
            <a:r>
              <a:rPr lang="en-US" sz="1200" dirty="0" smtClean="0">
                <a:latin typeface="Nikosh" pitchFamily="2" charset="0"/>
                <a:cs typeface="Nikosh" pitchFamily="2" charset="0"/>
              </a:rPr>
              <a:t>Data</a:t>
            </a:r>
            <a:r>
              <a:rPr lang="bn-BD" sz="1600" dirty="0" smtClean="0">
                <a:latin typeface="Nikosh" pitchFamily="2" charset="0"/>
                <a:cs typeface="Nikosh" pitchFamily="2" charset="0"/>
              </a:rPr>
              <a:t>) আদান-প্রদান করা হয়। </a:t>
            </a:r>
            <a:endParaRPr lang="en-US" sz="1600" dirty="0"/>
          </a:p>
        </p:txBody>
      </p:sp>
      <p:sp>
        <p:nvSpPr>
          <p:cNvPr id="10" name="Rectangle 9"/>
          <p:cNvSpPr/>
          <p:nvPr/>
        </p:nvSpPr>
        <p:spPr>
          <a:xfrm>
            <a:off x="152400" y="2895600"/>
            <a:ext cx="6629400" cy="646331"/>
          </a:xfrm>
          <a:prstGeom prst="rect">
            <a:avLst/>
          </a:prstGeom>
          <a:solidFill>
            <a:schemeClr val="accent6">
              <a:lumMod val="60000"/>
              <a:lumOff val="40000"/>
            </a:schemeClr>
          </a:solidFill>
          <a:ln>
            <a:solidFill>
              <a:schemeClr val="accent6">
                <a:lumMod val="40000"/>
                <a:lumOff val="60000"/>
              </a:schemeClr>
            </a:solidFill>
          </a:ln>
        </p:spPr>
        <p:txBody>
          <a:bodyPr wrap="square">
            <a:spAutoFit/>
          </a:bodyPr>
          <a:lstStyle/>
          <a:p>
            <a:r>
              <a:rPr lang="bn-BD" dirty="0" smtClean="0">
                <a:latin typeface="Nikosh" pitchFamily="2" charset="0"/>
                <a:cs typeface="Nikosh" pitchFamily="2" charset="0"/>
              </a:rPr>
              <a:t>ইন্টারনেটের ওয়েবসাইট থেকে মোবাইল ফোন বা ল্যাপটপ অথবা কম্পিউটারের মাধ্যমে পৃথিবীর যে কেউ যে কোন স্থান থেকে দেশ বিদেশের যে কোন কৃষি বিষয়ক তথ্য পেতে পারে। </a:t>
            </a:r>
            <a:endParaRPr lang="en-US" dirty="0"/>
          </a:p>
        </p:txBody>
      </p:sp>
      <p:sp>
        <p:nvSpPr>
          <p:cNvPr id="11" name="Rectangle 10"/>
          <p:cNvSpPr/>
          <p:nvPr/>
        </p:nvSpPr>
        <p:spPr>
          <a:xfrm>
            <a:off x="1981200" y="3581400"/>
            <a:ext cx="7010400" cy="646331"/>
          </a:xfrm>
          <a:prstGeom prst="rect">
            <a:avLst/>
          </a:prstGeom>
          <a:solidFill>
            <a:schemeClr val="tx2">
              <a:lumMod val="40000"/>
              <a:lumOff val="60000"/>
            </a:schemeClr>
          </a:solidFill>
          <a:ln>
            <a:solidFill>
              <a:schemeClr val="accent6">
                <a:lumMod val="40000"/>
                <a:lumOff val="60000"/>
              </a:schemeClr>
            </a:solidFill>
          </a:ln>
        </p:spPr>
        <p:txBody>
          <a:bodyPr wrap="square">
            <a:spAutoFit/>
          </a:bodyPr>
          <a:lstStyle/>
          <a:p>
            <a:r>
              <a:rPr lang="bn-BD" dirty="0" smtClean="0">
                <a:latin typeface="Nikosh" pitchFamily="2" charset="0"/>
                <a:cs typeface="Nikosh" pitchFamily="2" charset="0"/>
              </a:rPr>
              <a:t>কৃষি সংশ্লিষ্ট প্রতিটি প্রতিষ্ঠানের পৃথক পৃথক ওয়েবসাইট রয়েছে। </a:t>
            </a:r>
            <a:r>
              <a:rPr lang="bn-BD" dirty="0" smtClean="0">
                <a:latin typeface="Nikosh" pitchFamily="2" charset="0"/>
                <a:cs typeface="Nikosh" pitchFamily="2" charset="0"/>
              </a:rPr>
              <a:t>ওয়েবসাইটে প্রতিষ্ঠানের পরিচিতি, সেবাসমুহ, অবদান, কার্যক্রম, উদ্ভাবন, কৃষকদের জন্য পরামর্শসহ যাবতীয় তথ্যাদি থাকে। </a:t>
            </a:r>
            <a:endParaRPr lang="en-US" dirty="0"/>
          </a:p>
        </p:txBody>
      </p:sp>
      <p:sp>
        <p:nvSpPr>
          <p:cNvPr id="12" name="Rectangle 11"/>
          <p:cNvSpPr/>
          <p:nvPr/>
        </p:nvSpPr>
        <p:spPr>
          <a:xfrm>
            <a:off x="152400" y="4724400"/>
            <a:ext cx="4572000" cy="1446550"/>
          </a:xfrm>
          <a:prstGeom prst="rect">
            <a:avLst/>
          </a:prstGeom>
          <a:solidFill>
            <a:srgbClr val="B674B1"/>
          </a:solidFill>
        </p:spPr>
        <p:txBody>
          <a:bodyPr wrap="square">
            <a:spAutoFit/>
          </a:bodyPr>
          <a:lstStyle/>
          <a:p>
            <a:pPr lvl="1"/>
            <a:r>
              <a:rPr lang="bn-BD" dirty="0" smtClean="0">
                <a:latin typeface="Nikosh" pitchFamily="2" charset="0"/>
                <a:cs typeface="Nikosh" pitchFamily="2" charset="0"/>
              </a:rPr>
              <a:t>কৃষি মন্ত্রনালয়ঃ </a:t>
            </a:r>
            <a:r>
              <a:rPr lang="en-US" sz="1600" dirty="0" smtClean="0">
                <a:latin typeface="Nikosh" pitchFamily="2" charset="0"/>
                <a:cs typeface="Nikosh" pitchFamily="2" charset="0"/>
              </a:rPr>
              <a:t>www.moa.gov.bd</a:t>
            </a:r>
            <a:endParaRPr lang="bn-BD" dirty="0" smtClean="0">
              <a:latin typeface="Nikosh" pitchFamily="2" charset="0"/>
              <a:cs typeface="Nikosh" pitchFamily="2" charset="0"/>
            </a:endParaRPr>
          </a:p>
          <a:p>
            <a:pPr lvl="1"/>
            <a:r>
              <a:rPr lang="bn-BD" dirty="0" smtClean="0">
                <a:latin typeface="Nikosh" pitchFamily="2" charset="0"/>
                <a:cs typeface="Nikosh" pitchFamily="2" charset="0"/>
              </a:rPr>
              <a:t>কৃষি সম্প্রসারণ অধিদপ্তরঃ</a:t>
            </a:r>
            <a:r>
              <a:rPr lang="en-US" sz="1600" dirty="0" smtClean="0">
                <a:latin typeface="Nikosh" pitchFamily="2" charset="0"/>
                <a:cs typeface="Nikosh" pitchFamily="2" charset="0"/>
              </a:rPr>
              <a:t>www.dae.gov.bd</a:t>
            </a:r>
            <a:endParaRPr lang="bn-BD" dirty="0" smtClean="0">
              <a:latin typeface="Nikosh" pitchFamily="2" charset="0"/>
              <a:cs typeface="Nikosh" pitchFamily="2" charset="0"/>
            </a:endParaRPr>
          </a:p>
          <a:p>
            <a:pPr lvl="1"/>
            <a:r>
              <a:rPr lang="bn-BD" dirty="0" smtClean="0">
                <a:latin typeface="Nikosh" pitchFamily="2" charset="0"/>
                <a:cs typeface="Nikosh" pitchFamily="2" charset="0"/>
              </a:rPr>
              <a:t>কৃষি তথ্য সার্ভিসঃ </a:t>
            </a:r>
            <a:r>
              <a:rPr lang="en-US" sz="1600" dirty="0" smtClean="0">
                <a:latin typeface="Nikosh" pitchFamily="2" charset="0"/>
                <a:cs typeface="Nikosh" pitchFamily="2" charset="0"/>
              </a:rPr>
              <a:t>www.ais.gov.bd</a:t>
            </a:r>
            <a:endParaRPr lang="bn-BD" dirty="0" smtClean="0">
              <a:latin typeface="Nikosh" pitchFamily="2" charset="0"/>
              <a:cs typeface="Nikosh" pitchFamily="2" charset="0"/>
            </a:endParaRPr>
          </a:p>
          <a:p>
            <a:pPr lvl="1"/>
            <a:r>
              <a:rPr lang="bn-BD" dirty="0" smtClean="0">
                <a:latin typeface="Nikosh" pitchFamily="2" charset="0"/>
                <a:cs typeface="Nikosh" pitchFamily="2" charset="0"/>
              </a:rPr>
              <a:t>বাংলাদেশ কৃষি গবেষণা ইন্সটিটিউটঃ </a:t>
            </a:r>
            <a:r>
              <a:rPr lang="en-US" sz="1600" dirty="0" smtClean="0">
                <a:latin typeface="Nikosh" pitchFamily="2" charset="0"/>
                <a:cs typeface="Nikosh" pitchFamily="2" charset="0"/>
              </a:rPr>
              <a:t>www.bari.gov.bd</a:t>
            </a:r>
            <a:endParaRPr lang="en-US" dirty="0"/>
          </a:p>
        </p:txBody>
      </p:sp>
      <p:sp>
        <p:nvSpPr>
          <p:cNvPr id="13" name="Rounded Rectangle 12"/>
          <p:cNvSpPr/>
          <p:nvPr/>
        </p:nvSpPr>
        <p:spPr>
          <a:xfrm>
            <a:off x="5029200" y="4267200"/>
            <a:ext cx="2971800" cy="533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05400" y="4267200"/>
            <a:ext cx="2696571" cy="461665"/>
          </a:xfrm>
          <a:prstGeom prst="rect">
            <a:avLst/>
          </a:prstGeom>
          <a:noFill/>
        </p:spPr>
        <p:txBody>
          <a:bodyPr wrap="none" lIns="91440" tIns="45720" rIns="91440" bIns="45720">
            <a:spAutoFit/>
          </a:bodyPr>
          <a:lstStyle/>
          <a:p>
            <a:pPr algn="ctr"/>
            <a:r>
              <a:rPr lang="bn-BD" sz="2400" b="1" cap="none" spc="0" dirty="0" smtClean="0">
                <a:ln w="1905"/>
                <a:effectLst>
                  <a:innerShdw blurRad="69850" dist="43180" dir="5400000">
                    <a:srgbClr val="000000">
                      <a:alpha val="65000"/>
                    </a:srgbClr>
                  </a:innerShdw>
                </a:effectLst>
                <a:latin typeface="Nikosh" pitchFamily="2" charset="0"/>
                <a:cs typeface="Nikosh" pitchFamily="2" charset="0"/>
              </a:rPr>
              <a:t>ইন্টারনেট ব্যবহারের সুবিধা</a:t>
            </a:r>
            <a:endParaRPr lang="en-US" sz="2400" b="1" cap="none" spc="0" dirty="0">
              <a:ln w="1905"/>
              <a:effectLst>
                <a:innerShdw blurRad="69850" dist="43180" dir="5400000">
                  <a:srgbClr val="000000">
                    <a:alpha val="65000"/>
                  </a:srgbClr>
                </a:innerShdw>
              </a:effectLst>
              <a:latin typeface="Nikosh" pitchFamily="2" charset="0"/>
              <a:cs typeface="Nikosh" pitchFamily="2" charset="0"/>
            </a:endParaRPr>
          </a:p>
        </p:txBody>
      </p:sp>
      <p:sp>
        <p:nvSpPr>
          <p:cNvPr id="17" name="Rectangle 16"/>
          <p:cNvSpPr/>
          <p:nvPr/>
        </p:nvSpPr>
        <p:spPr>
          <a:xfrm>
            <a:off x="5029200" y="4800600"/>
            <a:ext cx="2971800" cy="1754326"/>
          </a:xfrm>
          <a:prstGeom prst="rect">
            <a:avLst/>
          </a:prstGeom>
          <a:solidFill>
            <a:srgbClr val="00B050"/>
          </a:solidFill>
        </p:spPr>
        <p:txBody>
          <a:bodyPr wrap="square">
            <a:spAutoFit/>
          </a:bodyPr>
          <a:lstStyle/>
          <a:p>
            <a:pPr>
              <a:buFont typeface="Wingdings" pitchFamily="2" charset="2"/>
              <a:buChar char="ü"/>
            </a:pPr>
            <a:r>
              <a:rPr lang="bn-BD" dirty="0" smtClean="0">
                <a:latin typeface="Nikosh" pitchFamily="2" charset="0"/>
                <a:cs typeface="Nikosh" pitchFamily="2" charset="0"/>
              </a:rPr>
              <a:t>ইমেইল </a:t>
            </a:r>
          </a:p>
          <a:p>
            <a:pPr>
              <a:buFont typeface="Wingdings" pitchFamily="2" charset="2"/>
              <a:buChar char="ü"/>
            </a:pPr>
            <a:r>
              <a:rPr lang="bn-BD" dirty="0" smtClean="0">
                <a:latin typeface="Nikosh" pitchFamily="2" charset="0"/>
                <a:cs typeface="Nikosh" pitchFamily="2" charset="0"/>
              </a:rPr>
              <a:t>ভিডিও কনফারেন্সিং</a:t>
            </a:r>
          </a:p>
          <a:p>
            <a:pPr>
              <a:buFont typeface="Wingdings" pitchFamily="2" charset="2"/>
              <a:buChar char="ü"/>
            </a:pPr>
            <a:r>
              <a:rPr lang="bn-BD" dirty="0" smtClean="0">
                <a:latin typeface="Nikosh" pitchFamily="2" charset="0"/>
                <a:cs typeface="Nikosh" pitchFamily="2" charset="0"/>
              </a:rPr>
              <a:t>গবেষণামূলক কাজ</a:t>
            </a:r>
          </a:p>
          <a:p>
            <a:pPr>
              <a:buFont typeface="Wingdings" pitchFamily="2" charset="2"/>
              <a:buChar char="ü"/>
            </a:pPr>
            <a:r>
              <a:rPr lang="bn-BD" dirty="0" smtClean="0">
                <a:latin typeface="Nikosh" pitchFamily="2" charset="0"/>
                <a:cs typeface="Nikosh" pitchFamily="2" charset="0"/>
              </a:rPr>
              <a:t>সফটওয়্যার আদান প্রদান</a:t>
            </a:r>
          </a:p>
          <a:p>
            <a:pPr>
              <a:buFont typeface="Wingdings" pitchFamily="2" charset="2"/>
              <a:buChar char="ü"/>
            </a:pPr>
            <a:r>
              <a:rPr lang="bn-BD" dirty="0" smtClean="0">
                <a:latin typeface="Nikosh" pitchFamily="2" charset="0"/>
                <a:cs typeface="Nikosh" pitchFamily="2" charset="0"/>
              </a:rPr>
              <a:t>তথ্য সংগ্রহ</a:t>
            </a:r>
          </a:p>
          <a:p>
            <a:pPr>
              <a:buFont typeface="Wingdings" pitchFamily="2" charset="2"/>
              <a:buChar char="ü"/>
            </a:pPr>
            <a:r>
              <a:rPr lang="bn-BD" dirty="0" smtClean="0">
                <a:latin typeface="Nikosh" pitchFamily="2" charset="0"/>
                <a:cs typeface="Nikosh" pitchFamily="2" charset="0"/>
              </a:rPr>
              <a:t>অনলাইন কেনাকাটা</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asw.jpg"/>
          <p:cNvPicPr>
            <a:picLocks noChangeAspect="1"/>
          </p:cNvPicPr>
          <p:nvPr/>
        </p:nvPicPr>
        <p:blipFill>
          <a:blip r:embed="rId2"/>
          <a:stretch>
            <a:fillRect/>
          </a:stretch>
        </p:blipFill>
        <p:spPr>
          <a:xfrm>
            <a:off x="2590800" y="1447800"/>
            <a:ext cx="3886200" cy="3521868"/>
          </a:xfrm>
          <a:prstGeom prst="rect">
            <a:avLst/>
          </a:prstGeom>
        </p:spPr>
      </p:pic>
      <p:sp>
        <p:nvSpPr>
          <p:cNvPr id="2" name="TextBox 1"/>
          <p:cNvSpPr txBox="1"/>
          <p:nvPr/>
        </p:nvSpPr>
        <p:spPr>
          <a:xfrm>
            <a:off x="381000" y="4572000"/>
            <a:ext cx="8382000" cy="830997"/>
          </a:xfrm>
          <a:prstGeom prst="rect">
            <a:avLst/>
          </a:prstGeom>
          <a:solidFill>
            <a:schemeClr val="accent3">
              <a:lumMod val="60000"/>
              <a:lumOff val="40000"/>
            </a:schemeClr>
          </a:solidFill>
        </p:spPr>
        <p:txBody>
          <a:bodyPr wrap="square" rtlCol="0">
            <a:spAutoFit/>
          </a:bodyPr>
          <a:lstStyle/>
          <a:p>
            <a:r>
              <a:rPr lang="bn-BD" sz="2400" dirty="0" smtClean="0">
                <a:latin typeface="Nikosh" pitchFamily="2" charset="0"/>
                <a:cs typeface="Nikosh" pitchFamily="2" charset="0"/>
              </a:rPr>
              <a:t>দল </a:t>
            </a:r>
            <a:r>
              <a:rPr lang="en-US" sz="2400" dirty="0" smtClean="0">
                <a:latin typeface="Nikosh" pitchFamily="2" charset="0"/>
                <a:cs typeface="Nikosh" pitchFamily="2" charset="0"/>
              </a:rPr>
              <a:t>‘</a:t>
            </a:r>
            <a:r>
              <a:rPr lang="bn-BD" sz="2400" dirty="0" smtClean="0">
                <a:latin typeface="Nikosh" pitchFamily="2" charset="0"/>
                <a:cs typeface="Nikosh" pitchFamily="2" charset="0"/>
              </a:rPr>
              <a:t>গোলাপ’ </a:t>
            </a:r>
            <a:r>
              <a:rPr lang="bn-BD" sz="2400" dirty="0" smtClean="0">
                <a:latin typeface="Nikosh" pitchFamily="2" charset="0"/>
                <a:cs typeface="Nikosh" pitchFamily="2" charset="0"/>
              </a:rPr>
              <a:t>–</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কৃষি তথ্য ও সেবা প্রাপ্তিতে কৃষক মাঠ স্কুলের ভুমিকা চিহ্নিত করো।</a:t>
            </a:r>
            <a:endParaRPr lang="bn-BD" sz="2400" dirty="0" smtClean="0">
              <a:latin typeface="Nikosh" pitchFamily="2" charset="0"/>
              <a:cs typeface="Nikosh" pitchFamily="2" charset="0"/>
            </a:endParaRPr>
          </a:p>
          <a:p>
            <a:r>
              <a:rPr lang="bn-BD" sz="2400" dirty="0" smtClean="0">
                <a:latin typeface="Nikosh" pitchFamily="2" charset="0"/>
                <a:cs typeface="Nikosh" pitchFamily="2" charset="0"/>
              </a:rPr>
              <a:t>দল </a:t>
            </a:r>
            <a:r>
              <a:rPr lang="bn-BD" sz="2400" dirty="0" smtClean="0">
                <a:latin typeface="Nikosh" pitchFamily="2" charset="0"/>
                <a:cs typeface="Nikosh" pitchFamily="2" charset="0"/>
              </a:rPr>
              <a:t>‘</a:t>
            </a:r>
            <a:r>
              <a:rPr lang="bn-BD" sz="2400" dirty="0" smtClean="0">
                <a:latin typeface="Nikosh" pitchFamily="2" charset="0"/>
                <a:cs typeface="Nikosh" pitchFamily="2" charset="0"/>
              </a:rPr>
              <a:t>শাপলা’ – কৃষি </a:t>
            </a:r>
            <a:r>
              <a:rPr lang="bn-BD" sz="2400" dirty="0" smtClean="0">
                <a:latin typeface="Nikosh" pitchFamily="2" charset="0"/>
                <a:cs typeface="Nikosh" pitchFamily="2" charset="0"/>
              </a:rPr>
              <a:t>তথ্য ও সেবা প্রাপ্তিতে </a:t>
            </a:r>
            <a:r>
              <a:rPr lang="bn-BD" sz="2400" dirty="0" smtClean="0">
                <a:latin typeface="Nikosh" pitchFamily="2" charset="0"/>
                <a:cs typeface="Nikosh" pitchFamily="2" charset="0"/>
              </a:rPr>
              <a:t>কৃষি তথ্য সার্ভিসের </a:t>
            </a:r>
            <a:r>
              <a:rPr lang="bn-BD" sz="2400" dirty="0" smtClean="0">
                <a:latin typeface="Nikosh" pitchFamily="2" charset="0"/>
                <a:cs typeface="Nikosh" pitchFamily="2" charset="0"/>
              </a:rPr>
              <a:t>চিহ্নিত করো।</a:t>
            </a:r>
            <a:endParaRPr lang="en-US" sz="2400" dirty="0">
              <a:latin typeface="Nikosh" pitchFamily="2" charset="0"/>
              <a:cs typeface="Nikosh" pitchFamily="2" charset="0"/>
            </a:endParaRPr>
          </a:p>
        </p:txBody>
      </p:sp>
      <p:sp>
        <p:nvSpPr>
          <p:cNvPr id="3" name="Oval 2"/>
          <p:cNvSpPr/>
          <p:nvPr/>
        </p:nvSpPr>
        <p:spPr>
          <a:xfrm>
            <a:off x="2895600" y="304800"/>
            <a:ext cx="3276600" cy="11430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 pitchFamily="2" charset="0"/>
                <a:cs typeface="Nikosh" pitchFamily="2" charset="0"/>
              </a:rPr>
              <a:t>দলীয় কাজ</a:t>
            </a:r>
            <a:endParaRPr lang="en-US" sz="3200" dirty="0">
              <a:solidFill>
                <a:schemeClr val="tx1"/>
              </a:solidFill>
              <a:latin typeface="Nikosh" pitchFamily="2" charset="0"/>
              <a:cs typeface="Nikosh" pitchFamily="2" charset="0"/>
            </a:endParaRPr>
          </a:p>
        </p:txBody>
      </p:sp>
      <p:sp>
        <p:nvSpPr>
          <p:cNvPr id="5" name="TextBox 4"/>
          <p:cNvSpPr txBox="1"/>
          <p:nvPr/>
        </p:nvSpPr>
        <p:spPr>
          <a:xfrm>
            <a:off x="381000" y="5486400"/>
            <a:ext cx="8382000" cy="830997"/>
          </a:xfrm>
          <a:prstGeom prst="rect">
            <a:avLst/>
          </a:prstGeom>
          <a:solidFill>
            <a:schemeClr val="accent3">
              <a:lumMod val="60000"/>
              <a:lumOff val="40000"/>
            </a:schemeClr>
          </a:solidFill>
        </p:spPr>
        <p:txBody>
          <a:bodyPr wrap="square" rtlCol="0">
            <a:spAutoFit/>
          </a:bodyPr>
          <a:lstStyle/>
          <a:p>
            <a:r>
              <a:rPr lang="bn-BD" sz="2400" dirty="0" smtClean="0">
                <a:latin typeface="Nikosh" pitchFamily="2" charset="0"/>
                <a:cs typeface="Nikosh" pitchFamily="2" charset="0"/>
              </a:rPr>
              <a:t>দল </a:t>
            </a:r>
            <a:r>
              <a:rPr lang="bn-BD" sz="2400" dirty="0" smtClean="0">
                <a:latin typeface="Nikosh" pitchFamily="2" charset="0"/>
                <a:cs typeface="Nikosh" pitchFamily="2" charset="0"/>
              </a:rPr>
              <a:t>‘বকুল’ </a:t>
            </a:r>
            <a:r>
              <a:rPr lang="bn-BD" sz="2400" dirty="0" smtClean="0">
                <a:latin typeface="Nikosh" pitchFamily="2" charset="0"/>
                <a:cs typeface="Nikosh" pitchFamily="2" charset="0"/>
              </a:rPr>
              <a:t>–</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কৃষি তথ্য ও সেবা প্রাপ্তিতে  কৃষি সম্প্রসারণ </a:t>
            </a:r>
            <a:r>
              <a:rPr lang="bn-BD" sz="2400" dirty="0" smtClean="0">
                <a:latin typeface="Nikosh" pitchFamily="2" charset="0"/>
                <a:cs typeface="Nikosh" pitchFamily="2" charset="0"/>
              </a:rPr>
              <a:t>অধিদপ্তরের চিহ্নিত করো।</a:t>
            </a:r>
            <a:endParaRPr lang="bn-BD" sz="2400" dirty="0" smtClean="0">
              <a:latin typeface="Nikosh" pitchFamily="2" charset="0"/>
              <a:cs typeface="Nikosh" pitchFamily="2" charset="0"/>
            </a:endParaRPr>
          </a:p>
          <a:p>
            <a:r>
              <a:rPr lang="bn-BD" sz="2400" dirty="0" smtClean="0">
                <a:latin typeface="Nikosh" pitchFamily="2" charset="0"/>
                <a:cs typeface="Nikosh" pitchFamily="2" charset="0"/>
              </a:rPr>
              <a:t>দল </a:t>
            </a:r>
            <a:r>
              <a:rPr lang="bn-BD" sz="2400" dirty="0" smtClean="0">
                <a:latin typeface="Nikosh" pitchFamily="2" charset="0"/>
                <a:cs typeface="Nikosh" pitchFamily="2" charset="0"/>
              </a:rPr>
              <a:t>‘শিমুল’ </a:t>
            </a:r>
            <a:r>
              <a:rPr lang="bn-BD" sz="2400" dirty="0" smtClean="0">
                <a:latin typeface="Nikosh" pitchFamily="2" charset="0"/>
                <a:cs typeface="Nikosh" pitchFamily="2" charset="0"/>
              </a:rPr>
              <a:t>–কৃষি </a:t>
            </a:r>
            <a:r>
              <a:rPr lang="bn-BD" sz="2400" dirty="0" smtClean="0">
                <a:latin typeface="Nikosh" pitchFamily="2" charset="0"/>
                <a:cs typeface="Nikosh" pitchFamily="2" charset="0"/>
              </a:rPr>
              <a:t>তথ্য ও সেবা প্রাপ্তিতে </a:t>
            </a:r>
            <a:r>
              <a:rPr lang="bn-BD" sz="2400" dirty="0" smtClean="0">
                <a:latin typeface="Nikosh" pitchFamily="2" charset="0"/>
                <a:cs typeface="Nikosh" pitchFamily="2" charset="0"/>
              </a:rPr>
              <a:t>এনজিওদের ভুমিকা </a:t>
            </a:r>
            <a:r>
              <a:rPr lang="bn-BD" sz="2400" dirty="0" smtClean="0">
                <a:latin typeface="Nikosh" pitchFamily="2" charset="0"/>
                <a:cs typeface="Nikosh" pitchFamily="2" charset="0"/>
              </a:rPr>
              <a:t>চিহ্নিত করো।</a:t>
            </a:r>
            <a:r>
              <a:rPr lang="bn-BD" sz="2400" dirty="0" smtClean="0">
                <a:latin typeface="Nikosh" pitchFamily="2" charset="0"/>
                <a:cs typeface="Nikosh" pitchFamily="2" charset="0"/>
              </a:rPr>
              <a:t> </a:t>
            </a:r>
            <a:endParaRPr lang="en-US" sz="2400" dirty="0">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3200400"/>
            <a:ext cx="6858000" cy="2677656"/>
          </a:xfrm>
          <a:prstGeom prst="rect">
            <a:avLst/>
          </a:prstGeom>
          <a:solidFill>
            <a:srgbClr val="00B0F0"/>
          </a:solidFill>
        </p:spPr>
        <p:txBody>
          <a:bodyPr wrap="square" rtlCol="0">
            <a:spAutoFit/>
          </a:bodyPr>
          <a:lstStyle/>
          <a:p>
            <a:r>
              <a:rPr lang="bn-BD" sz="2800" dirty="0" smtClean="0">
                <a:latin typeface="Nikosh" pitchFamily="2" charset="0"/>
                <a:cs typeface="Nikosh" pitchFamily="2" charset="0"/>
              </a:rPr>
              <a:t>১। </a:t>
            </a:r>
            <a:r>
              <a:rPr lang="bn-BD" sz="2800" dirty="0" smtClean="0">
                <a:latin typeface="Nikosh" pitchFamily="2" charset="0"/>
                <a:cs typeface="Nikosh" pitchFamily="2" charset="0"/>
              </a:rPr>
              <a:t>উঠান বৈঠক কেন আয়োজন করা হয়</a:t>
            </a:r>
            <a:r>
              <a:rPr lang="bn-BD" sz="2800" dirty="0" smtClean="0">
                <a:latin typeface="Nikosh" pitchFamily="2" charset="0"/>
                <a:cs typeface="Nikosh" pitchFamily="2" charset="0"/>
              </a:rPr>
              <a:t>?</a:t>
            </a:r>
            <a:endParaRPr lang="bn-BD" sz="2800" dirty="0" smtClean="0">
              <a:latin typeface="Nikosh" pitchFamily="2" charset="0"/>
              <a:cs typeface="Nikosh" pitchFamily="2" charset="0"/>
            </a:endParaRPr>
          </a:p>
          <a:p>
            <a:r>
              <a:rPr lang="bn-BD" sz="2800" dirty="0" smtClean="0">
                <a:latin typeface="Nikosh" pitchFamily="2" charset="0"/>
                <a:cs typeface="Nikosh" pitchFamily="2" charset="0"/>
              </a:rPr>
              <a:t>২। </a:t>
            </a:r>
            <a:r>
              <a:rPr lang="bn-BD" sz="2800" dirty="0" smtClean="0">
                <a:latin typeface="Nikosh" pitchFamily="2" charset="0"/>
                <a:cs typeface="Nikosh" pitchFamily="2" charset="0"/>
              </a:rPr>
              <a:t>কৃষক সভা ও উঠান বৈঠকের মধ্যে পার্থক্য কী?</a:t>
            </a:r>
            <a:endParaRPr lang="bn-BD" sz="2800" dirty="0" smtClean="0">
              <a:latin typeface="Nikosh" pitchFamily="2" charset="0"/>
              <a:cs typeface="Nikosh" pitchFamily="2" charset="0"/>
            </a:endParaRPr>
          </a:p>
          <a:p>
            <a:r>
              <a:rPr lang="bn-BD" sz="2800" dirty="0" smtClean="0">
                <a:latin typeface="Nikosh" pitchFamily="2" charset="0"/>
                <a:cs typeface="Nikosh" pitchFamily="2" charset="0"/>
              </a:rPr>
              <a:t>৩। </a:t>
            </a:r>
            <a:r>
              <a:rPr lang="bn-BD" sz="2800" dirty="0" smtClean="0">
                <a:latin typeface="Nikosh" pitchFamily="2" charset="0"/>
                <a:cs typeface="Nikosh" pitchFamily="2" charset="0"/>
              </a:rPr>
              <a:t>অভিজ্ঞ কৃষক কিভাবে কৃষি তথ্য ও সেবা দিয়ে থাকেন?</a:t>
            </a:r>
            <a:endParaRPr lang="bn-BD" sz="2800" dirty="0" smtClean="0">
              <a:latin typeface="Nikosh" pitchFamily="2" charset="0"/>
              <a:cs typeface="Nikosh" pitchFamily="2" charset="0"/>
            </a:endParaRPr>
          </a:p>
          <a:p>
            <a:r>
              <a:rPr lang="bn-BD" sz="2800" dirty="0" smtClean="0">
                <a:latin typeface="Nikosh" pitchFamily="2" charset="0"/>
                <a:cs typeface="Nikosh" pitchFamily="2" charset="0"/>
              </a:rPr>
              <a:t>৪। </a:t>
            </a:r>
            <a:r>
              <a:rPr lang="bn-BD" sz="2800" dirty="0" smtClean="0">
                <a:latin typeface="Nikosh" pitchFamily="2" charset="0"/>
                <a:cs typeface="Nikosh" pitchFamily="2" charset="0"/>
              </a:rPr>
              <a:t>ই-কৃষি কী?</a:t>
            </a:r>
          </a:p>
          <a:p>
            <a:r>
              <a:rPr lang="bn-BD" sz="2800" dirty="0" smtClean="0">
                <a:latin typeface="Nikosh" pitchFamily="2" charset="0"/>
                <a:cs typeface="Nikosh" pitchFamily="2" charset="0"/>
              </a:rPr>
              <a:t>৫</a:t>
            </a:r>
            <a:r>
              <a:rPr lang="bn-BD" sz="2800" dirty="0" smtClean="0">
                <a:latin typeface="Nikosh" pitchFamily="2" charset="0"/>
                <a:cs typeface="Nikosh" pitchFamily="2" charset="0"/>
              </a:rPr>
              <a:t>। </a:t>
            </a:r>
            <a:r>
              <a:rPr lang="bn-BD" sz="2800" dirty="0" smtClean="0">
                <a:latin typeface="Nikosh" pitchFamily="2" charset="0"/>
                <a:cs typeface="Nikosh" pitchFamily="2" charset="0"/>
              </a:rPr>
              <a:t>এটুআই বলতে</a:t>
            </a:r>
            <a:r>
              <a:rPr lang="bn-BD" sz="2800" dirty="0" smtClean="0">
                <a:latin typeface="Nikosh" pitchFamily="2" charset="0"/>
                <a:cs typeface="Nikosh" pitchFamily="2" charset="0"/>
              </a:rPr>
              <a:t> কী বুঝ?</a:t>
            </a:r>
            <a:endParaRPr lang="bn-BD" sz="2800" dirty="0" smtClean="0">
              <a:latin typeface="Nikosh" pitchFamily="2" charset="0"/>
              <a:cs typeface="Nikosh" pitchFamily="2" charset="0"/>
            </a:endParaRPr>
          </a:p>
          <a:p>
            <a:r>
              <a:rPr lang="bn-BD" sz="2800" dirty="0" smtClean="0">
                <a:latin typeface="Nikosh" pitchFamily="2" charset="0"/>
                <a:cs typeface="Nikosh" pitchFamily="2" charset="0"/>
              </a:rPr>
              <a:t>৬। </a:t>
            </a:r>
            <a:r>
              <a:rPr lang="bn-BD" sz="2800" dirty="0" smtClean="0">
                <a:latin typeface="Nikosh" pitchFamily="2" charset="0"/>
                <a:cs typeface="Nikosh" pitchFamily="2" charset="0"/>
              </a:rPr>
              <a:t>কৃষি তথ্য সেবায় মোবাইল ফোন কী কাজে লাগে?  </a:t>
            </a:r>
            <a:endParaRPr lang="en-US" sz="2800" dirty="0">
              <a:latin typeface="Nikosh" pitchFamily="2" charset="0"/>
              <a:cs typeface="Nikosh" pitchFamily="2" charset="0"/>
            </a:endParaRPr>
          </a:p>
        </p:txBody>
      </p:sp>
      <p:sp>
        <p:nvSpPr>
          <p:cNvPr id="3074" name="AutoShape 2"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images.jpg"/>
          <p:cNvPicPr>
            <a:picLocks noChangeAspect="1"/>
          </p:cNvPicPr>
          <p:nvPr/>
        </p:nvPicPr>
        <p:blipFill>
          <a:blip r:embed="rId2"/>
          <a:stretch>
            <a:fillRect/>
          </a:stretch>
        </p:blipFill>
        <p:spPr>
          <a:xfrm>
            <a:off x="5943600" y="381000"/>
            <a:ext cx="2524125" cy="2667000"/>
          </a:xfrm>
          <a:prstGeom prst="rect">
            <a:avLst/>
          </a:prstGeom>
        </p:spPr>
      </p:pic>
      <p:sp>
        <p:nvSpPr>
          <p:cNvPr id="11" name="Cloud Callout 10"/>
          <p:cNvSpPr/>
          <p:nvPr/>
        </p:nvSpPr>
        <p:spPr>
          <a:xfrm>
            <a:off x="1981200" y="762000"/>
            <a:ext cx="3200400" cy="1676400"/>
          </a:xfrm>
          <a:prstGeom prst="cloudCallou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 pitchFamily="2" charset="0"/>
                <a:cs typeface="Nikosh" pitchFamily="2" charset="0"/>
              </a:rPr>
              <a:t>মূল্যায়ন</a:t>
            </a:r>
            <a:endParaRPr lang="en-US" sz="4000"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Student Who Is Practicing Oral English, Do Homework, Students ..."/>
          <p:cNvPicPr>
            <a:picLocks noChangeAspect="1" noChangeArrowheads="1"/>
          </p:cNvPicPr>
          <p:nvPr/>
        </p:nvPicPr>
        <p:blipFill>
          <a:blip r:embed="rId2"/>
          <a:srcRect/>
          <a:stretch>
            <a:fillRect/>
          </a:stretch>
        </p:blipFill>
        <p:spPr bwMode="auto">
          <a:xfrm>
            <a:off x="1828800" y="155576"/>
            <a:ext cx="5257800" cy="5257800"/>
          </a:xfrm>
          <a:prstGeom prst="rect">
            <a:avLst/>
          </a:prstGeom>
          <a:noFill/>
        </p:spPr>
      </p:pic>
      <p:sp>
        <p:nvSpPr>
          <p:cNvPr id="5" name="TextBox 4"/>
          <p:cNvSpPr txBox="1"/>
          <p:nvPr/>
        </p:nvSpPr>
        <p:spPr>
          <a:xfrm>
            <a:off x="381000" y="4495800"/>
            <a:ext cx="8534400" cy="1077218"/>
          </a:xfrm>
          <a:prstGeom prst="rect">
            <a:avLst/>
          </a:prstGeom>
          <a:solidFill>
            <a:schemeClr val="accent5">
              <a:lumMod val="60000"/>
              <a:lumOff val="40000"/>
            </a:schemeClr>
          </a:solidFill>
        </p:spPr>
        <p:txBody>
          <a:bodyPr wrap="square" rtlCol="0">
            <a:spAutoFit/>
          </a:bodyPr>
          <a:lstStyle/>
          <a:p>
            <a:pPr algn="ctr"/>
            <a:r>
              <a:rPr lang="bn-BD" sz="3200" dirty="0" smtClean="0">
                <a:latin typeface="Nikosh" pitchFamily="2" charset="0"/>
                <a:cs typeface="Nikosh" pitchFamily="2" charset="0"/>
              </a:rPr>
              <a:t>কৃষি তথ্য ও সেবা প্রদানে কৃষি উপকরণ সরবরাহকারী প্রতিষ্ঠানসমুহের </a:t>
            </a:r>
            <a:r>
              <a:rPr lang="bn-BD" sz="3200" dirty="0" smtClean="0">
                <a:latin typeface="Nikosh" pitchFamily="2" charset="0"/>
                <a:cs typeface="Nikosh" pitchFamily="2" charset="0"/>
              </a:rPr>
              <a:t>অবদান সম্পর্কে একটি প্রতিবেদন তৈরি কর। </a:t>
            </a:r>
            <a:endParaRPr lang="en-US" sz="3200" dirty="0">
              <a:latin typeface="Nikosh" pitchFamily="2" charset="0"/>
              <a:cs typeface="Nikosh" pitchFamily="2" charset="0"/>
            </a:endParaRPr>
          </a:p>
        </p:txBody>
      </p:sp>
      <p:sp>
        <p:nvSpPr>
          <p:cNvPr id="7" name="Oval 6"/>
          <p:cNvSpPr/>
          <p:nvPr/>
        </p:nvSpPr>
        <p:spPr>
          <a:xfrm>
            <a:off x="2438400" y="152400"/>
            <a:ext cx="4038600" cy="9906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 pitchFamily="2" charset="0"/>
                <a:cs typeface="Nikosh" pitchFamily="2" charset="0"/>
              </a:rPr>
              <a:t>বাড়ির কাজ</a:t>
            </a:r>
            <a:endParaRPr lang="en-US" sz="4400" dirty="0">
              <a:solidFill>
                <a:schemeClr val="tx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048000" y="304800"/>
            <a:ext cx="25146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733800" y="381000"/>
            <a:ext cx="1252266" cy="923330"/>
          </a:xfrm>
          <a:prstGeom prst="rect">
            <a:avLst/>
          </a:prstGeom>
          <a:noFill/>
        </p:spPr>
        <p:txBody>
          <a:bodyPr wrap="none" lIns="91440" tIns="45720" rIns="91440" bIns="45720">
            <a:spAutoFit/>
          </a:bodyPr>
          <a:lstStyle/>
          <a:p>
            <a:pPr algn="ctr"/>
            <a:r>
              <a:rPr lang="bn-BD"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বাণী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pic>
        <p:nvPicPr>
          <p:cNvPr id="3076" name="Picture 4"/>
          <p:cNvPicPr>
            <a:picLocks noChangeAspect="1" noChangeArrowheads="1"/>
          </p:cNvPicPr>
          <p:nvPr/>
        </p:nvPicPr>
        <p:blipFill>
          <a:blip r:embed="rId2"/>
          <a:srcRect/>
          <a:stretch>
            <a:fillRect/>
          </a:stretch>
        </p:blipFill>
        <p:spPr bwMode="auto">
          <a:xfrm>
            <a:off x="362942" y="1828800"/>
            <a:ext cx="8618543" cy="32765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5 Cherry Blossoms Facts - Things You Didn't Know About Cherry ..."/>
          <p:cNvPicPr>
            <a:picLocks noChangeAspect="1" noChangeArrowheads="1"/>
          </p:cNvPicPr>
          <p:nvPr/>
        </p:nvPicPr>
        <p:blipFill>
          <a:blip r:embed="rId2"/>
          <a:srcRect/>
          <a:stretch>
            <a:fillRect/>
          </a:stretch>
        </p:blipFill>
        <p:spPr bwMode="auto">
          <a:xfrm>
            <a:off x="304800" y="1905000"/>
            <a:ext cx="8686800" cy="4350640"/>
          </a:xfrm>
          <a:prstGeom prst="rect">
            <a:avLst/>
          </a:prstGeom>
          <a:noFill/>
        </p:spPr>
      </p:pic>
      <p:sp>
        <p:nvSpPr>
          <p:cNvPr id="5" name="Rectangle 4"/>
          <p:cNvSpPr/>
          <p:nvPr/>
        </p:nvSpPr>
        <p:spPr>
          <a:xfrm>
            <a:off x="228600" y="609600"/>
            <a:ext cx="8686800" cy="1862048"/>
          </a:xfrm>
          <a:prstGeom prst="rect">
            <a:avLst/>
          </a:prstGeom>
          <a:noFill/>
        </p:spPr>
        <p:txBody>
          <a:bodyPr wrap="square" lIns="91440" tIns="45720" rIns="91440" bIns="45720">
            <a:spAutoFit/>
          </a:bodyPr>
          <a:lstStyle/>
          <a:p>
            <a:pPr algn="ctr"/>
            <a:r>
              <a:rPr lang="bn-BD" sz="11500" b="1" cap="none" spc="300" dirty="0" smtClean="0">
                <a:ln w="11430" cmpd="sng">
                  <a:solidFill>
                    <a:schemeClr val="tx2">
                      <a:lumMod val="75000"/>
                    </a:schemeClr>
                  </a:solidFill>
                  <a:prstDash val="solid"/>
                  <a:miter lim="800000"/>
                </a:ln>
                <a:solidFill>
                  <a:srgbClr val="0070C0"/>
                </a:solidFill>
                <a:effectLst>
                  <a:glow rad="45500">
                    <a:schemeClr val="accent1">
                      <a:satMod val="220000"/>
                      <a:alpha val="35000"/>
                    </a:schemeClr>
                  </a:glow>
                </a:effectLst>
                <a:latin typeface="Nikosh" pitchFamily="2" charset="0"/>
                <a:cs typeface="Nikosh" pitchFamily="2" charset="0"/>
              </a:rPr>
              <a:t>সকলকে ধন্যবাদ</a:t>
            </a:r>
            <a:endParaRPr lang="en-US" sz="11500" b="1" cap="none" spc="300" dirty="0">
              <a:ln w="11430" cmpd="sng">
                <a:solidFill>
                  <a:schemeClr val="tx2">
                    <a:lumMod val="75000"/>
                  </a:schemeClr>
                </a:solidFill>
                <a:prstDash val="solid"/>
                <a:miter lim="800000"/>
              </a:ln>
              <a:solidFill>
                <a:srgbClr val="0070C0"/>
              </a:solidFill>
              <a:effectLst>
                <a:glow rad="45500">
                  <a:schemeClr val="accent1">
                    <a:satMod val="220000"/>
                    <a:alpha val="35000"/>
                  </a:schemeClr>
                </a:glow>
              </a:effectLst>
              <a:latin typeface="Nikosh" pitchFamily="2" charset="0"/>
              <a:cs typeface="Nikosh"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herry Blossom Pictures | Download Free Images on Unsplash"/>
          <p:cNvPicPr>
            <a:picLocks noChangeAspect="1" noChangeArrowheads="1"/>
          </p:cNvPicPr>
          <p:nvPr/>
        </p:nvPicPr>
        <p:blipFill>
          <a:blip r:embed="rId2"/>
          <a:srcRect/>
          <a:stretch>
            <a:fillRect/>
          </a:stretch>
        </p:blipFill>
        <p:spPr bwMode="auto">
          <a:xfrm>
            <a:off x="0" y="0"/>
            <a:ext cx="9144000" cy="6489590"/>
          </a:xfrm>
          <a:prstGeom prst="rect">
            <a:avLst/>
          </a:prstGeom>
          <a:noFill/>
        </p:spPr>
      </p:pic>
      <p:sp>
        <p:nvSpPr>
          <p:cNvPr id="3" name="Content Placeholder 2"/>
          <p:cNvSpPr>
            <a:spLocks noGrp="1"/>
          </p:cNvSpPr>
          <p:nvPr>
            <p:ph idx="1"/>
          </p:nvPr>
        </p:nvSpPr>
        <p:spPr>
          <a:xfrm>
            <a:off x="0" y="4648200"/>
            <a:ext cx="4267200" cy="1600200"/>
          </a:xfrm>
        </p:spPr>
        <p:txBody>
          <a:bodyPr>
            <a:normAutofit fontScale="77500" lnSpcReduction="20000"/>
          </a:bodyPr>
          <a:lstStyle/>
          <a:p>
            <a:pPr algn="ctr">
              <a:buNone/>
            </a:pPr>
            <a:r>
              <a:rPr lang="en-US" sz="4100" dirty="0" err="1" smtClean="0">
                <a:latin typeface="Nikosh" pitchFamily="2" charset="0"/>
                <a:cs typeface="Nikosh" pitchFamily="2" charset="0"/>
              </a:rPr>
              <a:t>বিষয়ঃ</a:t>
            </a:r>
            <a:r>
              <a:rPr lang="en-US" sz="4100" dirty="0" smtClean="0">
                <a:latin typeface="Nikosh" pitchFamily="2" charset="0"/>
                <a:cs typeface="Nikosh" pitchFamily="2" charset="0"/>
              </a:rPr>
              <a:t>  </a:t>
            </a:r>
            <a:r>
              <a:rPr lang="bn-BD" sz="4100" dirty="0" smtClean="0">
                <a:latin typeface="Nikosh" pitchFamily="2" charset="0"/>
                <a:cs typeface="Nikosh" pitchFamily="2" charset="0"/>
              </a:rPr>
              <a:t>কৃষিশিক্ষা </a:t>
            </a:r>
          </a:p>
          <a:p>
            <a:pPr algn="ctr">
              <a:buNone/>
            </a:pPr>
            <a:r>
              <a:rPr lang="en-US" sz="3000" dirty="0" err="1" smtClean="0">
                <a:latin typeface="Nikosh" pitchFamily="2" charset="0"/>
                <a:cs typeface="Nikosh" pitchFamily="2" charset="0"/>
              </a:rPr>
              <a:t>শ্রেণিঃ</a:t>
            </a:r>
            <a:r>
              <a:rPr lang="en-US" sz="3000" dirty="0" smtClean="0">
                <a:latin typeface="Nikosh" pitchFamily="2" charset="0"/>
                <a:cs typeface="Nikosh" pitchFamily="2" charset="0"/>
              </a:rPr>
              <a:t>  </a:t>
            </a:r>
            <a:r>
              <a:rPr lang="bn-BD" sz="3000" dirty="0" smtClean="0">
                <a:latin typeface="Nikosh" pitchFamily="2" charset="0"/>
                <a:cs typeface="Nikosh" pitchFamily="2" charset="0"/>
              </a:rPr>
              <a:t>একা</a:t>
            </a:r>
            <a:r>
              <a:rPr lang="en-US" sz="3000" dirty="0" err="1" smtClean="0">
                <a:latin typeface="Nikosh" pitchFamily="2" charset="0"/>
                <a:cs typeface="Nikosh" pitchFamily="2" charset="0"/>
              </a:rPr>
              <a:t>দশ</a:t>
            </a:r>
            <a:r>
              <a:rPr lang="bn-BD" sz="3000" dirty="0" smtClean="0">
                <a:latin typeface="Nikosh" pitchFamily="2" charset="0"/>
                <a:cs typeface="Nikosh" pitchFamily="2" charset="0"/>
              </a:rPr>
              <a:t> </a:t>
            </a:r>
            <a:endParaRPr lang="en-US" sz="3000" dirty="0" smtClean="0">
              <a:latin typeface="Nikosh" pitchFamily="2" charset="0"/>
              <a:cs typeface="Nikosh" pitchFamily="2" charset="0"/>
            </a:endParaRPr>
          </a:p>
          <a:p>
            <a:pPr algn="ctr">
              <a:buNone/>
            </a:pPr>
            <a:r>
              <a:rPr lang="en-US" sz="3000" dirty="0" err="1" smtClean="0">
                <a:latin typeface="Nikosh" pitchFamily="2" charset="0"/>
                <a:cs typeface="Nikosh" pitchFamily="2" charset="0"/>
              </a:rPr>
              <a:t>অধ্যায়ঃ</a:t>
            </a:r>
            <a:r>
              <a:rPr lang="bn-BD" sz="3000" dirty="0" smtClean="0">
                <a:latin typeface="Nikosh" pitchFamily="2" charset="0"/>
                <a:cs typeface="Nikosh" pitchFamily="2" charset="0"/>
              </a:rPr>
              <a:t> প্রথম </a:t>
            </a:r>
          </a:p>
          <a:p>
            <a:pPr algn="ctr">
              <a:buNone/>
            </a:pPr>
            <a:r>
              <a:rPr lang="bn-BD" sz="3000" dirty="0" smtClean="0">
                <a:latin typeface="Nikosh" pitchFamily="2" charset="0"/>
                <a:cs typeface="Nikosh" pitchFamily="2" charset="0"/>
              </a:rPr>
              <a:t>বাংলাদেশের কৃষি (</a:t>
            </a:r>
            <a:r>
              <a:rPr lang="en-US" sz="2100" dirty="0" smtClean="0">
                <a:latin typeface="Nikosh" pitchFamily="2" charset="0"/>
                <a:cs typeface="Nikosh" pitchFamily="2" charset="0"/>
              </a:rPr>
              <a:t>L-2</a:t>
            </a:r>
            <a:r>
              <a:rPr lang="en-US" sz="3000" dirty="0" smtClean="0">
                <a:latin typeface="Nikosh" pitchFamily="2" charset="0"/>
                <a:cs typeface="Nikosh" pitchFamily="2" charset="0"/>
              </a:rPr>
              <a:t>)</a:t>
            </a:r>
            <a:r>
              <a:rPr lang="bn-BD" sz="3000" dirty="0" smtClean="0">
                <a:latin typeface="Nikosh" pitchFamily="2" charset="0"/>
                <a:cs typeface="Nikosh" pitchFamily="2" charset="0"/>
              </a:rPr>
              <a:t>  </a:t>
            </a:r>
            <a:endParaRPr lang="en-US" sz="3000" dirty="0" smtClean="0">
              <a:latin typeface="Nikosh" pitchFamily="2" charset="0"/>
              <a:cs typeface="Nikosh" pitchFamily="2" charset="0"/>
            </a:endParaRPr>
          </a:p>
          <a:p>
            <a:pPr>
              <a:buNone/>
            </a:pPr>
            <a:endParaRPr lang="en-US" dirty="0"/>
          </a:p>
        </p:txBody>
      </p:sp>
      <p:sp>
        <p:nvSpPr>
          <p:cNvPr id="4" name="Text Placeholder 3"/>
          <p:cNvSpPr>
            <a:spLocks noGrp="1"/>
          </p:cNvSpPr>
          <p:nvPr>
            <p:ph type="body" sz="half" idx="2"/>
          </p:nvPr>
        </p:nvSpPr>
        <p:spPr>
          <a:xfrm>
            <a:off x="2133600" y="1219200"/>
            <a:ext cx="3048000" cy="1524000"/>
          </a:xfrm>
          <a:noFill/>
        </p:spPr>
        <p:txBody>
          <a:bodyPr>
            <a:normAutofit fontScale="77500" lnSpcReduction="20000"/>
          </a:bodyPr>
          <a:lstStyle/>
          <a:p>
            <a:pPr algn="ctr"/>
            <a:r>
              <a:rPr lang="bn-BD" sz="4000" dirty="0" smtClean="0">
                <a:latin typeface="Nikosh" pitchFamily="2" charset="0"/>
                <a:cs typeface="Nikosh" pitchFamily="2" charset="0"/>
              </a:rPr>
              <a:t>মাহমুদা নাছরিন  </a:t>
            </a:r>
            <a:endParaRPr lang="en-US" sz="4000" dirty="0" smtClean="0">
              <a:latin typeface="Nikosh" pitchFamily="2" charset="0"/>
              <a:cs typeface="Nikosh" pitchFamily="2" charset="0"/>
            </a:endParaRPr>
          </a:p>
          <a:p>
            <a:pPr algn="ctr"/>
            <a:r>
              <a:rPr lang="en-US" sz="1800" dirty="0" smtClean="0">
                <a:latin typeface="Nikosh" pitchFamily="2" charset="0"/>
                <a:cs typeface="Nikosh" pitchFamily="2" charset="0"/>
              </a:rPr>
              <a:t>   </a:t>
            </a:r>
            <a:r>
              <a:rPr lang="en-US" sz="2400" dirty="0" err="1" smtClean="0">
                <a:latin typeface="Nikosh" pitchFamily="2" charset="0"/>
                <a:cs typeface="Nikosh" pitchFamily="2" charset="0"/>
              </a:rPr>
              <a:t>প্রভাষক</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কৃষিশিক্ষা</a:t>
            </a:r>
            <a:r>
              <a:rPr lang="en-US" sz="2400" dirty="0" smtClean="0">
                <a:latin typeface="Nikosh" pitchFamily="2" charset="0"/>
                <a:cs typeface="Nikosh" pitchFamily="2" charset="0"/>
              </a:rPr>
              <a:t>)</a:t>
            </a:r>
          </a:p>
          <a:p>
            <a:pPr algn="ctr"/>
            <a:r>
              <a:rPr lang="en-US" sz="2400" dirty="0" smtClean="0">
                <a:latin typeface="Nikosh" pitchFamily="2" charset="0"/>
                <a:cs typeface="Nikosh" pitchFamily="2" charset="0"/>
              </a:rPr>
              <a:t>   </a:t>
            </a:r>
            <a:r>
              <a:rPr lang="bn-BD" sz="2400" dirty="0" smtClean="0">
                <a:latin typeface="Nikosh" pitchFamily="2" charset="0"/>
                <a:cs typeface="Nikosh" pitchFamily="2" charset="0"/>
              </a:rPr>
              <a:t>হাফেজ জিয়াউর রহমান</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ডিগ্রি</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কলেজ</a:t>
            </a:r>
            <a:r>
              <a:rPr lang="bn-BD" sz="2400" dirty="0" smtClean="0">
                <a:latin typeface="Nikosh" pitchFamily="2" charset="0"/>
                <a:cs typeface="Nikosh" pitchFamily="2" charset="0"/>
              </a:rPr>
              <a:t> </a:t>
            </a:r>
            <a:endParaRPr lang="en-US" sz="2400" dirty="0" smtClean="0">
              <a:latin typeface="Nikosh" pitchFamily="2" charset="0"/>
              <a:cs typeface="Nikosh" pitchFamily="2" charset="0"/>
            </a:endParaRPr>
          </a:p>
          <a:p>
            <a:pPr algn="ctr"/>
            <a:r>
              <a:rPr lang="en-US" sz="2400" dirty="0" smtClean="0">
                <a:latin typeface="Nikosh" pitchFamily="2" charset="0"/>
                <a:cs typeface="Nikosh" pitchFamily="2" charset="0"/>
              </a:rPr>
              <a:t>   </a:t>
            </a:r>
            <a:r>
              <a:rPr lang="bn-BD" sz="2400" dirty="0" smtClean="0">
                <a:latin typeface="Nikosh" pitchFamily="2" charset="0"/>
                <a:cs typeface="Nikosh" pitchFamily="2" charset="0"/>
              </a:rPr>
              <a:t>শ্যামগঞ্জ, পূর্বধলা, নেত্রকোনা</a:t>
            </a:r>
            <a:endParaRPr lang="en-US" sz="2400" dirty="0" smtClean="0">
              <a:latin typeface="Nikosh" pitchFamily="2" charset="0"/>
              <a:cs typeface="Nikosh" pitchFamily="2" charset="0"/>
            </a:endParaRPr>
          </a:p>
          <a:p>
            <a:endParaRPr lang="en-US" dirty="0"/>
          </a:p>
        </p:txBody>
      </p:sp>
      <p:pic>
        <p:nvPicPr>
          <p:cNvPr id="9" name="Picture 8" descr="00.jpg"/>
          <p:cNvPicPr>
            <a:picLocks noChangeAspect="1"/>
          </p:cNvPicPr>
          <p:nvPr/>
        </p:nvPicPr>
        <p:blipFill>
          <a:blip r:embed="rId3"/>
          <a:stretch>
            <a:fillRect/>
          </a:stretch>
        </p:blipFill>
        <p:spPr>
          <a:xfrm>
            <a:off x="152400" y="152400"/>
            <a:ext cx="2057400" cy="2572944"/>
          </a:xfrm>
          <a:prstGeom prst="ellipse">
            <a:avLst/>
          </a:prstGeom>
          <a:ln w="63500" cap="rnd">
            <a:solidFill>
              <a:schemeClr val="accent5">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National University :: College Details"/>
          <p:cNvPicPr>
            <a:picLocks noChangeAspect="1" noChangeArrowheads="1"/>
          </p:cNvPicPr>
          <p:nvPr/>
        </p:nvPicPr>
        <p:blipFill>
          <a:blip r:embed="rId4"/>
          <a:srcRect/>
          <a:stretch>
            <a:fillRect/>
          </a:stretch>
        </p:blipFill>
        <p:spPr bwMode="auto">
          <a:xfrm>
            <a:off x="7467600" y="0"/>
            <a:ext cx="1428750" cy="1790701"/>
          </a:xfrm>
          <a:prstGeom prst="rect">
            <a:avLst/>
          </a:prstGeom>
          <a:noFill/>
        </p:spPr>
      </p:pic>
      <p:sp>
        <p:nvSpPr>
          <p:cNvPr id="10" name="Rectangle 9"/>
          <p:cNvSpPr/>
          <p:nvPr/>
        </p:nvSpPr>
        <p:spPr>
          <a:xfrm>
            <a:off x="2667000" y="381000"/>
            <a:ext cx="170110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rPr>
              <a:t>পরিচিতি</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 pitchFamily="2" charset="0"/>
              <a:cs typeface="Nikosh" pitchFamily="2"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p:cTn id="3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barn(inHorizontal)">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barn(inHorizontal)">
                                      <p:cBhvr>
                                        <p:cTn id="43" dur="500"/>
                                        <p:tgtEl>
                                          <p:spTgt spid="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barn(inHorizontal)">
                                      <p:cBhvr>
                                        <p:cTn id="48" dur="5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barn(inHorizontal)">
                                      <p:cBhvr>
                                        <p:cTn id="5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3886200" cy="792162"/>
          </a:xfrm>
          <a:solidFill>
            <a:schemeClr val="accent2">
              <a:lumMod val="20000"/>
              <a:lumOff val="80000"/>
            </a:schemeClr>
          </a:solidFill>
          <a:ln w="38100">
            <a:solidFill>
              <a:schemeClr val="accent2">
                <a:lumMod val="60000"/>
                <a:lumOff val="40000"/>
              </a:schemeClr>
            </a:solidFill>
          </a:ln>
        </p:spPr>
        <p:txBody>
          <a:bodyPr>
            <a:normAutofit/>
          </a:bodyPr>
          <a:lstStyle/>
          <a:p>
            <a:r>
              <a:rPr lang="bn-BD" dirty="0" smtClean="0">
                <a:latin typeface="Nikosh" pitchFamily="2" charset="0"/>
                <a:cs typeface="Nikosh" pitchFamily="2" charset="0"/>
              </a:rPr>
              <a:t>চলো ছবিতে দেখি</a:t>
            </a:r>
            <a:endParaRPr lang="en-US" dirty="0">
              <a:latin typeface="Nikosh" pitchFamily="2" charset="0"/>
              <a:cs typeface="Nikosh" pitchFamily="2" charset="0"/>
            </a:endParaRPr>
          </a:p>
        </p:txBody>
      </p:sp>
      <p:sp>
        <p:nvSpPr>
          <p:cNvPr id="13318" name="AutoShape 6"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হলুদ চাদরে ঢাকা ফসলের মা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হলুদ চাদরে ঢাকা ফসলের মা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Successful cultivation of Horticulture Cro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0" name="Picture 2" descr="কৃষিতে-তথ্য-প্রযুক্তি"/>
          <p:cNvPicPr>
            <a:picLocks noChangeAspect="1" noChangeArrowheads="1"/>
          </p:cNvPicPr>
          <p:nvPr/>
        </p:nvPicPr>
        <p:blipFill>
          <a:blip r:embed="rId2"/>
          <a:srcRect/>
          <a:stretch>
            <a:fillRect/>
          </a:stretch>
        </p:blipFill>
        <p:spPr bwMode="auto">
          <a:xfrm>
            <a:off x="762000" y="1193452"/>
            <a:ext cx="3581400" cy="2385269"/>
          </a:xfrm>
          <a:prstGeom prst="rect">
            <a:avLst/>
          </a:prstGeom>
          <a:noFill/>
        </p:spPr>
      </p:pic>
      <p:pic>
        <p:nvPicPr>
          <p:cNvPr id="17413" name="Picture 5"/>
          <p:cNvPicPr>
            <a:picLocks noChangeAspect="1" noChangeArrowheads="1"/>
          </p:cNvPicPr>
          <p:nvPr/>
        </p:nvPicPr>
        <p:blipFill>
          <a:blip r:embed="rId3"/>
          <a:srcRect/>
          <a:stretch>
            <a:fillRect/>
          </a:stretch>
        </p:blipFill>
        <p:spPr bwMode="auto">
          <a:xfrm>
            <a:off x="762000" y="4114800"/>
            <a:ext cx="3581400" cy="2333625"/>
          </a:xfrm>
          <a:prstGeom prst="rect">
            <a:avLst/>
          </a:prstGeom>
          <a:noFill/>
          <a:ln w="9525">
            <a:noFill/>
            <a:miter lim="800000"/>
            <a:headEnd/>
            <a:tailEnd/>
          </a:ln>
          <a:effectLst/>
        </p:spPr>
      </p:pic>
      <p:pic>
        <p:nvPicPr>
          <p:cNvPr id="17418" name="Picture 10"/>
          <p:cNvPicPr>
            <a:picLocks noChangeAspect="1" noChangeArrowheads="1"/>
          </p:cNvPicPr>
          <p:nvPr/>
        </p:nvPicPr>
        <p:blipFill>
          <a:blip r:embed="rId4"/>
          <a:srcRect/>
          <a:stretch>
            <a:fillRect/>
          </a:stretch>
        </p:blipFill>
        <p:spPr bwMode="auto">
          <a:xfrm>
            <a:off x="4572000" y="1219200"/>
            <a:ext cx="4191000" cy="2417885"/>
          </a:xfrm>
          <a:prstGeom prst="rect">
            <a:avLst/>
          </a:prstGeom>
          <a:noFill/>
          <a:ln w="9525">
            <a:noFill/>
            <a:miter lim="800000"/>
            <a:headEnd/>
            <a:tailEnd/>
          </a:ln>
          <a:effectLst/>
        </p:spPr>
      </p:pic>
      <p:pic>
        <p:nvPicPr>
          <p:cNvPr id="17419" name="Picture 11"/>
          <p:cNvPicPr>
            <a:picLocks noChangeAspect="1" noChangeArrowheads="1"/>
          </p:cNvPicPr>
          <p:nvPr/>
        </p:nvPicPr>
        <p:blipFill>
          <a:blip r:embed="rId5"/>
          <a:srcRect/>
          <a:stretch>
            <a:fillRect/>
          </a:stretch>
        </p:blipFill>
        <p:spPr bwMode="auto">
          <a:xfrm>
            <a:off x="4800600" y="3886200"/>
            <a:ext cx="3962400" cy="253084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33600" y="228600"/>
            <a:ext cx="5085046" cy="923330"/>
          </a:xfrm>
          <a:prstGeom prst="rect">
            <a:avLst/>
          </a:prstGeom>
          <a:noFill/>
          <a:ln>
            <a:solidFill>
              <a:schemeClr val="accent3">
                <a:lumMod val="75000"/>
              </a:schemeClr>
            </a:solidFill>
          </a:ln>
        </p:spPr>
        <p:txBody>
          <a:bodyPr wrap="square" lIns="91440" tIns="45720" rIns="91440" bIns="45720">
            <a:spAutoFit/>
          </a:bodyPr>
          <a:lstStyle/>
          <a:p>
            <a:pPr algn="ctr"/>
            <a:r>
              <a:rPr lang="bn-BD" sz="5400" b="1" cap="none" spc="0" dirty="0" smtClean="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আমাদের আজকের পাঠ</a:t>
            </a:r>
            <a:endParaRPr lang="en-US" sz="5400" b="1" cap="none" spc="0" dirty="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sp>
        <p:nvSpPr>
          <p:cNvPr id="10" name="Rectangle 9"/>
          <p:cNvSpPr/>
          <p:nvPr/>
        </p:nvSpPr>
        <p:spPr>
          <a:xfrm>
            <a:off x="228600" y="5486400"/>
            <a:ext cx="8534400" cy="830997"/>
          </a:xfrm>
          <a:prstGeom prst="rect">
            <a:avLst/>
          </a:prstGeom>
          <a:noFill/>
          <a:ln>
            <a:solidFill>
              <a:schemeClr val="accent3">
                <a:lumMod val="75000"/>
              </a:schemeClr>
            </a:solidFill>
          </a:ln>
        </p:spPr>
        <p:txBody>
          <a:bodyPr wrap="square" lIns="91440" tIns="45720" rIns="91440" bIns="45720">
            <a:spAutoFit/>
          </a:bodyPr>
          <a:lstStyle/>
          <a:p>
            <a:pPr algn="ctr"/>
            <a:r>
              <a:rPr lang="bn-BD" sz="4800" b="1" cap="none" spc="0" dirty="0" smtClean="0">
                <a:ln w="1905">
                  <a:solidFill>
                    <a:srgbClr val="FF0000"/>
                  </a:solidFill>
                </a:ln>
                <a:solidFill>
                  <a:srgbClr val="04CC1C"/>
                </a:solidFill>
                <a:effectLst>
                  <a:innerShdw blurRad="69850" dist="43180" dir="5400000">
                    <a:srgbClr val="000000">
                      <a:alpha val="65000"/>
                    </a:srgbClr>
                  </a:innerShdw>
                </a:effectLst>
                <a:latin typeface="Nikosh" pitchFamily="2" charset="0"/>
                <a:cs typeface="Nikosh" pitchFamily="2" charset="0"/>
              </a:rPr>
              <a:t>বাংলাদেশের কৃষির </a:t>
            </a:r>
            <a:r>
              <a:rPr lang="bn-BD" sz="4800" b="1" dirty="0" smtClean="0">
                <a:ln w="1905">
                  <a:solidFill>
                    <a:srgbClr val="FF0000"/>
                  </a:solidFill>
                </a:ln>
                <a:solidFill>
                  <a:srgbClr val="04CC1C"/>
                </a:solidFill>
                <a:effectLst>
                  <a:innerShdw blurRad="69850" dist="43180" dir="5400000">
                    <a:srgbClr val="000000">
                      <a:alpha val="65000"/>
                    </a:srgbClr>
                  </a:innerShdw>
                </a:effectLst>
                <a:latin typeface="Nikosh" pitchFamily="2" charset="0"/>
                <a:cs typeface="Nikosh" pitchFamily="2" charset="0"/>
              </a:rPr>
              <a:t>তথ্য ও সেবা প্রাপ্তির উৎস</a:t>
            </a:r>
            <a:endParaRPr lang="en-US" sz="4800" b="1" cap="none" spc="0" dirty="0">
              <a:ln w="1905">
                <a:solidFill>
                  <a:srgbClr val="FF0000"/>
                </a:solidFill>
              </a:ln>
              <a:solidFill>
                <a:srgbClr val="04CC1C"/>
              </a:solidFill>
              <a:effectLst>
                <a:innerShdw blurRad="69850" dist="43180" dir="5400000">
                  <a:srgbClr val="000000">
                    <a:alpha val="65000"/>
                  </a:srgbClr>
                </a:innerShdw>
              </a:effectLst>
              <a:latin typeface="Nikosh" pitchFamily="2" charset="0"/>
              <a:cs typeface="Nikosh" pitchFamily="2" charset="0"/>
            </a:endParaRPr>
          </a:p>
        </p:txBody>
      </p:sp>
      <p:pic>
        <p:nvPicPr>
          <p:cNvPr id="16386" name="Picture 2" descr="আমাদের সম্পর্কে - STARS Project"/>
          <p:cNvPicPr>
            <a:picLocks noChangeAspect="1" noChangeArrowheads="1"/>
          </p:cNvPicPr>
          <p:nvPr/>
        </p:nvPicPr>
        <p:blipFill>
          <a:blip r:embed="rId2"/>
          <a:srcRect/>
          <a:stretch>
            <a:fillRect/>
          </a:stretch>
        </p:blipFill>
        <p:spPr bwMode="auto">
          <a:xfrm>
            <a:off x="304800" y="1600200"/>
            <a:ext cx="8411581" cy="3343276"/>
          </a:xfrm>
          <a:prstGeom prst="rect">
            <a:avLst/>
          </a:prstGeom>
          <a:noFill/>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a:stretch>
            <a:fillRect/>
          </a:stretch>
        </p:blipFill>
        <p:spPr bwMode="auto">
          <a:xfrm>
            <a:off x="0" y="0"/>
            <a:ext cx="9144000" cy="6553199"/>
          </a:xfrm>
          <a:prstGeom prst="rect">
            <a:avLst/>
          </a:prstGeom>
          <a:noFill/>
          <a:ln w="9525">
            <a:noFill/>
            <a:miter lim="800000"/>
            <a:headEnd/>
            <a:tailEnd/>
          </a:ln>
          <a:effectLst/>
        </p:spPr>
      </p:pic>
      <p:sp>
        <p:nvSpPr>
          <p:cNvPr id="2050" name="AutoShape 2" descr="Cooperative lear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Cooperative lear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2819400" y="1600200"/>
            <a:ext cx="5486400" cy="830997"/>
          </a:xfrm>
          <a:prstGeom prst="rect">
            <a:avLst/>
          </a:prstGeom>
          <a:noFill/>
        </p:spPr>
        <p:txBody>
          <a:bodyPr wrap="square" lIns="91440" tIns="45720" rIns="91440" bIns="45720">
            <a:spAutoFit/>
          </a:bodyPr>
          <a:lstStyle/>
          <a:p>
            <a:pPr algn="ctr"/>
            <a:r>
              <a:rPr lang="bn-BD" sz="4800" b="1" cap="none" spc="0" dirty="0" smtClean="0">
                <a:ln w="1905"/>
                <a:effectLst>
                  <a:innerShdw blurRad="69850" dist="43180" dir="5400000">
                    <a:srgbClr val="000000">
                      <a:alpha val="65000"/>
                    </a:srgbClr>
                  </a:innerShdw>
                </a:effectLst>
                <a:latin typeface="Nikosh" pitchFamily="2" charset="0"/>
                <a:cs typeface="Nikosh" pitchFamily="2" charset="0"/>
              </a:rPr>
              <a:t>এই পাঠ শেষে শিক্ষার্থীরা -</a:t>
            </a:r>
            <a:endParaRPr lang="en-US" sz="4800" b="1" cap="none" spc="0" dirty="0">
              <a:ln w="1905"/>
              <a:effectLst>
                <a:innerShdw blurRad="69850" dist="43180" dir="5400000">
                  <a:srgbClr val="000000">
                    <a:alpha val="65000"/>
                  </a:srgbClr>
                </a:innerShdw>
              </a:effectLst>
              <a:latin typeface="Nikosh" pitchFamily="2" charset="0"/>
              <a:cs typeface="Nikosh" pitchFamily="2" charset="0"/>
            </a:endParaRPr>
          </a:p>
        </p:txBody>
      </p:sp>
      <p:sp>
        <p:nvSpPr>
          <p:cNvPr id="12" name="Rectangle 11"/>
          <p:cNvSpPr/>
          <p:nvPr/>
        </p:nvSpPr>
        <p:spPr>
          <a:xfrm>
            <a:off x="2895600" y="2667000"/>
            <a:ext cx="6096000" cy="3416320"/>
          </a:xfrm>
          <a:prstGeom prst="rect">
            <a:avLst/>
          </a:prstGeom>
          <a:solidFill>
            <a:srgbClr val="92D050"/>
          </a:solidFill>
        </p:spPr>
        <p:txBody>
          <a:bodyPr wrap="square" lIns="91440" tIns="45720" rIns="91440" bIns="45720">
            <a:spAutoFit/>
          </a:bodyPr>
          <a:lstStyle/>
          <a:p>
            <a:pPr>
              <a:buFont typeface="Arial" pitchFamily="34" charset="0"/>
              <a:buChar char="•"/>
            </a:pPr>
            <a:r>
              <a:rPr lang="bn-BD" sz="3600" b="1" cap="none" spc="0" dirty="0" smtClean="0">
                <a:ln w="1905"/>
                <a:solidFill>
                  <a:schemeClr val="bg1"/>
                </a:solidFill>
                <a:effectLst>
                  <a:innerShdw blurRad="69850" dist="43180" dir="5400000">
                    <a:srgbClr val="000000">
                      <a:alpha val="65000"/>
                    </a:srgbClr>
                  </a:innerShdw>
                </a:effectLst>
                <a:latin typeface="Nikosh" pitchFamily="2" charset="0"/>
                <a:cs typeface="Nikosh" pitchFamily="2" charset="0"/>
              </a:rPr>
              <a:t> </a:t>
            </a:r>
            <a:r>
              <a:rPr lang="bn-BD" sz="3600" b="1" cap="none" spc="0" dirty="0" smtClean="0">
                <a:ln w="1905"/>
                <a:solidFill>
                  <a:schemeClr val="tx1">
                    <a:lumMod val="95000"/>
                    <a:lumOff val="5000"/>
                  </a:schemeClr>
                </a:solidFill>
                <a:effectLst>
                  <a:innerShdw blurRad="69850" dist="43180" dir="5400000">
                    <a:srgbClr val="000000">
                      <a:alpha val="65000"/>
                    </a:srgbClr>
                  </a:innerShdw>
                </a:effectLst>
                <a:latin typeface="Nikosh" pitchFamily="2" charset="0"/>
                <a:cs typeface="Nikosh" pitchFamily="2" charset="0"/>
              </a:rPr>
              <a:t>বাংলাদেশের কৃষির তথ্য ও সেবা প্রাপ্তির উৎস চিহ্নিত করতে পারবে।</a:t>
            </a:r>
          </a:p>
          <a:p>
            <a:pPr>
              <a:buFont typeface="Arial" pitchFamily="34" charset="0"/>
              <a:buChar char="•"/>
            </a:pPr>
            <a:r>
              <a:rPr lang="bn-BD" sz="3600" b="1" dirty="0" smtClean="0">
                <a:ln w="1905"/>
                <a:solidFill>
                  <a:schemeClr val="tx1">
                    <a:lumMod val="95000"/>
                    <a:lumOff val="5000"/>
                  </a:schemeClr>
                </a:solidFill>
                <a:effectLst>
                  <a:innerShdw blurRad="69850" dist="43180" dir="5400000">
                    <a:srgbClr val="000000">
                      <a:alpha val="65000"/>
                    </a:srgbClr>
                  </a:innerShdw>
                </a:effectLst>
                <a:latin typeface="Nikosh" pitchFamily="2" charset="0"/>
                <a:cs typeface="Nikosh" pitchFamily="2" charset="0"/>
              </a:rPr>
              <a:t>বাংলাদেশের কৃষির তথ্য ও সেবা প্রাপ্তির উৎস বর্ণনা করতে পারবে।</a:t>
            </a:r>
          </a:p>
          <a:p>
            <a:pPr>
              <a:buFont typeface="Arial" pitchFamily="34" charset="0"/>
              <a:buChar char="•"/>
            </a:pPr>
            <a:r>
              <a:rPr lang="bn-BD" sz="3600" b="1" dirty="0" smtClean="0">
                <a:ln w="1905"/>
                <a:solidFill>
                  <a:schemeClr val="tx1">
                    <a:lumMod val="95000"/>
                    <a:lumOff val="5000"/>
                  </a:schemeClr>
                </a:solidFill>
                <a:effectLst>
                  <a:innerShdw blurRad="69850" dist="43180" dir="5400000">
                    <a:srgbClr val="000000">
                      <a:alpha val="65000"/>
                    </a:srgbClr>
                  </a:innerShdw>
                </a:effectLst>
                <a:latin typeface="Nikosh" pitchFamily="2" charset="0"/>
                <a:cs typeface="Nikosh" pitchFamily="2" charset="0"/>
              </a:rPr>
              <a:t> বাংলাদেশের কৃষির তথ্য ও সেবা প্রাপ্তির উৎসের ভুমিকা বিশ্লেষণ করতে পারবে।</a:t>
            </a:r>
          </a:p>
        </p:txBody>
      </p:sp>
      <p:sp>
        <p:nvSpPr>
          <p:cNvPr id="13" name="Cloud 12"/>
          <p:cNvSpPr/>
          <p:nvPr/>
        </p:nvSpPr>
        <p:spPr>
          <a:xfrm rot="152830">
            <a:off x="2621277" y="75479"/>
            <a:ext cx="3429000" cy="14478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76600" y="381000"/>
            <a:ext cx="2299027" cy="923330"/>
          </a:xfrm>
          <a:prstGeom prst="rect">
            <a:avLst/>
          </a:prstGeom>
          <a:noFill/>
        </p:spPr>
        <p:txBody>
          <a:bodyPr wrap="none" lIns="91440" tIns="45720" rIns="91440" bIns="45720">
            <a:spAutoFit/>
          </a:bodyPr>
          <a:lstStyle/>
          <a:p>
            <a:pPr algn="ctr"/>
            <a:r>
              <a:rPr lang="bn-BD" sz="5400" b="1" dirty="0" smtClean="0">
                <a:ln w="1905"/>
                <a:solidFill>
                  <a:srgbClr val="FF0000"/>
                </a:solidFill>
                <a:effectLst>
                  <a:innerShdw blurRad="69850" dist="43180" dir="5400000">
                    <a:srgbClr val="000000">
                      <a:alpha val="65000"/>
                    </a:srgbClr>
                  </a:innerShdw>
                </a:effectLst>
                <a:latin typeface="Nikosh" pitchFamily="2" charset="0"/>
                <a:cs typeface="Nikosh" pitchFamily="2" charset="0"/>
              </a:rPr>
              <a:t>শিখন ফল</a:t>
            </a:r>
            <a:endParaRPr lang="en-US" sz="5400" b="1" cap="none" spc="0" dirty="0">
              <a:ln w="1905"/>
              <a:solidFill>
                <a:srgbClr val="FF0000"/>
              </a:solidFill>
              <a:effectLst>
                <a:innerShdw blurRad="69850" dist="43180" dir="5400000">
                  <a:srgbClr val="000000">
                    <a:alpha val="65000"/>
                  </a:srgbClr>
                </a:innerShdw>
              </a:effectLst>
              <a:latin typeface="Nikosh" pitchFamily="2" charset="0"/>
              <a:cs typeface="Nikosh" pitchFamily="2" charset="0"/>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828800" y="762000"/>
            <a:ext cx="1818641" cy="523220"/>
          </a:xfrm>
          <a:prstGeom prst="rect">
            <a:avLst/>
          </a:prstGeom>
          <a:noFill/>
        </p:spPr>
        <p:txBody>
          <a:bodyPr wrap="square" lIns="91440" tIns="45720" rIns="91440" bIns="45720">
            <a:spAutoFit/>
          </a:bodyPr>
          <a:lstStyle/>
          <a:p>
            <a:r>
              <a:rPr lang="bn-BD" sz="2800" b="1" cap="none" spc="0" dirty="0" smtClean="0">
                <a:ln w="1905"/>
                <a:solidFill>
                  <a:srgbClr val="7030A0"/>
                </a:solidFill>
                <a:effectLst>
                  <a:innerShdw blurRad="69850" dist="43180" dir="5400000">
                    <a:srgbClr val="000000">
                      <a:alpha val="65000"/>
                    </a:srgbClr>
                  </a:innerShdw>
                </a:effectLst>
                <a:latin typeface="Nikosh" pitchFamily="2" charset="0"/>
                <a:cs typeface="Nikosh" pitchFamily="2" charset="0"/>
              </a:rPr>
              <a:t>অভিজ্ঞ কৃষক</a:t>
            </a:r>
            <a:endParaRPr lang="en-US" sz="2800" b="1" cap="none" spc="0" dirty="0">
              <a:ln w="1905"/>
              <a:solidFill>
                <a:srgbClr val="7030A0"/>
              </a:solidFill>
              <a:effectLst>
                <a:innerShdw blurRad="69850" dist="43180" dir="5400000">
                  <a:srgbClr val="000000">
                    <a:alpha val="65000"/>
                  </a:srgbClr>
                </a:innerShdw>
              </a:effectLst>
              <a:latin typeface="Nikosh" pitchFamily="2" charset="0"/>
              <a:cs typeface="Nikosh" pitchFamily="2" charset="0"/>
            </a:endParaRPr>
          </a:p>
        </p:txBody>
      </p:sp>
      <p:sp>
        <p:nvSpPr>
          <p:cNvPr id="44" name="Right Arrow 43"/>
          <p:cNvSpPr/>
          <p:nvPr/>
        </p:nvSpPr>
        <p:spPr>
          <a:xfrm>
            <a:off x="838200" y="8382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5400000" flipH="1" flipV="1">
            <a:off x="-1904206" y="3733006"/>
            <a:ext cx="5486400" cy="1588"/>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828800" y="1371600"/>
            <a:ext cx="2362200" cy="523220"/>
          </a:xfrm>
          <a:prstGeom prst="rect">
            <a:avLst/>
          </a:prstGeom>
          <a:noFill/>
        </p:spPr>
        <p:txBody>
          <a:bodyPr wrap="square" lIns="91440" tIns="45720" rIns="91440" bIns="45720">
            <a:spAutoFit/>
          </a:bodyPr>
          <a:lstStyle/>
          <a:p>
            <a:r>
              <a:rPr lang="bn-BD" sz="2800" b="1" cap="none" spc="0" dirty="0" smtClean="0">
                <a:ln w="1905"/>
                <a:solidFill>
                  <a:srgbClr val="7030A0"/>
                </a:solidFill>
                <a:effectLst>
                  <a:innerShdw blurRad="69850" dist="43180" dir="5400000">
                    <a:srgbClr val="000000">
                      <a:alpha val="65000"/>
                    </a:srgbClr>
                  </a:innerShdw>
                </a:effectLst>
                <a:latin typeface="Nikosh" pitchFamily="2" charset="0"/>
                <a:cs typeface="Nikosh" pitchFamily="2" charset="0"/>
              </a:rPr>
              <a:t>কৃষক মাঠ স্কুল </a:t>
            </a:r>
            <a:endParaRPr lang="en-US" sz="2800" b="1" cap="none" spc="0" dirty="0">
              <a:ln w="1905"/>
              <a:solidFill>
                <a:srgbClr val="7030A0"/>
              </a:solidFill>
              <a:effectLst>
                <a:innerShdw blurRad="69850" dist="43180" dir="5400000">
                  <a:srgbClr val="000000">
                    <a:alpha val="65000"/>
                  </a:srgbClr>
                </a:innerShdw>
              </a:effectLst>
              <a:latin typeface="Nikosh" pitchFamily="2" charset="0"/>
              <a:cs typeface="Nikosh" pitchFamily="2" charset="0"/>
            </a:endParaRPr>
          </a:p>
        </p:txBody>
      </p:sp>
      <p:sp>
        <p:nvSpPr>
          <p:cNvPr id="59" name="Right Arrow 58"/>
          <p:cNvSpPr/>
          <p:nvPr/>
        </p:nvSpPr>
        <p:spPr>
          <a:xfrm>
            <a:off x="838200" y="14478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a:off x="838200" y="19812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752600" y="1905000"/>
            <a:ext cx="2514600" cy="523220"/>
          </a:xfrm>
          <a:prstGeom prst="rect">
            <a:avLst/>
          </a:prstGeom>
          <a:noFill/>
        </p:spPr>
        <p:txBody>
          <a:bodyPr wrap="square" lIns="91440" tIns="45720" rIns="91440" bIns="45720">
            <a:spAutoFit/>
          </a:bodyPr>
          <a:lstStyle/>
          <a:p>
            <a:r>
              <a:rPr lang="bn-BD" sz="2800" b="1" cap="none" spc="0" dirty="0" smtClean="0">
                <a:ln w="1905"/>
                <a:solidFill>
                  <a:srgbClr val="7030A0"/>
                </a:solidFill>
                <a:effectLst>
                  <a:innerShdw blurRad="69850" dist="43180" dir="5400000">
                    <a:srgbClr val="000000">
                      <a:alpha val="65000"/>
                    </a:srgbClr>
                  </a:innerShdw>
                </a:effectLst>
                <a:latin typeface="Nikosh" pitchFamily="2" charset="0"/>
                <a:cs typeface="Nikosh" pitchFamily="2" charset="0"/>
              </a:rPr>
              <a:t>কৃষক সভা</a:t>
            </a:r>
            <a:endParaRPr lang="en-US" sz="2800" b="1" cap="none" spc="0" dirty="0">
              <a:ln w="1905"/>
              <a:solidFill>
                <a:srgbClr val="7030A0"/>
              </a:solidFill>
              <a:effectLst>
                <a:innerShdw blurRad="69850" dist="43180" dir="5400000">
                  <a:srgbClr val="000000">
                    <a:alpha val="65000"/>
                  </a:srgbClr>
                </a:innerShdw>
              </a:effectLst>
              <a:latin typeface="Nikosh" pitchFamily="2" charset="0"/>
              <a:cs typeface="Nikosh" pitchFamily="2" charset="0"/>
            </a:endParaRPr>
          </a:p>
        </p:txBody>
      </p:sp>
      <p:sp>
        <p:nvSpPr>
          <p:cNvPr id="62" name="Right Arrow 61"/>
          <p:cNvSpPr/>
          <p:nvPr/>
        </p:nvSpPr>
        <p:spPr>
          <a:xfrm>
            <a:off x="838200" y="25146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752600" y="2438400"/>
            <a:ext cx="2514600" cy="523220"/>
          </a:xfrm>
          <a:prstGeom prst="rect">
            <a:avLst/>
          </a:prstGeom>
          <a:noFill/>
        </p:spPr>
        <p:txBody>
          <a:bodyPr wrap="square" lIns="91440" tIns="45720" rIns="91440" bIns="45720">
            <a:spAutoFit/>
          </a:bodyPr>
          <a:lstStyle/>
          <a:p>
            <a:r>
              <a:rPr lang="bn-BD" sz="2800" b="1" dirty="0" smtClean="0">
                <a:ln w="1905"/>
                <a:solidFill>
                  <a:srgbClr val="7030A0"/>
                </a:solidFill>
                <a:effectLst>
                  <a:innerShdw blurRad="69850" dist="43180" dir="5400000">
                    <a:srgbClr val="000000">
                      <a:alpha val="65000"/>
                    </a:srgbClr>
                  </a:innerShdw>
                </a:effectLst>
                <a:latin typeface="Nikosh" pitchFamily="2" charset="0"/>
                <a:cs typeface="Nikosh" pitchFamily="2" charset="0"/>
              </a:rPr>
              <a:t>উঠান বৈঠক</a:t>
            </a:r>
            <a:endParaRPr lang="en-US" sz="2800" b="1" cap="none" spc="0" dirty="0">
              <a:ln w="1905"/>
              <a:solidFill>
                <a:srgbClr val="7030A0"/>
              </a:solidFill>
              <a:effectLst>
                <a:innerShdw blurRad="69850" dist="43180" dir="5400000">
                  <a:srgbClr val="000000">
                    <a:alpha val="65000"/>
                  </a:srgbClr>
                </a:innerShdw>
              </a:effectLst>
              <a:latin typeface="Nikosh" pitchFamily="2" charset="0"/>
              <a:cs typeface="Nikosh" pitchFamily="2" charset="0"/>
            </a:endParaRPr>
          </a:p>
        </p:txBody>
      </p:sp>
      <p:sp>
        <p:nvSpPr>
          <p:cNvPr id="64" name="Right Arrow 63"/>
          <p:cNvSpPr/>
          <p:nvPr/>
        </p:nvSpPr>
        <p:spPr>
          <a:xfrm>
            <a:off x="838200" y="30480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52600" y="2971800"/>
            <a:ext cx="3962400" cy="523220"/>
          </a:xfrm>
          <a:prstGeom prst="rect">
            <a:avLst/>
          </a:prstGeom>
          <a:noFill/>
        </p:spPr>
        <p:txBody>
          <a:bodyPr wrap="square" lIns="91440" tIns="45720" rIns="91440" bIns="45720">
            <a:spAutoFit/>
          </a:bodyPr>
          <a:lstStyle/>
          <a:p>
            <a:r>
              <a:rPr lang="bn-BD" sz="2800" b="1" dirty="0" smtClean="0">
                <a:ln w="1905"/>
                <a:solidFill>
                  <a:srgbClr val="7030A0"/>
                </a:solidFill>
                <a:effectLst>
                  <a:innerShdw blurRad="69850" dist="43180" dir="5400000">
                    <a:srgbClr val="000000">
                      <a:alpha val="65000"/>
                    </a:srgbClr>
                  </a:innerShdw>
                </a:effectLst>
                <a:latin typeface="Nikosh" pitchFamily="2" charset="0"/>
                <a:cs typeface="Nikosh" pitchFamily="2" charset="0"/>
              </a:rPr>
              <a:t>কৃষি উচ্চশিক্ষা ও গবেষণা প্রতিষ্ঠান</a:t>
            </a:r>
            <a:endParaRPr lang="en-US" sz="2800" b="1" cap="none" spc="0" dirty="0">
              <a:ln w="1905"/>
              <a:solidFill>
                <a:srgbClr val="7030A0"/>
              </a:solidFill>
              <a:effectLst>
                <a:innerShdw blurRad="69850" dist="43180" dir="5400000">
                  <a:srgbClr val="000000">
                    <a:alpha val="65000"/>
                  </a:srgbClr>
                </a:innerShdw>
              </a:effectLst>
              <a:latin typeface="Nikosh" pitchFamily="2" charset="0"/>
              <a:cs typeface="Nikosh" pitchFamily="2" charset="0"/>
            </a:endParaRPr>
          </a:p>
        </p:txBody>
      </p:sp>
      <p:sp>
        <p:nvSpPr>
          <p:cNvPr id="66" name="Right Arrow 65"/>
          <p:cNvSpPr/>
          <p:nvPr/>
        </p:nvSpPr>
        <p:spPr>
          <a:xfrm>
            <a:off x="838200" y="35814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752600" y="3505200"/>
            <a:ext cx="2514600" cy="523220"/>
          </a:xfrm>
          <a:prstGeom prst="rect">
            <a:avLst/>
          </a:prstGeom>
          <a:noFill/>
        </p:spPr>
        <p:txBody>
          <a:bodyPr wrap="square" lIns="91440" tIns="45720" rIns="91440" bIns="45720">
            <a:spAutoFit/>
          </a:bodyPr>
          <a:lstStyle/>
          <a:p>
            <a:r>
              <a:rPr lang="bn-BD" sz="2800" b="1" dirty="0" smtClean="0">
                <a:ln w="1905"/>
                <a:solidFill>
                  <a:srgbClr val="7030A0"/>
                </a:solidFill>
                <a:effectLst>
                  <a:innerShdw blurRad="69850" dist="43180" dir="5400000">
                    <a:srgbClr val="000000">
                      <a:alpha val="65000"/>
                    </a:srgbClr>
                  </a:innerShdw>
                </a:effectLst>
                <a:latin typeface="Nikosh" pitchFamily="2" charset="0"/>
                <a:cs typeface="Nikosh" pitchFamily="2" charset="0"/>
              </a:rPr>
              <a:t>কৃষি তথ্য সার্ভিস </a:t>
            </a:r>
            <a:endParaRPr lang="en-US" sz="2800" b="1" cap="none" spc="0" dirty="0">
              <a:ln w="1905"/>
              <a:solidFill>
                <a:srgbClr val="7030A0"/>
              </a:solidFill>
              <a:effectLst>
                <a:innerShdw blurRad="69850" dist="43180" dir="5400000">
                  <a:srgbClr val="000000">
                    <a:alpha val="65000"/>
                  </a:srgbClr>
                </a:innerShdw>
              </a:effectLst>
              <a:latin typeface="Nikosh" pitchFamily="2" charset="0"/>
              <a:cs typeface="Nikosh" pitchFamily="2" charset="0"/>
            </a:endParaRPr>
          </a:p>
        </p:txBody>
      </p:sp>
      <p:sp>
        <p:nvSpPr>
          <p:cNvPr id="68" name="Right Arrow 67"/>
          <p:cNvSpPr/>
          <p:nvPr/>
        </p:nvSpPr>
        <p:spPr>
          <a:xfrm>
            <a:off x="838200" y="41148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752600" y="4038600"/>
            <a:ext cx="3276600" cy="523220"/>
          </a:xfrm>
          <a:prstGeom prst="rect">
            <a:avLst/>
          </a:prstGeom>
          <a:noFill/>
        </p:spPr>
        <p:txBody>
          <a:bodyPr wrap="square" lIns="91440" tIns="45720" rIns="91440" bIns="45720">
            <a:spAutoFit/>
          </a:bodyPr>
          <a:lstStyle/>
          <a:p>
            <a:r>
              <a:rPr lang="bn-BD" sz="2800" b="1" cap="none" spc="0" dirty="0" smtClean="0">
                <a:ln w="1905"/>
                <a:solidFill>
                  <a:srgbClr val="7030A0"/>
                </a:solidFill>
                <a:effectLst>
                  <a:innerShdw blurRad="69850" dist="43180" dir="5400000">
                    <a:srgbClr val="000000">
                      <a:alpha val="65000"/>
                    </a:srgbClr>
                  </a:innerShdw>
                </a:effectLst>
                <a:latin typeface="Nikosh" pitchFamily="2" charset="0"/>
                <a:cs typeface="Nikosh" pitchFamily="2" charset="0"/>
              </a:rPr>
              <a:t>কৃষি সম্প্রসারণ অধিদপ্তর </a:t>
            </a:r>
            <a:endParaRPr lang="en-US" sz="2800" b="1" cap="none" spc="0" dirty="0">
              <a:ln w="1905"/>
              <a:solidFill>
                <a:srgbClr val="7030A0"/>
              </a:solidFill>
              <a:effectLst>
                <a:innerShdw blurRad="69850" dist="43180" dir="5400000">
                  <a:srgbClr val="000000">
                    <a:alpha val="65000"/>
                  </a:srgbClr>
                </a:innerShdw>
              </a:effectLst>
              <a:latin typeface="Nikosh" pitchFamily="2" charset="0"/>
              <a:cs typeface="Nikosh" pitchFamily="2" charset="0"/>
            </a:endParaRPr>
          </a:p>
        </p:txBody>
      </p:sp>
      <p:sp>
        <p:nvSpPr>
          <p:cNvPr id="70" name="Right Arrow 69"/>
          <p:cNvSpPr/>
          <p:nvPr/>
        </p:nvSpPr>
        <p:spPr>
          <a:xfrm>
            <a:off x="838200" y="46482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752600" y="4572000"/>
            <a:ext cx="4495800" cy="523220"/>
          </a:xfrm>
          <a:prstGeom prst="rect">
            <a:avLst/>
          </a:prstGeom>
          <a:noFill/>
        </p:spPr>
        <p:txBody>
          <a:bodyPr wrap="square" lIns="91440" tIns="45720" rIns="91440" bIns="45720">
            <a:spAutoFit/>
          </a:bodyPr>
          <a:lstStyle/>
          <a:p>
            <a:r>
              <a:rPr lang="bn-BD" sz="2800" b="1" cap="none" spc="0" dirty="0" smtClean="0">
                <a:ln w="1905"/>
                <a:solidFill>
                  <a:srgbClr val="7030A0"/>
                </a:solidFill>
                <a:effectLst>
                  <a:innerShdw blurRad="69850" dist="43180" dir="5400000">
                    <a:srgbClr val="000000">
                      <a:alpha val="65000"/>
                    </a:srgbClr>
                  </a:innerShdw>
                </a:effectLst>
                <a:latin typeface="Nikosh" pitchFamily="2" charset="0"/>
                <a:cs typeface="Nikosh" pitchFamily="2" charset="0"/>
              </a:rPr>
              <a:t>কৃষি উপকরণ সরবরাহকারী প্রতিষ্ঠান</a:t>
            </a:r>
            <a:endParaRPr lang="en-US" sz="2800" b="1" cap="none" spc="0" dirty="0">
              <a:ln w="1905"/>
              <a:solidFill>
                <a:srgbClr val="7030A0"/>
              </a:solidFill>
              <a:effectLst>
                <a:innerShdw blurRad="69850" dist="43180" dir="5400000">
                  <a:srgbClr val="000000">
                    <a:alpha val="65000"/>
                  </a:srgbClr>
                </a:innerShdw>
              </a:effectLst>
              <a:latin typeface="Nikosh" pitchFamily="2" charset="0"/>
              <a:cs typeface="Nikosh" pitchFamily="2" charset="0"/>
            </a:endParaRPr>
          </a:p>
        </p:txBody>
      </p:sp>
      <p:sp>
        <p:nvSpPr>
          <p:cNvPr id="76" name="Right Arrow 75"/>
          <p:cNvSpPr/>
          <p:nvPr/>
        </p:nvSpPr>
        <p:spPr>
          <a:xfrm>
            <a:off x="838200" y="51054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752600" y="5029200"/>
            <a:ext cx="4724400" cy="523220"/>
          </a:xfrm>
          <a:prstGeom prst="rect">
            <a:avLst/>
          </a:prstGeom>
          <a:noFill/>
        </p:spPr>
        <p:txBody>
          <a:bodyPr wrap="square" lIns="91440" tIns="45720" rIns="91440" bIns="45720">
            <a:spAutoFit/>
          </a:bodyPr>
          <a:lstStyle/>
          <a:p>
            <a:r>
              <a:rPr lang="bn-BD" sz="2800" b="1" cap="none" spc="0" dirty="0" smtClean="0">
                <a:ln w="1905"/>
                <a:solidFill>
                  <a:srgbClr val="7030A0"/>
                </a:solidFill>
                <a:effectLst>
                  <a:innerShdw blurRad="69850" dist="43180" dir="5400000">
                    <a:srgbClr val="000000">
                      <a:alpha val="65000"/>
                    </a:srgbClr>
                  </a:innerShdw>
                </a:effectLst>
                <a:latin typeface="Nikosh" pitchFamily="2" charset="0"/>
                <a:cs typeface="Nikosh" pitchFamily="2" charset="0"/>
              </a:rPr>
              <a:t>বিভিন্ন বেসরকারি প্রতিষ্ঠান (এনজিও)</a:t>
            </a:r>
            <a:endParaRPr lang="en-US" sz="2800" b="1" cap="none" spc="0" dirty="0">
              <a:ln w="1905"/>
              <a:solidFill>
                <a:srgbClr val="7030A0"/>
              </a:solidFill>
              <a:effectLst>
                <a:innerShdw blurRad="69850" dist="43180" dir="5400000">
                  <a:srgbClr val="000000">
                    <a:alpha val="65000"/>
                  </a:srgbClr>
                </a:innerShdw>
              </a:effectLst>
              <a:latin typeface="Nikosh" pitchFamily="2" charset="0"/>
              <a:cs typeface="Nikosh" pitchFamily="2" charset="0"/>
            </a:endParaRPr>
          </a:p>
        </p:txBody>
      </p:sp>
      <p:sp>
        <p:nvSpPr>
          <p:cNvPr id="78" name="Right Arrow 77"/>
          <p:cNvSpPr/>
          <p:nvPr/>
        </p:nvSpPr>
        <p:spPr>
          <a:xfrm>
            <a:off x="838200" y="56388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752600" y="5562600"/>
            <a:ext cx="7391400" cy="523220"/>
          </a:xfrm>
          <a:prstGeom prst="rect">
            <a:avLst/>
          </a:prstGeom>
          <a:noFill/>
        </p:spPr>
        <p:txBody>
          <a:bodyPr wrap="square" lIns="91440" tIns="45720" rIns="91440" bIns="45720">
            <a:spAutoFit/>
          </a:bodyPr>
          <a:lstStyle/>
          <a:p>
            <a:r>
              <a:rPr lang="bn-BD" sz="2800" b="1" dirty="0" smtClean="0">
                <a:ln w="1905"/>
                <a:solidFill>
                  <a:srgbClr val="7030A0"/>
                </a:solidFill>
                <a:effectLst>
                  <a:innerShdw blurRad="69850" dist="43180" dir="5400000">
                    <a:srgbClr val="000000">
                      <a:alpha val="65000"/>
                    </a:srgbClr>
                  </a:innerShdw>
                </a:effectLst>
                <a:latin typeface="Nikosh" pitchFamily="2" charset="0"/>
                <a:cs typeface="Nikosh" pitchFamily="2" charset="0"/>
              </a:rPr>
              <a:t>তথ্য ও যোগাযোগ প্রযুক্তি (রেডিও, টেলিভিশন,মোবাইল, ইন্টারনেট)</a:t>
            </a:r>
            <a:endParaRPr lang="en-US" sz="2800" b="1" cap="none" spc="0" dirty="0">
              <a:ln w="1905"/>
              <a:solidFill>
                <a:srgbClr val="7030A0"/>
              </a:solidFill>
              <a:effectLst>
                <a:innerShdw blurRad="69850" dist="43180" dir="5400000">
                  <a:srgbClr val="000000">
                    <a:alpha val="65000"/>
                  </a:srgbClr>
                </a:innerShdw>
              </a:effectLst>
              <a:latin typeface="Nikosh" pitchFamily="2" charset="0"/>
              <a:cs typeface="Nikosh" pitchFamily="2" charset="0"/>
            </a:endParaRPr>
          </a:p>
        </p:txBody>
      </p:sp>
      <p:sp>
        <p:nvSpPr>
          <p:cNvPr id="80" name="Right Arrow 79"/>
          <p:cNvSpPr/>
          <p:nvPr/>
        </p:nvSpPr>
        <p:spPr>
          <a:xfrm>
            <a:off x="838200" y="61722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752600" y="6096000"/>
            <a:ext cx="7391400" cy="523220"/>
          </a:xfrm>
          <a:prstGeom prst="rect">
            <a:avLst/>
          </a:prstGeom>
          <a:noFill/>
        </p:spPr>
        <p:txBody>
          <a:bodyPr wrap="square" lIns="91440" tIns="45720" rIns="91440" bIns="45720">
            <a:spAutoFit/>
          </a:bodyPr>
          <a:lstStyle/>
          <a:p>
            <a:r>
              <a:rPr lang="bn-BD" sz="2800" b="1" cap="none" spc="0" dirty="0" smtClean="0">
                <a:ln w="1905"/>
                <a:solidFill>
                  <a:srgbClr val="7030A0"/>
                </a:solidFill>
                <a:effectLst>
                  <a:innerShdw blurRad="69850" dist="43180" dir="5400000">
                    <a:srgbClr val="000000">
                      <a:alpha val="65000"/>
                    </a:srgbClr>
                  </a:innerShdw>
                </a:effectLst>
                <a:latin typeface="Nikosh" pitchFamily="2" charset="0"/>
                <a:cs typeface="Nikosh" pitchFamily="2" charset="0"/>
              </a:rPr>
              <a:t>সংবাদপত্র, পুস্তিকা, ম্যাগাজিন, লিফলেট, পোস্টার ইত্যাদি</a:t>
            </a:r>
            <a:endParaRPr lang="en-US" sz="2800" b="1" cap="none" spc="0" dirty="0">
              <a:ln w="1905"/>
              <a:solidFill>
                <a:srgbClr val="7030A0"/>
              </a:solidFill>
              <a:effectLst>
                <a:innerShdw blurRad="69850" dist="43180" dir="5400000">
                  <a:srgbClr val="000000">
                    <a:alpha val="65000"/>
                  </a:srgbClr>
                </a:innerShdw>
              </a:effectLst>
              <a:latin typeface="Nikosh" pitchFamily="2" charset="0"/>
              <a:cs typeface="Nikosh" pitchFamily="2" charset="0"/>
            </a:endParaRPr>
          </a:p>
        </p:txBody>
      </p:sp>
      <p:sp>
        <p:nvSpPr>
          <p:cNvPr id="82" name="Rounded Rectangle 81"/>
          <p:cNvSpPr/>
          <p:nvPr/>
        </p:nvSpPr>
        <p:spPr>
          <a:xfrm>
            <a:off x="1981200" y="152400"/>
            <a:ext cx="5867400" cy="533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ln w="1905"/>
                <a:solidFill>
                  <a:srgbClr val="F733E9"/>
                </a:solidFill>
                <a:effectLst>
                  <a:innerShdw blurRad="69850" dist="43180" dir="5400000">
                    <a:srgbClr val="000000">
                      <a:alpha val="65000"/>
                    </a:srgbClr>
                  </a:innerShdw>
                </a:effectLst>
                <a:latin typeface="Nikosh" pitchFamily="2" charset="0"/>
                <a:cs typeface="Nikosh" pitchFamily="2" charset="0"/>
              </a:rPr>
              <a:t>কৃষির তথ্য ও সেবা প্রাপ্তির উৎস</a:t>
            </a:r>
            <a:endParaRPr lang="en-US" sz="3200" b="1" dirty="0">
              <a:ln w="1905"/>
              <a:solidFill>
                <a:srgbClr val="F733E9"/>
              </a:solidFill>
              <a:effectLst>
                <a:innerShdw blurRad="69850" dist="43180" dir="5400000">
                  <a:srgbClr val="000000">
                    <a:alpha val="65000"/>
                  </a:srgbClr>
                </a:innerShdw>
              </a:effectLst>
              <a:latin typeface="Nikosh" pitchFamily="2" charset="0"/>
              <a:cs typeface="Nikosh" pitchFamily="2" charset="0"/>
            </a:endParaRPr>
          </a:p>
        </p:txBody>
      </p:sp>
      <p:pic>
        <p:nvPicPr>
          <p:cNvPr id="14338" name="Picture 2" descr="আষাঢ় - কৃষি তথ্য সার্ভিস (এআইএস ..."/>
          <p:cNvPicPr>
            <a:picLocks noChangeAspect="1" noChangeArrowheads="1"/>
          </p:cNvPicPr>
          <p:nvPr/>
        </p:nvPicPr>
        <p:blipFill>
          <a:blip r:embed="rId2"/>
          <a:srcRect/>
          <a:stretch>
            <a:fillRect/>
          </a:stretch>
        </p:blipFill>
        <p:spPr bwMode="auto">
          <a:xfrm>
            <a:off x="5904609" y="838201"/>
            <a:ext cx="3061988" cy="4114799"/>
          </a:xfrm>
          <a:prstGeom prst="rect">
            <a:avLst/>
          </a:prstGeom>
          <a:noFill/>
        </p:spPr>
      </p:pic>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57400" y="0"/>
            <a:ext cx="4038600" cy="990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C00000"/>
              </a:solidFill>
            </a:endParaRPr>
          </a:p>
        </p:txBody>
      </p:sp>
      <p:sp>
        <p:nvSpPr>
          <p:cNvPr id="7" name="Rectangle 6"/>
          <p:cNvSpPr/>
          <p:nvPr/>
        </p:nvSpPr>
        <p:spPr>
          <a:xfrm>
            <a:off x="2667000" y="152400"/>
            <a:ext cx="2904962" cy="923330"/>
          </a:xfrm>
          <a:prstGeom prst="rect">
            <a:avLst/>
          </a:prstGeom>
          <a:noFill/>
        </p:spPr>
        <p:txBody>
          <a:bodyPr wrap="none" lIns="91440" tIns="45720" rIns="91440" bIns="45720">
            <a:spAutoFit/>
          </a:bodyPr>
          <a:lstStyle/>
          <a:p>
            <a:pPr algn="ctr"/>
            <a:r>
              <a:rPr lang="bn-BD"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অভিজ্ঞ কৃষক</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sp>
        <p:nvSpPr>
          <p:cNvPr id="16" name="TextBox 15"/>
          <p:cNvSpPr txBox="1"/>
          <p:nvPr/>
        </p:nvSpPr>
        <p:spPr>
          <a:xfrm>
            <a:off x="5105400" y="1143000"/>
            <a:ext cx="3657600" cy="1477328"/>
          </a:xfrm>
          <a:prstGeom prst="rect">
            <a:avLst/>
          </a:prstGeom>
          <a:solidFill>
            <a:schemeClr val="accent2">
              <a:lumMod val="40000"/>
              <a:lumOff val="60000"/>
            </a:schemeClr>
          </a:solidFill>
        </p:spPr>
        <p:txBody>
          <a:bodyPr wrap="square" rtlCol="0">
            <a:spAutoFit/>
          </a:bodyPr>
          <a:lstStyle/>
          <a:p>
            <a:pPr>
              <a:buFont typeface="Arial" pitchFamily="34" charset="0"/>
              <a:buChar char="•"/>
            </a:pPr>
            <a:r>
              <a:rPr lang="bn-BD" dirty="0" smtClean="0">
                <a:latin typeface="Nikosh" pitchFamily="2" charset="0"/>
                <a:cs typeface="Nikosh" pitchFamily="2" charset="0"/>
              </a:rPr>
              <a:t> অভিজ্ঞ কৃষক একজন স্থানীয় নেতা ও কৃষি বিষয়ে একজন পরামর্শদাতা।</a:t>
            </a:r>
          </a:p>
          <a:p>
            <a:pPr>
              <a:buFont typeface="Arial" pitchFamily="34" charset="0"/>
              <a:buChar char="•"/>
            </a:pPr>
            <a:r>
              <a:rPr lang="bn-BD" dirty="0" smtClean="0">
                <a:latin typeface="Nikosh" pitchFamily="2" charset="0"/>
                <a:cs typeface="Nikosh" pitchFamily="2" charset="0"/>
              </a:rPr>
              <a:t> প্রযুক্তি সম্প্রসারণের জন্য অভিজ্ঞ কৃষক তার বাস্তব জ্ঞান ও অভিজ্ঞতা অন্য কৃষকের কাছে পৌঁছে দেন। </a:t>
            </a:r>
            <a:endParaRPr lang="en-US" dirty="0">
              <a:latin typeface="Nikosh" pitchFamily="2" charset="0"/>
              <a:cs typeface="Nikosh" pitchFamily="2" charset="0"/>
            </a:endParaRPr>
          </a:p>
        </p:txBody>
      </p:sp>
      <p:pic>
        <p:nvPicPr>
          <p:cNvPr id="13316" name="Picture 4"/>
          <p:cNvPicPr>
            <a:picLocks noChangeAspect="1" noChangeArrowheads="1"/>
          </p:cNvPicPr>
          <p:nvPr/>
        </p:nvPicPr>
        <p:blipFill>
          <a:blip r:embed="rId2"/>
          <a:srcRect/>
          <a:stretch>
            <a:fillRect/>
          </a:stretch>
        </p:blipFill>
        <p:spPr bwMode="auto">
          <a:xfrm>
            <a:off x="152400" y="1143000"/>
            <a:ext cx="4821115" cy="2667000"/>
          </a:xfrm>
          <a:prstGeom prst="rect">
            <a:avLst/>
          </a:prstGeom>
          <a:noFill/>
          <a:ln w="9525">
            <a:noFill/>
            <a:miter lim="800000"/>
            <a:headEnd/>
            <a:tailEnd/>
          </a:ln>
          <a:effectLst/>
        </p:spPr>
      </p:pic>
      <p:pic>
        <p:nvPicPr>
          <p:cNvPr id="13318" name="Picture 6"/>
          <p:cNvPicPr>
            <a:picLocks noChangeAspect="1" noChangeArrowheads="1"/>
          </p:cNvPicPr>
          <p:nvPr/>
        </p:nvPicPr>
        <p:blipFill>
          <a:blip r:embed="rId3"/>
          <a:srcRect/>
          <a:stretch>
            <a:fillRect/>
          </a:stretch>
        </p:blipFill>
        <p:spPr bwMode="auto">
          <a:xfrm>
            <a:off x="4876800" y="3886200"/>
            <a:ext cx="4089511" cy="2752725"/>
          </a:xfrm>
          <a:prstGeom prst="rect">
            <a:avLst/>
          </a:prstGeom>
          <a:noFill/>
          <a:ln w="9525">
            <a:noFill/>
            <a:miter lim="800000"/>
            <a:headEnd/>
            <a:tailEnd/>
          </a:ln>
          <a:effectLst/>
        </p:spPr>
      </p:pic>
      <p:sp>
        <p:nvSpPr>
          <p:cNvPr id="23" name="TextBox 22"/>
          <p:cNvSpPr txBox="1"/>
          <p:nvPr/>
        </p:nvSpPr>
        <p:spPr>
          <a:xfrm>
            <a:off x="5105400" y="2819400"/>
            <a:ext cx="3657600" cy="923330"/>
          </a:xfrm>
          <a:prstGeom prst="rect">
            <a:avLst/>
          </a:prstGeom>
          <a:solidFill>
            <a:srgbClr val="00B0F0"/>
          </a:solidFill>
        </p:spPr>
        <p:txBody>
          <a:bodyPr wrap="square" rtlCol="0">
            <a:spAutoFit/>
          </a:bodyPr>
          <a:lstStyle/>
          <a:p>
            <a:r>
              <a:rPr lang="bn-BD" dirty="0" smtClean="0">
                <a:latin typeface="Nikosh" pitchFamily="2" charset="0"/>
                <a:cs typeface="Nikosh" pitchFamily="2" charset="0"/>
              </a:rPr>
              <a:t>একজন কৃষকের কাছ থেকে অন্য কৃষকের কাছে প্রযুক্তি পৌঁছানোর এই কৌশল ‘ফার্মার টু ফার্মার’ কৌশল নামে পরিচিত। </a:t>
            </a:r>
          </a:p>
        </p:txBody>
      </p:sp>
      <p:sp>
        <p:nvSpPr>
          <p:cNvPr id="24" name="TextBox 23"/>
          <p:cNvSpPr txBox="1"/>
          <p:nvPr/>
        </p:nvSpPr>
        <p:spPr>
          <a:xfrm>
            <a:off x="152400" y="4267200"/>
            <a:ext cx="4648200" cy="1938992"/>
          </a:xfrm>
          <a:prstGeom prst="rect">
            <a:avLst/>
          </a:prstGeom>
          <a:solidFill>
            <a:schemeClr val="tx2">
              <a:lumMod val="20000"/>
              <a:lumOff val="80000"/>
            </a:schemeClr>
          </a:solidFill>
        </p:spPr>
        <p:txBody>
          <a:bodyPr wrap="square" rtlCol="0">
            <a:spAutoFit/>
          </a:bodyPr>
          <a:lstStyle/>
          <a:p>
            <a:endParaRPr lang="bn-BD" sz="1200" dirty="0" smtClean="0">
              <a:latin typeface="Nikosh" pitchFamily="2" charset="0"/>
              <a:cs typeface="Nikosh" pitchFamily="2" charset="0"/>
            </a:endParaRPr>
          </a:p>
          <a:p>
            <a:pPr>
              <a:buFont typeface="Arial" pitchFamily="34" charset="0"/>
              <a:buChar char="•"/>
            </a:pPr>
            <a:r>
              <a:rPr lang="bn-BD" dirty="0" smtClean="0">
                <a:latin typeface="Nikosh" pitchFamily="2" charset="0"/>
                <a:cs typeface="Nikosh" pitchFamily="2" charset="0"/>
              </a:rPr>
              <a:t> ঝিনাইদহের হরিপদ কাপালি- হরিধান</a:t>
            </a:r>
          </a:p>
          <a:p>
            <a:pPr>
              <a:buFont typeface="Arial" pitchFamily="34" charset="0"/>
              <a:buChar char="•"/>
            </a:pPr>
            <a:r>
              <a:rPr lang="bn-BD" dirty="0" smtClean="0">
                <a:latin typeface="Nikosh" pitchFamily="2" charset="0"/>
                <a:cs typeface="Nikosh" pitchFamily="2" charset="0"/>
              </a:rPr>
              <a:t> নাটোরের আফাজ পাগলা- ভেষজ উদ্ভিদ</a:t>
            </a:r>
          </a:p>
          <a:p>
            <a:pPr>
              <a:buFont typeface="Arial" pitchFamily="34" charset="0"/>
              <a:buChar char="•"/>
            </a:pPr>
            <a:r>
              <a:rPr lang="bn-BD" dirty="0" smtClean="0">
                <a:latin typeface="Nikosh" pitchFamily="2" charset="0"/>
                <a:cs typeface="Nikosh" pitchFamily="2" charset="0"/>
              </a:rPr>
              <a:t> ফেনীর সাজু উকিল- মাছ</a:t>
            </a:r>
          </a:p>
          <a:p>
            <a:pPr>
              <a:buFont typeface="Arial" pitchFamily="34" charset="0"/>
              <a:buChar char="•"/>
            </a:pPr>
            <a:r>
              <a:rPr lang="bn-BD" dirty="0" smtClean="0">
                <a:latin typeface="Nikosh" pitchFamily="2" charset="0"/>
                <a:cs typeface="Nikosh" pitchFamily="2" charset="0"/>
              </a:rPr>
              <a:t> ফরিদপুরের আলেয়া বেগম- পোল্ট্রি ও গবাদিপশুর খামার</a:t>
            </a:r>
          </a:p>
          <a:p>
            <a:pPr>
              <a:buFont typeface="Arial" pitchFamily="34" charset="0"/>
              <a:buChar char="•"/>
            </a:pPr>
            <a:r>
              <a:rPr lang="bn-BD" dirty="0" smtClean="0">
                <a:latin typeface="Nikosh" pitchFamily="2" charset="0"/>
                <a:cs typeface="Nikosh" pitchFamily="2" charset="0"/>
              </a:rPr>
              <a:t> ময়মনসিংহের আব্দুল্লাহ আল পাঠান- নিড়ানি যন্ত্র </a:t>
            </a:r>
            <a:r>
              <a:rPr lang="bn-BD" sz="1600" dirty="0" smtClean="0">
                <a:latin typeface="Nikosh" pitchFamily="2" charset="0"/>
                <a:cs typeface="Nikosh" pitchFamily="2" charset="0"/>
              </a:rPr>
              <a:t>(সেনি উইডার)</a:t>
            </a:r>
            <a:endParaRPr lang="bn-BD" dirty="0" smtClean="0">
              <a:latin typeface="Nikosh" pitchFamily="2" charset="0"/>
              <a:cs typeface="Nikosh" pitchFamily="2" charset="0"/>
            </a:endParaRPr>
          </a:p>
          <a:p>
            <a:endParaRPr lang="en-US" dirty="0">
              <a:latin typeface="Nikosh" pitchFamily="2" charset="0"/>
              <a:cs typeface="Nikosh" pitchFamily="2" charset="0"/>
            </a:endParaRPr>
          </a:p>
        </p:txBody>
      </p:sp>
      <p:sp>
        <p:nvSpPr>
          <p:cNvPr id="9" name="Rectangle 8"/>
          <p:cNvSpPr/>
          <p:nvPr/>
        </p:nvSpPr>
        <p:spPr>
          <a:xfrm>
            <a:off x="152400" y="4038600"/>
            <a:ext cx="1907895" cy="369332"/>
          </a:xfrm>
          <a:prstGeom prst="rect">
            <a:avLst/>
          </a:prstGeom>
          <a:solidFill>
            <a:schemeClr val="accent5"/>
          </a:solidFill>
        </p:spPr>
        <p:txBody>
          <a:bodyPr wrap="none">
            <a:spAutoFit/>
          </a:bodyPr>
          <a:lstStyle/>
          <a:p>
            <a:r>
              <a:rPr lang="bn-BD" dirty="0" smtClean="0">
                <a:latin typeface="Nikosh" pitchFamily="2" charset="0"/>
                <a:cs typeface="Nikosh" pitchFamily="2" charset="0"/>
              </a:rPr>
              <a:t>কয়েকজন অভিজ্ঞ কৃষক-</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152400"/>
            <a:ext cx="6694461" cy="830997"/>
          </a:xfrm>
          <a:prstGeom prst="rect">
            <a:avLst/>
          </a:prstGeom>
          <a:solidFill>
            <a:schemeClr val="accent3">
              <a:lumMod val="40000"/>
              <a:lumOff val="60000"/>
            </a:schemeClr>
          </a:solidFill>
        </p:spPr>
        <p:txBody>
          <a:bodyPr wrap="square" lIns="91440" tIns="45720" rIns="91440" bIns="45720">
            <a:spAutoFit/>
          </a:bodyPr>
          <a:lstStyle/>
          <a:p>
            <a:pPr algn="ctr"/>
            <a:r>
              <a:rPr lang="bn-BD"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কৃষক মাঠ সভা বা মাঠ দিবস</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sp>
        <p:nvSpPr>
          <p:cNvPr id="16" name="TextBox 15"/>
          <p:cNvSpPr txBox="1"/>
          <p:nvPr/>
        </p:nvSpPr>
        <p:spPr>
          <a:xfrm>
            <a:off x="5105400" y="1143000"/>
            <a:ext cx="3657600" cy="1477328"/>
          </a:xfrm>
          <a:prstGeom prst="rect">
            <a:avLst/>
          </a:prstGeom>
          <a:solidFill>
            <a:schemeClr val="accent2">
              <a:lumMod val="40000"/>
              <a:lumOff val="60000"/>
            </a:schemeClr>
          </a:solidFill>
        </p:spPr>
        <p:txBody>
          <a:bodyPr wrap="square" rtlCol="0">
            <a:spAutoFit/>
          </a:bodyPr>
          <a:lstStyle/>
          <a:p>
            <a:pPr>
              <a:buFont typeface="Arial" pitchFamily="34" charset="0"/>
              <a:buChar char="•"/>
            </a:pPr>
            <a:r>
              <a:rPr lang="bn-BD" dirty="0" smtClean="0">
                <a:latin typeface="Nikosh" pitchFamily="2" charset="0"/>
                <a:cs typeface="Nikosh" pitchFamily="2" charset="0"/>
              </a:rPr>
              <a:t>কৃষি সম্প্রসারণ অধিদপ্তরের নিয়ন্ত্রণাধীন উপজেলা কৃষি অফিস নতুন কোন প্রযুক্তি কৃষকদের কাছে পৌঁছানোর জন্য প্রতি মাসে বা প্রয়োজন অনুসারে মাঝে মাঝে কৃষক সমাবেশের আয়োজন করে থাকেন। যা কৃষক সভা নামে পরিচিত। </a:t>
            </a:r>
          </a:p>
        </p:txBody>
      </p:sp>
      <p:sp>
        <p:nvSpPr>
          <p:cNvPr id="23" name="TextBox 22"/>
          <p:cNvSpPr txBox="1"/>
          <p:nvPr/>
        </p:nvSpPr>
        <p:spPr>
          <a:xfrm>
            <a:off x="5105400" y="2819400"/>
            <a:ext cx="3657600" cy="1477328"/>
          </a:xfrm>
          <a:prstGeom prst="rect">
            <a:avLst/>
          </a:prstGeom>
          <a:solidFill>
            <a:srgbClr val="00B0F0"/>
          </a:solidFill>
        </p:spPr>
        <p:txBody>
          <a:bodyPr wrap="square" rtlCol="0">
            <a:spAutoFit/>
          </a:bodyPr>
          <a:lstStyle/>
          <a:p>
            <a:pPr>
              <a:buFont typeface="Wingdings" pitchFamily="2" charset="2"/>
              <a:buChar char="Ø"/>
            </a:pPr>
            <a:r>
              <a:rPr lang="bn-BD" dirty="0" smtClean="0">
                <a:latin typeface="Nikosh" pitchFamily="2" charset="0"/>
                <a:cs typeface="Nikosh" pitchFamily="2" charset="0"/>
              </a:rPr>
              <a:t>কৃষক সভা সাধারনত ইউনিয়ন পরিষদে বা হাটবাজারের গ্রোথ সেন্টারে করা হয়।</a:t>
            </a:r>
          </a:p>
          <a:p>
            <a:pPr>
              <a:buFont typeface="Wingdings" pitchFamily="2" charset="2"/>
              <a:buChar char="Ø"/>
            </a:pPr>
            <a:r>
              <a:rPr lang="bn-BD" dirty="0" smtClean="0">
                <a:latin typeface="Nikosh" pitchFamily="2" charset="0"/>
                <a:cs typeface="Nikosh" pitchFamily="2" charset="0"/>
              </a:rPr>
              <a:t>সভায় উপজেলা কৃষি সম্প্রসারণ কর্মকর্তাগণ উপস্থিত থেকে মত বিনিময় করেন।</a:t>
            </a:r>
          </a:p>
          <a:p>
            <a:r>
              <a:rPr lang="bn-BD" dirty="0" smtClean="0">
                <a:latin typeface="Nikosh" pitchFamily="2" charset="0"/>
                <a:cs typeface="Nikosh" pitchFamily="2" charset="0"/>
              </a:rPr>
              <a:t> </a:t>
            </a:r>
          </a:p>
        </p:txBody>
      </p:sp>
      <p:sp>
        <p:nvSpPr>
          <p:cNvPr id="24" name="TextBox 23"/>
          <p:cNvSpPr txBox="1"/>
          <p:nvPr/>
        </p:nvSpPr>
        <p:spPr>
          <a:xfrm>
            <a:off x="152400" y="4267201"/>
            <a:ext cx="4648200" cy="1015663"/>
          </a:xfrm>
          <a:prstGeom prst="rect">
            <a:avLst/>
          </a:prstGeom>
          <a:solidFill>
            <a:schemeClr val="tx2">
              <a:lumMod val="20000"/>
              <a:lumOff val="80000"/>
            </a:schemeClr>
          </a:solidFill>
        </p:spPr>
        <p:txBody>
          <a:bodyPr wrap="square" rtlCol="0">
            <a:spAutoFit/>
          </a:bodyPr>
          <a:lstStyle/>
          <a:p>
            <a:r>
              <a:rPr lang="bn-BD" dirty="0" smtClean="0">
                <a:latin typeface="Nikosh" pitchFamily="2" charset="0"/>
                <a:cs typeface="Nikosh" pitchFamily="2" charset="0"/>
              </a:rPr>
              <a:t>কৃষক সভার লক্ষ্য ও উদ্দেশ্য হচ্ছে-</a:t>
            </a:r>
          </a:p>
          <a:p>
            <a:endParaRPr lang="bn-BD" sz="500" dirty="0" smtClean="0">
              <a:latin typeface="Nikosh" pitchFamily="2" charset="0"/>
              <a:cs typeface="Nikosh" pitchFamily="2" charset="0"/>
            </a:endParaRPr>
          </a:p>
          <a:p>
            <a:pPr>
              <a:buFont typeface="Arial" pitchFamily="34" charset="0"/>
              <a:buChar char="•"/>
            </a:pPr>
            <a:r>
              <a:rPr lang="bn-BD" dirty="0" smtClean="0">
                <a:latin typeface="Nikosh" pitchFamily="2" charset="0"/>
                <a:cs typeface="Nikosh" pitchFamily="2" charset="0"/>
              </a:rPr>
              <a:t> নতুন প্রযুক্তি হস্তান্তরে কৃষকদেরকে উদ্বুদ্ধ করা</a:t>
            </a:r>
          </a:p>
          <a:p>
            <a:pPr>
              <a:buFont typeface="Arial" pitchFamily="34" charset="0"/>
              <a:buChar char="•"/>
            </a:pPr>
            <a:r>
              <a:rPr lang="bn-BD" dirty="0" smtClean="0">
                <a:latin typeface="Nikosh" pitchFamily="2" charset="0"/>
                <a:cs typeface="Nikosh" pitchFamily="2" charset="0"/>
              </a:rPr>
              <a:t> কৃষকদের বিভিন্ন সমস্যার সমাধান দেয়া </a:t>
            </a:r>
          </a:p>
        </p:txBody>
      </p:sp>
      <p:pic>
        <p:nvPicPr>
          <p:cNvPr id="32770" name="Picture 2" descr="তানোরে পানি সাশ্রয়ী বৈচিত্র্যময় ..."/>
          <p:cNvPicPr>
            <a:picLocks noChangeAspect="1" noChangeArrowheads="1"/>
          </p:cNvPicPr>
          <p:nvPr/>
        </p:nvPicPr>
        <p:blipFill>
          <a:blip r:embed="rId2"/>
          <a:srcRect/>
          <a:stretch>
            <a:fillRect/>
          </a:stretch>
        </p:blipFill>
        <p:spPr bwMode="auto">
          <a:xfrm>
            <a:off x="152400" y="1066800"/>
            <a:ext cx="4419600" cy="3061578"/>
          </a:xfrm>
          <a:prstGeom prst="rect">
            <a:avLst/>
          </a:prstGeom>
          <a:noFill/>
        </p:spPr>
      </p:pic>
      <p:pic>
        <p:nvPicPr>
          <p:cNvPr id="32772" name="Picture 4" descr="ফকিরহাটের অর্গানিক বেতাগায় কৃষক ..."/>
          <p:cNvPicPr>
            <a:picLocks noChangeAspect="1" noChangeArrowheads="1"/>
          </p:cNvPicPr>
          <p:nvPr/>
        </p:nvPicPr>
        <p:blipFill>
          <a:blip r:embed="rId3"/>
          <a:srcRect/>
          <a:stretch>
            <a:fillRect/>
          </a:stretch>
        </p:blipFill>
        <p:spPr bwMode="auto">
          <a:xfrm>
            <a:off x="4953000" y="4191000"/>
            <a:ext cx="3967164" cy="2362200"/>
          </a:xfrm>
          <a:prstGeom prst="rect">
            <a:avLst/>
          </a:prstGeom>
          <a:noFill/>
        </p:spPr>
      </p:pic>
      <p:sp>
        <p:nvSpPr>
          <p:cNvPr id="11" name="Rectangle 10"/>
          <p:cNvSpPr/>
          <p:nvPr/>
        </p:nvSpPr>
        <p:spPr>
          <a:xfrm>
            <a:off x="152400" y="5334000"/>
            <a:ext cx="4572000" cy="923330"/>
          </a:xfrm>
          <a:prstGeom prst="rect">
            <a:avLst/>
          </a:prstGeom>
          <a:solidFill>
            <a:schemeClr val="accent3">
              <a:lumMod val="60000"/>
              <a:lumOff val="40000"/>
            </a:schemeClr>
          </a:solidFill>
        </p:spPr>
        <p:txBody>
          <a:bodyPr>
            <a:spAutoFit/>
          </a:bodyPr>
          <a:lstStyle/>
          <a:p>
            <a:r>
              <a:rPr lang="bn-BD" dirty="0" smtClean="0">
                <a:latin typeface="Nikosh" pitchFamily="2" charset="0"/>
                <a:cs typeface="Nikosh" pitchFamily="2" charset="0"/>
              </a:rPr>
              <a:t>এছাড়াও হঠাৎ কোন সমস্যা যেমন ফসলের ক্ষেতে কোন রোগ বা পোকার উপদ্রব হলে তাৎক্ষণিক কৃষক সভা করা হয় ফসলের মাঠে। </a:t>
            </a:r>
            <a:endParaRPr lang="en-US" dirty="0"/>
          </a:p>
        </p:txBody>
      </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724400" y="1143000"/>
            <a:ext cx="4038600" cy="1200329"/>
          </a:xfrm>
          <a:prstGeom prst="rect">
            <a:avLst/>
          </a:prstGeom>
          <a:solidFill>
            <a:schemeClr val="accent2">
              <a:lumMod val="40000"/>
              <a:lumOff val="60000"/>
            </a:schemeClr>
          </a:solidFill>
        </p:spPr>
        <p:txBody>
          <a:bodyPr wrap="square" rtlCol="0">
            <a:spAutoFit/>
          </a:bodyPr>
          <a:lstStyle/>
          <a:p>
            <a:pPr>
              <a:buFont typeface="Arial" pitchFamily="34" charset="0"/>
              <a:buChar char="•"/>
            </a:pPr>
            <a:r>
              <a:rPr lang="bn-BD" dirty="0" smtClean="0">
                <a:latin typeface="Nikosh" pitchFamily="2" charset="0"/>
                <a:cs typeface="Nikosh" pitchFamily="2" charset="0"/>
              </a:rPr>
              <a:t>কৃষি সম্প্রসারণ অধিদপ্তর কর্তৃক ইউনিয়ন পর্যায়ে কৃষকদেরকে সেবা প্রদানের জন্য কৃষকের বাড়ির উঠানে এলাকার স্থানীয় কয়েকজন কৃষককে নিয়ে যে সভার আয়োজন করা হয় তাকে উঠান বৈঠক বলে।  </a:t>
            </a:r>
          </a:p>
        </p:txBody>
      </p:sp>
      <p:sp>
        <p:nvSpPr>
          <p:cNvPr id="23" name="TextBox 22"/>
          <p:cNvSpPr txBox="1"/>
          <p:nvPr/>
        </p:nvSpPr>
        <p:spPr>
          <a:xfrm>
            <a:off x="4724400" y="2667000"/>
            <a:ext cx="4038600" cy="1200329"/>
          </a:xfrm>
          <a:prstGeom prst="rect">
            <a:avLst/>
          </a:prstGeom>
          <a:solidFill>
            <a:srgbClr val="00B0F0"/>
          </a:solidFill>
        </p:spPr>
        <p:txBody>
          <a:bodyPr wrap="square" rtlCol="0">
            <a:spAutoFit/>
          </a:bodyPr>
          <a:lstStyle/>
          <a:p>
            <a:pPr>
              <a:buFont typeface="Wingdings" pitchFamily="2" charset="2"/>
              <a:buChar char="Ø"/>
            </a:pPr>
            <a:r>
              <a:rPr lang="bn-BD" dirty="0" smtClean="0">
                <a:latin typeface="Nikosh" pitchFamily="2" charset="0"/>
                <a:cs typeface="Nikosh" pitchFamily="2" charset="0"/>
              </a:rPr>
              <a:t>সভায় কৃষকদের সাথে সাধারনত সংশ্লিষ্ট ইউনিয়নের উপ সহকারী কৃষি কর্মকর্তা উপস্থিত থেকে মত বিনিময় করেন ও কৃষি বিষয়কবিভিন্ন তথ্য ও সেবা প্রদান করেন।। </a:t>
            </a:r>
          </a:p>
        </p:txBody>
      </p:sp>
      <p:sp>
        <p:nvSpPr>
          <p:cNvPr id="24" name="TextBox 23"/>
          <p:cNvSpPr txBox="1"/>
          <p:nvPr/>
        </p:nvSpPr>
        <p:spPr>
          <a:xfrm>
            <a:off x="152400" y="4267201"/>
            <a:ext cx="4343400" cy="1000274"/>
          </a:xfrm>
          <a:prstGeom prst="rect">
            <a:avLst/>
          </a:prstGeom>
          <a:solidFill>
            <a:schemeClr val="tx2">
              <a:lumMod val="20000"/>
              <a:lumOff val="80000"/>
            </a:schemeClr>
          </a:solidFill>
        </p:spPr>
        <p:txBody>
          <a:bodyPr wrap="square" rtlCol="0">
            <a:spAutoFit/>
          </a:bodyPr>
          <a:lstStyle/>
          <a:p>
            <a:r>
              <a:rPr lang="bn-BD" dirty="0" smtClean="0">
                <a:latin typeface="Nikosh" pitchFamily="2" charset="0"/>
                <a:cs typeface="Nikosh" pitchFamily="2" charset="0"/>
              </a:rPr>
              <a:t>উঠান বৈঠকের মাধ্যমে- </a:t>
            </a:r>
          </a:p>
          <a:p>
            <a:endParaRPr lang="bn-BD" sz="500" dirty="0" smtClean="0">
              <a:latin typeface="Nikosh" pitchFamily="2" charset="0"/>
              <a:cs typeface="Nikosh" pitchFamily="2" charset="0"/>
            </a:endParaRPr>
          </a:p>
          <a:p>
            <a:pPr>
              <a:buFont typeface="Arial" pitchFamily="34" charset="0"/>
              <a:buChar char="•"/>
            </a:pPr>
            <a:r>
              <a:rPr lang="bn-BD" dirty="0" smtClean="0">
                <a:latin typeface="Nikosh" pitchFamily="2" charset="0"/>
                <a:cs typeface="Nikosh" pitchFamily="2" charset="0"/>
              </a:rPr>
              <a:t> কৃষকদের মধ্যে অভিজ্ঞতা, জ্ঞান ও তথ্য বিনিময় হয়।</a:t>
            </a:r>
          </a:p>
          <a:p>
            <a:pPr>
              <a:buFont typeface="Arial" pitchFamily="34" charset="0"/>
              <a:buChar char="•"/>
            </a:pPr>
            <a:r>
              <a:rPr lang="bn-BD" dirty="0" smtClean="0">
                <a:latin typeface="Nikosh" pitchFamily="2" charset="0"/>
                <a:cs typeface="Nikosh" pitchFamily="2" charset="0"/>
              </a:rPr>
              <a:t> এতে অপেক্ষাকৃত দুর্বল কৃষকরা বেশি লাভবান হয়।</a:t>
            </a:r>
          </a:p>
        </p:txBody>
      </p:sp>
      <p:sp>
        <p:nvSpPr>
          <p:cNvPr id="11" name="Rectangle 10"/>
          <p:cNvSpPr/>
          <p:nvPr/>
        </p:nvSpPr>
        <p:spPr>
          <a:xfrm>
            <a:off x="152400" y="5334000"/>
            <a:ext cx="4419600" cy="1200329"/>
          </a:xfrm>
          <a:prstGeom prst="rect">
            <a:avLst/>
          </a:prstGeom>
          <a:solidFill>
            <a:schemeClr val="accent3">
              <a:lumMod val="60000"/>
              <a:lumOff val="40000"/>
            </a:schemeClr>
          </a:solidFill>
        </p:spPr>
        <p:txBody>
          <a:bodyPr wrap="square">
            <a:spAutoFit/>
          </a:bodyPr>
          <a:lstStyle/>
          <a:p>
            <a:pPr>
              <a:buFont typeface="Wingdings" pitchFamily="2" charset="2"/>
              <a:buChar char="ü"/>
            </a:pPr>
            <a:r>
              <a:rPr lang="bn-BD" dirty="0" smtClean="0">
                <a:latin typeface="Nikosh" pitchFamily="2" charset="0"/>
                <a:cs typeface="Nikosh" pitchFamily="2" charset="0"/>
              </a:rPr>
              <a:t>উঠান বৈঠক সাপ্তাহিক বা পাক্ষিক হয়ে থাকে। </a:t>
            </a:r>
          </a:p>
          <a:p>
            <a:pPr>
              <a:buFont typeface="Wingdings" pitchFamily="2" charset="2"/>
              <a:buChar char="ü"/>
            </a:pPr>
            <a:r>
              <a:rPr lang="bn-BD" dirty="0" smtClean="0">
                <a:latin typeface="Nikosh" pitchFamily="2" charset="0"/>
                <a:cs typeface="Nikosh" pitchFamily="2" charset="0"/>
              </a:rPr>
              <a:t>সাধারনত সদস্য সঙ্ক্যা ২০-৩০ জনের মধ্যে সীমাবদ্ধ থাকে</a:t>
            </a:r>
          </a:p>
          <a:p>
            <a:pPr>
              <a:buFont typeface="Wingdings" pitchFamily="2" charset="2"/>
              <a:buChar char="ü"/>
            </a:pPr>
            <a:r>
              <a:rPr lang="bn-BD" dirty="0" smtClean="0">
                <a:latin typeface="Nikosh" pitchFamily="2" charset="0"/>
                <a:cs typeface="Nikosh" pitchFamily="2" charset="0"/>
              </a:rPr>
              <a:t>নারী-পুরুষ নির্বিশেষে সব কৃষক অংশগ্রহণ করতে পারে। </a:t>
            </a:r>
          </a:p>
          <a:p>
            <a:endParaRPr lang="en-US" dirty="0"/>
          </a:p>
        </p:txBody>
      </p:sp>
      <p:sp>
        <p:nvSpPr>
          <p:cNvPr id="9" name="Oval 8"/>
          <p:cNvSpPr/>
          <p:nvPr/>
        </p:nvSpPr>
        <p:spPr>
          <a:xfrm>
            <a:off x="2971800" y="152400"/>
            <a:ext cx="3352800" cy="8382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উঠান বৈঠক </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pic>
        <p:nvPicPr>
          <p:cNvPr id="35842" name="Picture 2" descr="আউড়িয়া-সার্বিক-গ্রাম-উন্নয়ন ..."/>
          <p:cNvPicPr>
            <a:picLocks noChangeAspect="1" noChangeArrowheads="1"/>
          </p:cNvPicPr>
          <p:nvPr/>
        </p:nvPicPr>
        <p:blipFill>
          <a:blip r:embed="rId2"/>
          <a:srcRect/>
          <a:stretch>
            <a:fillRect/>
          </a:stretch>
        </p:blipFill>
        <p:spPr bwMode="auto">
          <a:xfrm>
            <a:off x="152400" y="1143000"/>
            <a:ext cx="4343400" cy="2892773"/>
          </a:xfrm>
          <a:prstGeom prst="rect">
            <a:avLst/>
          </a:prstGeom>
          <a:noFill/>
        </p:spPr>
      </p:pic>
      <p:pic>
        <p:nvPicPr>
          <p:cNvPr id="35843" name="Picture 3"/>
          <p:cNvPicPr>
            <a:picLocks noChangeAspect="1" noChangeArrowheads="1"/>
          </p:cNvPicPr>
          <p:nvPr/>
        </p:nvPicPr>
        <p:blipFill>
          <a:blip r:embed="rId3"/>
          <a:srcRect/>
          <a:stretch>
            <a:fillRect/>
          </a:stretch>
        </p:blipFill>
        <p:spPr bwMode="auto">
          <a:xfrm>
            <a:off x="4495800" y="4038600"/>
            <a:ext cx="4476750" cy="2543175"/>
          </a:xfrm>
          <a:prstGeom prst="rect">
            <a:avLst/>
          </a:prstGeom>
          <a:noFill/>
          <a:ln w="9525">
            <a:noFill/>
            <a:miter lim="800000"/>
            <a:headEnd/>
            <a:tailEnd/>
          </a:ln>
          <a:effectLst/>
        </p:spPr>
      </p:pic>
    </p:spTree>
  </p:cSld>
  <p:clrMapOvr>
    <a:masterClrMapping/>
  </p:clrMapOvr>
  <p:transition>
    <p:pull dir="l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791</Words>
  <Application>Microsoft Office PowerPoint</Application>
  <PresentationFormat>On-screen Show (4:3)</PresentationFormat>
  <Paragraphs>106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চলো ছবিতে দেখি</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111</cp:revision>
  <dcterms:created xsi:type="dcterms:W3CDTF">2020-07-02T02:59:26Z</dcterms:created>
  <dcterms:modified xsi:type="dcterms:W3CDTF">2020-07-24T17:47:12Z</dcterms:modified>
</cp:coreProperties>
</file>