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75" r:id="rId4"/>
    <p:sldId id="274" r:id="rId5"/>
    <p:sldId id="273" r:id="rId6"/>
    <p:sldId id="272" r:id="rId7"/>
    <p:sldId id="271" r:id="rId8"/>
    <p:sldId id="260" r:id="rId9"/>
    <p:sldId id="269" r:id="rId10"/>
    <p:sldId id="268" r:id="rId11"/>
    <p:sldId id="259" r:id="rId12"/>
    <p:sldId id="270" r:id="rId13"/>
    <p:sldId id="258" r:id="rId14"/>
    <p:sldId id="267" r:id="rId15"/>
    <p:sldId id="266" r:id="rId16"/>
    <p:sldId id="265" r:id="rId17"/>
    <p:sldId id="264" r:id="rId18"/>
    <p:sldId id="263"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25-Jul-20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25-Jul-20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25-Jul-20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25-Jul-20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25-Jul-20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25-Jul-20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25-Jul-20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izanplsc@gmail.com"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33400"/>
            <a:ext cx="6629400" cy="769441"/>
          </a:xfrm>
          <a:prstGeom prst="rect">
            <a:avLst/>
          </a:prstGeom>
          <a:noFill/>
          <a:ln>
            <a:solidFill>
              <a:srgbClr val="0070C0"/>
            </a:solidFill>
          </a:ln>
        </p:spPr>
        <p:txBody>
          <a:bodyPr wrap="square" rtlCol="0">
            <a:spAutoFit/>
          </a:bodyPr>
          <a:lstStyle/>
          <a:p>
            <a:r>
              <a:rPr lang="en-US" sz="4400" dirty="0" smtClean="0">
                <a:latin typeface="Times New Roman" pitchFamily="18" charset="0"/>
                <a:cs typeface="Times New Roman" pitchFamily="18" charset="0"/>
              </a:rPr>
              <a:t>Welcome to the presentation</a:t>
            </a:r>
            <a:endParaRPr lang="en-US" sz="4400" dirty="0">
              <a:latin typeface="Times New Roman" pitchFamily="18" charset="0"/>
              <a:cs typeface="Times New Roman" pitchFamily="18" charset="0"/>
            </a:endParaRPr>
          </a:p>
        </p:txBody>
      </p:sp>
      <p:pic>
        <p:nvPicPr>
          <p:cNvPr id="4098" name="Picture 2" descr="C:\Users\user\Downloads\E- lear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2057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968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526297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No kidding! For quite a long time, educationists have been  utilizing the advantages of computer technology. The social networking services have a huge potential to help educationists in this sector. They have access to millions of people worldwide</a:t>
            </a:r>
            <a:r>
              <a:rPr lang="en-US" sz="2800" dirty="0" smtClean="0">
                <a:latin typeface="Times New Roman" pitchFamily="18" charset="0"/>
                <a:cs typeface="Times New Roman" pitchFamily="18" charset="0"/>
              </a:rPr>
              <a:t>.</a:t>
            </a:r>
            <a:endParaRPr lang="en-US" sz="2800" dirty="0" smtClean="0"/>
          </a:p>
          <a:p>
            <a:pPr algn="just"/>
            <a:r>
              <a:rPr lang="en-US" sz="2800" dirty="0" smtClean="0"/>
              <a:t>Educationists have noticed that a large number of social network users come from young generation who especially belong to student community. So side by side with computer assisted teaching- learning software, online education </a:t>
            </a:r>
            <a:r>
              <a:rPr lang="en-US" sz="2800" dirty="0" err="1" smtClean="0"/>
              <a:t>programmes</a:t>
            </a:r>
            <a:r>
              <a:rPr lang="en-US" sz="2800" dirty="0" smtClean="0"/>
              <a:t> are evolving fairly rapidly to assist conventional education system. Is that e- learning?</a:t>
            </a:r>
          </a:p>
        </p:txBody>
      </p:sp>
    </p:spTree>
    <p:extLst>
      <p:ext uri="{BB962C8B-B14F-4D97-AF65-F5344CB8AC3E}">
        <p14:creationId xmlns:p14="http://schemas.microsoft.com/office/powerpoint/2010/main" val="1883643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05800" cy="4832092"/>
          </a:xfrm>
          <a:prstGeom prst="rect">
            <a:avLst/>
          </a:prstGeom>
        </p:spPr>
        <p:txBody>
          <a:bodyPr wrap="square">
            <a:spAutoFit/>
          </a:bodyPr>
          <a:lstStyle/>
          <a:p>
            <a:pPr algn="just"/>
            <a:r>
              <a:rPr lang="en-US" sz="2800" dirty="0"/>
              <a:t>We may confuse distant education or computer – based learning or computer- assisted training or even online education </a:t>
            </a:r>
            <a:r>
              <a:rPr lang="en-US" sz="2800" dirty="0" err="1"/>
              <a:t>programmes</a:t>
            </a:r>
            <a:r>
              <a:rPr lang="en-US" sz="2800" dirty="0"/>
              <a:t> with e- learning . But  we should be cautious about the mix- up.</a:t>
            </a:r>
          </a:p>
          <a:p>
            <a:pPr algn="just"/>
            <a:r>
              <a:rPr lang="en-US" sz="2800" dirty="0"/>
              <a:t>What happens in an online education </a:t>
            </a:r>
            <a:r>
              <a:rPr lang="en-US" sz="2800" dirty="0" err="1"/>
              <a:t>programme</a:t>
            </a:r>
            <a:r>
              <a:rPr lang="en-US" sz="2800" dirty="0"/>
              <a:t>? Maybe you get some materials online from your tutor. Maybe submit your assignment through e- mail. Or even you may take your  test online. But there must be some conventional campus, a department / institute from where your certificate will come. </a:t>
            </a:r>
          </a:p>
        </p:txBody>
      </p:sp>
    </p:spTree>
    <p:extLst>
      <p:ext uri="{BB962C8B-B14F-4D97-AF65-F5344CB8AC3E}">
        <p14:creationId xmlns:p14="http://schemas.microsoft.com/office/powerpoint/2010/main" val="16234181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 y="4495800"/>
            <a:ext cx="8305800" cy="1815882"/>
          </a:xfrm>
          <a:prstGeom prst="rect">
            <a:avLst/>
          </a:prstGeom>
          <a:noFill/>
        </p:spPr>
        <p:txBody>
          <a:bodyPr wrap="square" rtlCol="0">
            <a:spAutoFit/>
          </a:bodyPr>
          <a:lstStyle/>
          <a:p>
            <a:pPr algn="just"/>
            <a:r>
              <a:rPr lang="en-US" sz="2800" dirty="0" smtClean="0"/>
              <a:t>Everything </a:t>
            </a:r>
            <a:r>
              <a:rPr lang="en-US" sz="2800" dirty="0"/>
              <a:t>is digitized and conducted by a system called Learning Management System (LMS). So online education </a:t>
            </a:r>
            <a:r>
              <a:rPr lang="en-US" sz="2800" dirty="0" err="1"/>
              <a:t>programes</a:t>
            </a:r>
            <a:r>
              <a:rPr lang="en-US" sz="2800" dirty="0"/>
              <a:t> blend various components of e- learning</a:t>
            </a:r>
            <a:r>
              <a:rPr lang="en-US" sz="2800" dirty="0" smtClean="0"/>
              <a:t>.</a:t>
            </a:r>
          </a:p>
        </p:txBody>
      </p:sp>
      <p:sp>
        <p:nvSpPr>
          <p:cNvPr id="2" name="Rectangle 1"/>
          <p:cNvSpPr/>
          <p:nvPr/>
        </p:nvSpPr>
        <p:spPr>
          <a:xfrm>
            <a:off x="419099" y="380999"/>
            <a:ext cx="6143625" cy="954107"/>
          </a:xfrm>
          <a:prstGeom prst="rect">
            <a:avLst/>
          </a:prstGeom>
        </p:spPr>
        <p:txBody>
          <a:bodyPr wrap="square">
            <a:spAutoFit/>
          </a:bodyPr>
          <a:lstStyle/>
          <a:p>
            <a:r>
              <a:rPr lang="en-US" sz="2800" dirty="0"/>
              <a:t>But in e- learning  as said by  global e- learning guru </a:t>
            </a:r>
            <a:r>
              <a:rPr lang="en-US" sz="2800" dirty="0" err="1"/>
              <a:t>Dr</a:t>
            </a:r>
            <a:r>
              <a:rPr lang="en-US" sz="2800" dirty="0"/>
              <a:t> </a:t>
            </a:r>
            <a:r>
              <a:rPr lang="en-US" sz="2800" dirty="0" err="1"/>
              <a:t>Badrul</a:t>
            </a:r>
            <a:r>
              <a:rPr lang="en-US" sz="2800" dirty="0"/>
              <a:t> H. Khan*,</a:t>
            </a:r>
          </a:p>
        </p:txBody>
      </p:sp>
      <p:pic>
        <p:nvPicPr>
          <p:cNvPr id="7170" name="Picture 2" descr="C:\Users\user\Downloads\BH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28600"/>
            <a:ext cx="1933575" cy="2331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1950" y="1387257"/>
            <a:ext cx="6686550" cy="3108543"/>
          </a:xfrm>
          <a:prstGeom prst="rect">
            <a:avLst/>
          </a:prstGeom>
        </p:spPr>
        <p:txBody>
          <a:bodyPr wrap="square">
            <a:spAutoFit/>
          </a:bodyPr>
          <a:lstStyle/>
          <a:p>
            <a:pPr algn="just"/>
            <a:r>
              <a:rPr lang="en-US" sz="2800" dirty="0"/>
              <a:t>every step  such as registration, admission, classroom entry and exit, class work, attendance, discussion with  course mates, feedback, exams and finally certification must take place electronically  through computer and the Internet technology in a virtual campus. </a:t>
            </a:r>
          </a:p>
        </p:txBody>
      </p:sp>
    </p:spTree>
    <p:extLst>
      <p:ext uri="{BB962C8B-B14F-4D97-AF65-F5344CB8AC3E}">
        <p14:creationId xmlns:p14="http://schemas.microsoft.com/office/powerpoint/2010/main" val="4266183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153400" cy="5262979"/>
          </a:xfrm>
          <a:prstGeom prst="rect">
            <a:avLst/>
          </a:prstGeom>
        </p:spPr>
        <p:txBody>
          <a:bodyPr wrap="square">
            <a:spAutoFit/>
          </a:bodyPr>
          <a:lstStyle/>
          <a:p>
            <a:pPr algn="just"/>
            <a:r>
              <a:rPr lang="en-US" sz="2800" dirty="0"/>
              <a:t>The revolutionary concept of e- learning is already in its practice phase in many parts of the world. Professor Khan has developed  a framework and important literatures on e- learning which have been praised by pundits worldwide including from Bangladesh. Professor Khan is especially enthusiastic about the prospect of e- learning in Bangladesh. How would you feel if Bangladesh contemplates establishing South Asia’s first virtual university? Won’t it be a pioneering step for us in the world of e- learning? Let’s keep our fingers crossed</a:t>
            </a:r>
          </a:p>
        </p:txBody>
      </p:sp>
    </p:spTree>
    <p:extLst>
      <p:ext uri="{BB962C8B-B14F-4D97-AF65-F5344CB8AC3E}">
        <p14:creationId xmlns:p14="http://schemas.microsoft.com/office/powerpoint/2010/main" val="4174141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5029200" y="76200"/>
            <a:ext cx="3124200" cy="1676400"/>
          </a:xfrm>
          <a:prstGeom prst="star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Individual Work</a:t>
            </a:r>
            <a:endParaRPr lang="en-US" sz="3600" dirty="0">
              <a:solidFill>
                <a:srgbClr val="FF0000"/>
              </a:solidFill>
              <a:latin typeface="Times New Roman" pitchFamily="18" charset="0"/>
              <a:cs typeface="Times New Roman" pitchFamily="18" charset="0"/>
            </a:endParaRPr>
          </a:p>
        </p:txBody>
      </p:sp>
      <p:sp>
        <p:nvSpPr>
          <p:cNvPr id="3" name="TextBox 2"/>
          <p:cNvSpPr txBox="1"/>
          <p:nvPr/>
        </p:nvSpPr>
        <p:spPr>
          <a:xfrm>
            <a:off x="304800" y="2286000"/>
            <a:ext cx="8610600" cy="2677656"/>
          </a:xfrm>
          <a:prstGeom prst="rect">
            <a:avLst/>
          </a:prstGeom>
          <a:noFill/>
        </p:spPr>
        <p:txBody>
          <a:bodyPr wrap="square" rtlCol="0">
            <a:spAutoFit/>
          </a:bodyPr>
          <a:lstStyle/>
          <a:p>
            <a:pPr algn="just"/>
            <a:r>
              <a:rPr lang="en-US" sz="2800" dirty="0" smtClean="0"/>
              <a:t>Suppose, Dr. </a:t>
            </a:r>
            <a:r>
              <a:rPr lang="en-US" sz="2800" dirty="0" err="1" smtClean="0"/>
              <a:t>Badrul</a:t>
            </a:r>
            <a:r>
              <a:rPr lang="en-US" sz="2800" dirty="0" smtClean="0"/>
              <a:t> Huda Khan has come to visit your school and intends to meet students for </a:t>
            </a:r>
            <a:r>
              <a:rPr lang="en-US" sz="2800" dirty="0" err="1" smtClean="0"/>
              <a:t>apresentation</a:t>
            </a:r>
            <a:r>
              <a:rPr lang="en-US" sz="2800" dirty="0" smtClean="0"/>
              <a:t> on e-learning. </a:t>
            </a:r>
          </a:p>
          <a:p>
            <a:pPr algn="just"/>
            <a:endParaRPr lang="en-US" sz="2800" dirty="0" smtClean="0"/>
          </a:p>
          <a:p>
            <a:pPr algn="just"/>
            <a:r>
              <a:rPr lang="en-US" sz="2800" dirty="0" smtClean="0"/>
              <a:t>Write   a text message to invite your friend to attend the presentation.</a:t>
            </a:r>
            <a:endParaRPr lang="en-US" sz="2800" dirty="0"/>
          </a:p>
        </p:txBody>
      </p:sp>
    </p:spTree>
    <p:extLst>
      <p:ext uri="{BB962C8B-B14F-4D97-AF65-F5344CB8AC3E}">
        <p14:creationId xmlns:p14="http://schemas.microsoft.com/office/powerpoint/2010/main" val="1377052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5105400" y="190500"/>
            <a:ext cx="3886200" cy="182880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Pair Work</a:t>
            </a:r>
            <a:endParaRPr lang="en-US" sz="4000" dirty="0">
              <a:latin typeface="Times New Roman" pitchFamily="18" charset="0"/>
              <a:cs typeface="Times New Roman" pitchFamily="18" charset="0"/>
            </a:endParaRPr>
          </a:p>
        </p:txBody>
      </p:sp>
      <p:sp>
        <p:nvSpPr>
          <p:cNvPr id="3" name="TextBox 2"/>
          <p:cNvSpPr txBox="1"/>
          <p:nvPr/>
        </p:nvSpPr>
        <p:spPr>
          <a:xfrm>
            <a:off x="228600" y="533400"/>
            <a:ext cx="4876800" cy="1077218"/>
          </a:xfrm>
          <a:prstGeom prst="rect">
            <a:avLst/>
          </a:prstGeom>
          <a:noFill/>
        </p:spPr>
        <p:txBody>
          <a:bodyPr wrap="square" rtlCol="0">
            <a:spAutoFit/>
          </a:bodyPr>
          <a:lstStyle/>
          <a:p>
            <a:r>
              <a:rPr lang="en-US" sz="3200" dirty="0" smtClean="0"/>
              <a:t>Work in pairs. Discuss the following questions.</a:t>
            </a:r>
            <a:endParaRPr lang="en-US" sz="3200" dirty="0"/>
          </a:p>
        </p:txBody>
      </p:sp>
      <p:sp>
        <p:nvSpPr>
          <p:cNvPr id="4" name="TextBox 3"/>
          <p:cNvSpPr txBox="1"/>
          <p:nvPr/>
        </p:nvSpPr>
        <p:spPr>
          <a:xfrm>
            <a:off x="257175" y="2133600"/>
            <a:ext cx="8686800" cy="3970318"/>
          </a:xfrm>
          <a:prstGeom prst="rect">
            <a:avLst/>
          </a:prstGeom>
          <a:noFill/>
        </p:spPr>
        <p:txBody>
          <a:bodyPr wrap="square" rtlCol="0">
            <a:spAutoFit/>
          </a:bodyPr>
          <a:lstStyle/>
          <a:p>
            <a:pPr marL="285750" indent="-285750">
              <a:buFont typeface="Arial" pitchFamily="34" charset="0"/>
              <a:buChar char="•"/>
            </a:pPr>
            <a:r>
              <a:rPr lang="en-US" sz="2800" dirty="0" smtClean="0"/>
              <a:t>Have you ever experienced any digital education </a:t>
            </a:r>
            <a:r>
              <a:rPr lang="en-US" sz="2800" dirty="0" err="1" smtClean="0"/>
              <a:t>programmes</a:t>
            </a:r>
            <a:r>
              <a:rPr lang="en-US" sz="2800" dirty="0" smtClean="0"/>
              <a:t> in multimedia or CD/ DVD?</a:t>
            </a:r>
          </a:p>
          <a:p>
            <a:pPr marL="285750" indent="-285750">
              <a:buFont typeface="Arial" pitchFamily="34" charset="0"/>
              <a:buChar char="•"/>
            </a:pPr>
            <a:r>
              <a:rPr lang="en-US" sz="2800" dirty="0" smtClean="0"/>
              <a:t>Have you ever used any digitalized  educational resources such as Oxford Dictionary, </a:t>
            </a:r>
            <a:r>
              <a:rPr lang="en-US" sz="2800" dirty="0" err="1" smtClean="0"/>
              <a:t>Banglapedia</a:t>
            </a:r>
            <a:r>
              <a:rPr lang="en-US" sz="2800" dirty="0" smtClean="0"/>
              <a:t> or Wikipedia?</a:t>
            </a:r>
          </a:p>
          <a:p>
            <a:pPr marL="285750" indent="-285750">
              <a:buFont typeface="Arial" pitchFamily="34" charset="0"/>
              <a:buChar char="•"/>
            </a:pPr>
            <a:r>
              <a:rPr lang="en-US" sz="2800" dirty="0" smtClean="0"/>
              <a:t>Have you ever heard of any online education course?</a:t>
            </a:r>
          </a:p>
          <a:p>
            <a:pPr marL="285750" indent="-285750">
              <a:buFont typeface="Arial" pitchFamily="34" charset="0"/>
              <a:buChar char="•"/>
            </a:pPr>
            <a:r>
              <a:rPr lang="en-US" sz="2800" dirty="0" smtClean="0"/>
              <a:t>Have you ever seen a classroom teaching </a:t>
            </a:r>
            <a:r>
              <a:rPr lang="en-US" sz="2800" dirty="0" err="1" smtClean="0"/>
              <a:t>programme</a:t>
            </a:r>
            <a:r>
              <a:rPr lang="en-US" sz="2800" dirty="0" smtClean="0"/>
              <a:t> on TV?</a:t>
            </a:r>
            <a:endParaRPr lang="en-US" sz="2800" dirty="0"/>
          </a:p>
        </p:txBody>
      </p:sp>
    </p:spTree>
    <p:extLst>
      <p:ext uri="{BB962C8B-B14F-4D97-AF65-F5344CB8AC3E}">
        <p14:creationId xmlns:p14="http://schemas.microsoft.com/office/powerpoint/2010/main" val="2393504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904875" y="152400"/>
            <a:ext cx="7238999" cy="914400"/>
          </a:xfrm>
          <a:prstGeom prst="ellipseRibbon">
            <a:avLst>
              <a:gd name="adj1" fmla="val 25000"/>
              <a:gd name="adj2" fmla="val 56435"/>
              <a:gd name="adj3" fmla="val 125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lumMod val="75000"/>
                  </a:schemeClr>
                </a:solidFill>
              </a:rPr>
              <a:t>Group Work</a:t>
            </a:r>
            <a:endParaRPr lang="en-US" sz="3600" dirty="0">
              <a:solidFill>
                <a:schemeClr val="accent2">
                  <a:lumMod val="75000"/>
                </a:schemeClr>
              </a:solidFill>
            </a:endParaRPr>
          </a:p>
        </p:txBody>
      </p:sp>
      <p:sp>
        <p:nvSpPr>
          <p:cNvPr id="3" name="TextBox 2"/>
          <p:cNvSpPr txBox="1"/>
          <p:nvPr/>
        </p:nvSpPr>
        <p:spPr>
          <a:xfrm>
            <a:off x="266700" y="1143000"/>
            <a:ext cx="8610600" cy="1077218"/>
          </a:xfrm>
          <a:prstGeom prst="rect">
            <a:avLst/>
          </a:prstGeom>
          <a:noFill/>
        </p:spPr>
        <p:txBody>
          <a:bodyPr wrap="square" rtlCol="0">
            <a:spAutoFit/>
          </a:bodyPr>
          <a:lstStyle/>
          <a:p>
            <a:r>
              <a:rPr lang="en-US" sz="3200" dirty="0" smtClean="0"/>
              <a:t>Complete the following sentences with suitable words.</a:t>
            </a:r>
            <a:endParaRPr lang="en-US" sz="3200" dirty="0"/>
          </a:p>
        </p:txBody>
      </p:sp>
      <p:sp>
        <p:nvSpPr>
          <p:cNvPr id="4" name="TextBox 3"/>
          <p:cNvSpPr txBox="1"/>
          <p:nvPr/>
        </p:nvSpPr>
        <p:spPr>
          <a:xfrm>
            <a:off x="190500" y="2546211"/>
            <a:ext cx="8801100" cy="3539430"/>
          </a:xfrm>
          <a:prstGeom prst="rect">
            <a:avLst/>
          </a:prstGeom>
          <a:noFill/>
          <a:ln>
            <a:solidFill>
              <a:schemeClr val="accent1"/>
            </a:solidFill>
          </a:ln>
        </p:spPr>
        <p:txBody>
          <a:bodyPr wrap="square" rtlCol="0">
            <a:spAutoFit/>
          </a:bodyPr>
          <a:lstStyle/>
          <a:p>
            <a:pPr marL="342900" indent="-342900">
              <a:buAutoNum type="arabicPeriod"/>
            </a:pPr>
            <a:r>
              <a:rPr lang="en-US" sz="2800" dirty="0" smtClean="0"/>
              <a:t>Education experts                          utilizing the advantages of computer technology         a long time.</a:t>
            </a:r>
          </a:p>
          <a:p>
            <a:r>
              <a:rPr lang="en-US" sz="2800" dirty="0" smtClean="0"/>
              <a:t>2. In e- learning, everything from admission to certification must                            </a:t>
            </a:r>
          </a:p>
          <a:p>
            <a:r>
              <a:rPr lang="en-US" sz="2800" dirty="0" smtClean="0"/>
              <a:t>    electronically through computer and the Internet technology in a virtual campus.</a:t>
            </a:r>
          </a:p>
          <a:p>
            <a:r>
              <a:rPr lang="en-US" sz="2800" dirty="0" smtClean="0"/>
              <a:t>3. In some online courses, you                  take your test online.</a:t>
            </a:r>
          </a:p>
        </p:txBody>
      </p:sp>
      <p:sp>
        <p:nvSpPr>
          <p:cNvPr id="5" name="TextBox 4"/>
          <p:cNvSpPr txBox="1"/>
          <p:nvPr/>
        </p:nvSpPr>
        <p:spPr>
          <a:xfrm>
            <a:off x="3505200" y="2546211"/>
            <a:ext cx="2133600" cy="523220"/>
          </a:xfrm>
          <a:prstGeom prst="rect">
            <a:avLst/>
          </a:prstGeom>
          <a:noFill/>
        </p:spPr>
        <p:txBody>
          <a:bodyPr wrap="square" rtlCol="0">
            <a:spAutoFit/>
          </a:bodyPr>
          <a:lstStyle/>
          <a:p>
            <a:r>
              <a:rPr lang="en-US" sz="2800" u="sng" dirty="0"/>
              <a:t>h</a:t>
            </a:r>
            <a:r>
              <a:rPr lang="en-US" sz="2800" u="sng" dirty="0" smtClean="0"/>
              <a:t>ave been</a:t>
            </a:r>
            <a:endParaRPr lang="en-US" sz="2800" u="sng" dirty="0"/>
          </a:p>
        </p:txBody>
      </p:sp>
      <p:sp>
        <p:nvSpPr>
          <p:cNvPr id="6" name="TextBox 5"/>
          <p:cNvSpPr txBox="1"/>
          <p:nvPr/>
        </p:nvSpPr>
        <p:spPr>
          <a:xfrm>
            <a:off x="6200775" y="2961620"/>
            <a:ext cx="762000" cy="523220"/>
          </a:xfrm>
          <a:prstGeom prst="rect">
            <a:avLst/>
          </a:prstGeom>
          <a:noFill/>
        </p:spPr>
        <p:txBody>
          <a:bodyPr wrap="square" rtlCol="0">
            <a:spAutoFit/>
          </a:bodyPr>
          <a:lstStyle/>
          <a:p>
            <a:r>
              <a:rPr lang="en-US" sz="2800" u="sng" dirty="0" smtClean="0"/>
              <a:t>for</a:t>
            </a:r>
            <a:endParaRPr lang="en-US" sz="2800" u="sng" dirty="0"/>
          </a:p>
        </p:txBody>
      </p:sp>
      <p:sp>
        <p:nvSpPr>
          <p:cNvPr id="7" name="TextBox 6"/>
          <p:cNvSpPr txBox="1"/>
          <p:nvPr/>
        </p:nvSpPr>
        <p:spPr>
          <a:xfrm>
            <a:off x="3200400" y="3783181"/>
            <a:ext cx="4191000" cy="523220"/>
          </a:xfrm>
          <a:prstGeom prst="rect">
            <a:avLst/>
          </a:prstGeom>
          <a:noFill/>
        </p:spPr>
        <p:txBody>
          <a:bodyPr wrap="square" rtlCol="0">
            <a:spAutoFit/>
          </a:bodyPr>
          <a:lstStyle/>
          <a:p>
            <a:r>
              <a:rPr lang="en-US" sz="2800" u="sng" dirty="0"/>
              <a:t>b</a:t>
            </a:r>
            <a:r>
              <a:rPr lang="en-US" sz="2800" u="sng" dirty="0" smtClean="0"/>
              <a:t>e done/ be taken place</a:t>
            </a:r>
            <a:endParaRPr lang="en-US" sz="2800" u="sng" dirty="0"/>
          </a:p>
        </p:txBody>
      </p:sp>
      <p:sp>
        <p:nvSpPr>
          <p:cNvPr id="10" name="TextBox 9"/>
          <p:cNvSpPr txBox="1"/>
          <p:nvPr/>
        </p:nvSpPr>
        <p:spPr>
          <a:xfrm>
            <a:off x="4962525" y="5076170"/>
            <a:ext cx="1714500" cy="523220"/>
          </a:xfrm>
          <a:prstGeom prst="rect">
            <a:avLst/>
          </a:prstGeom>
          <a:noFill/>
        </p:spPr>
        <p:txBody>
          <a:bodyPr wrap="square" rtlCol="0">
            <a:spAutoFit/>
          </a:bodyPr>
          <a:lstStyle/>
          <a:p>
            <a:r>
              <a:rPr lang="en-US" sz="2800" u="sng" dirty="0"/>
              <a:t>m</a:t>
            </a:r>
            <a:r>
              <a:rPr lang="en-US" sz="2800" u="sng" dirty="0" smtClean="0"/>
              <a:t>ay take</a:t>
            </a:r>
            <a:endParaRPr lang="en-US" sz="2800" u="sng" dirty="0"/>
          </a:p>
        </p:txBody>
      </p:sp>
    </p:spTree>
    <p:extLst>
      <p:ext uri="{BB962C8B-B14F-4D97-AF65-F5344CB8AC3E}">
        <p14:creationId xmlns:p14="http://schemas.microsoft.com/office/powerpoint/2010/main" val="1806929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410200" y="9525"/>
            <a:ext cx="4038600" cy="2057400"/>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Evaluation</a:t>
            </a:r>
            <a:endParaRPr lang="en-US" sz="4000" dirty="0"/>
          </a:p>
        </p:txBody>
      </p:sp>
      <p:sp>
        <p:nvSpPr>
          <p:cNvPr id="3" name="TextBox 2"/>
          <p:cNvSpPr txBox="1"/>
          <p:nvPr/>
        </p:nvSpPr>
        <p:spPr>
          <a:xfrm>
            <a:off x="381000" y="533400"/>
            <a:ext cx="4800600" cy="1200329"/>
          </a:xfrm>
          <a:prstGeom prst="rect">
            <a:avLst/>
          </a:prstGeom>
          <a:noFill/>
        </p:spPr>
        <p:txBody>
          <a:bodyPr wrap="square" rtlCol="0">
            <a:spAutoFit/>
          </a:bodyPr>
          <a:lstStyle/>
          <a:p>
            <a:r>
              <a:rPr lang="en-US" sz="3600" dirty="0" smtClean="0"/>
              <a:t>Answer the questions in your own words.</a:t>
            </a:r>
            <a:endParaRPr lang="en-US" sz="3600" dirty="0"/>
          </a:p>
        </p:txBody>
      </p:sp>
      <p:sp>
        <p:nvSpPr>
          <p:cNvPr id="4" name="TextBox 3"/>
          <p:cNvSpPr txBox="1"/>
          <p:nvPr/>
        </p:nvSpPr>
        <p:spPr>
          <a:xfrm>
            <a:off x="228600" y="2076450"/>
            <a:ext cx="8686800" cy="3539430"/>
          </a:xfrm>
          <a:prstGeom prst="rect">
            <a:avLst/>
          </a:prstGeom>
          <a:noFill/>
        </p:spPr>
        <p:txBody>
          <a:bodyPr wrap="square" rtlCol="0">
            <a:spAutoFit/>
          </a:bodyPr>
          <a:lstStyle/>
          <a:p>
            <a:pPr marL="342900" indent="-342900">
              <a:buAutoNum type="alphaLcPeriod"/>
            </a:pPr>
            <a:r>
              <a:rPr lang="en-US" sz="2800" dirty="0" smtClean="0"/>
              <a:t>Give  a definition of virtual campus? What does it promote?</a:t>
            </a:r>
          </a:p>
          <a:p>
            <a:pPr marL="342900" indent="-342900">
              <a:buAutoNum type="alphaLcPeriod"/>
            </a:pPr>
            <a:r>
              <a:rPr lang="en-US" sz="2800" dirty="0" smtClean="0"/>
              <a:t>How do the social networking services help the educationists?</a:t>
            </a:r>
          </a:p>
          <a:p>
            <a:pPr marL="342900" indent="-342900">
              <a:buAutoNum type="alphaLcPeriod"/>
            </a:pPr>
            <a:r>
              <a:rPr lang="en-US" sz="2800" dirty="0" smtClean="0"/>
              <a:t>How does online education help a student?</a:t>
            </a:r>
          </a:p>
          <a:p>
            <a:pPr marL="342900" indent="-342900">
              <a:buAutoNum type="alphaLcPeriod"/>
            </a:pPr>
            <a:r>
              <a:rPr lang="en-US" sz="2800" dirty="0" smtClean="0"/>
              <a:t>What is the definition of e- learning by </a:t>
            </a:r>
            <a:r>
              <a:rPr lang="en-US" sz="2800" dirty="0" err="1" smtClean="0"/>
              <a:t>Dr</a:t>
            </a:r>
            <a:r>
              <a:rPr lang="en-US" sz="2800" dirty="0" smtClean="0"/>
              <a:t> </a:t>
            </a:r>
            <a:r>
              <a:rPr lang="en-US" sz="2800" dirty="0" err="1" smtClean="0"/>
              <a:t>Badrul</a:t>
            </a:r>
            <a:r>
              <a:rPr lang="en-US" sz="2800" dirty="0" smtClean="0"/>
              <a:t> H Khan/</a:t>
            </a:r>
          </a:p>
          <a:p>
            <a:pPr marL="342900" indent="-342900">
              <a:buAutoNum type="alphaLcPeriod"/>
            </a:pPr>
            <a:r>
              <a:rPr lang="en-US" sz="2800" dirty="0" smtClean="0"/>
              <a:t>What is the present state of e- learning?</a:t>
            </a:r>
            <a:endParaRPr lang="en-US" sz="2800" dirty="0"/>
          </a:p>
        </p:txBody>
      </p:sp>
    </p:spTree>
    <p:extLst>
      <p:ext uri="{BB962C8B-B14F-4D97-AF65-F5344CB8AC3E}">
        <p14:creationId xmlns:p14="http://schemas.microsoft.com/office/powerpoint/2010/main" val="2023333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905000" y="762000"/>
            <a:ext cx="4953000" cy="1371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7030A0"/>
                </a:solidFill>
                <a:latin typeface="Times New Roman" pitchFamily="18" charset="0"/>
                <a:cs typeface="Times New Roman" pitchFamily="18" charset="0"/>
              </a:rPr>
              <a:t>Home Work</a:t>
            </a:r>
            <a:endParaRPr lang="en-US" sz="6000" dirty="0">
              <a:solidFill>
                <a:srgbClr val="7030A0"/>
              </a:solidFill>
              <a:latin typeface="Times New Roman" pitchFamily="18" charset="0"/>
              <a:cs typeface="Times New Roman" pitchFamily="18" charset="0"/>
            </a:endParaRPr>
          </a:p>
        </p:txBody>
      </p:sp>
      <p:sp>
        <p:nvSpPr>
          <p:cNvPr id="3" name="TextBox 2"/>
          <p:cNvSpPr txBox="1"/>
          <p:nvPr/>
        </p:nvSpPr>
        <p:spPr>
          <a:xfrm>
            <a:off x="228600" y="3200400"/>
            <a:ext cx="8686800" cy="2308324"/>
          </a:xfrm>
          <a:prstGeom prst="rect">
            <a:avLst/>
          </a:prstGeom>
          <a:noFill/>
        </p:spPr>
        <p:txBody>
          <a:bodyPr wrap="square" rtlCol="0">
            <a:spAutoFit/>
          </a:bodyPr>
          <a:lstStyle/>
          <a:p>
            <a:pPr algn="just"/>
            <a:r>
              <a:rPr lang="en-US" sz="3600" dirty="0" smtClean="0"/>
              <a:t>Write an e- mail to your teacher expressing your feelings and opinion regarding the next mode of education – e – </a:t>
            </a:r>
            <a:r>
              <a:rPr lang="en-US" sz="3600" dirty="0" err="1" smtClean="0"/>
              <a:t>leraning</a:t>
            </a:r>
            <a:r>
              <a:rPr lang="en-US" sz="3600" dirty="0" smtClean="0"/>
              <a:t>. </a:t>
            </a:r>
            <a:endParaRPr lang="en-US" sz="3600" dirty="0"/>
          </a:p>
        </p:txBody>
      </p:sp>
    </p:spTree>
    <p:extLst>
      <p:ext uri="{BB962C8B-B14F-4D97-AF65-F5344CB8AC3E}">
        <p14:creationId xmlns:p14="http://schemas.microsoft.com/office/powerpoint/2010/main" val="875330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985961" y="152400"/>
            <a:ext cx="5029200" cy="2514600"/>
          </a:xfrm>
          <a:prstGeom prst="flowChartMulti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Thanks to all</a:t>
            </a:r>
            <a:endParaRPr lang="en-US" sz="6000" dirty="0"/>
          </a:p>
        </p:txBody>
      </p:sp>
      <p:sp>
        <p:nvSpPr>
          <p:cNvPr id="4" name="Horizontal Scroll 3"/>
          <p:cNvSpPr/>
          <p:nvPr/>
        </p:nvSpPr>
        <p:spPr>
          <a:xfrm>
            <a:off x="971550" y="5414128"/>
            <a:ext cx="7391400" cy="9525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See you again in the next class.</a:t>
            </a:r>
            <a:endParaRPr lang="en-US" sz="4400" dirty="0">
              <a:latin typeface="Times New Roman" pitchFamily="18" charset="0"/>
              <a:cs typeface="Times New Roman" pitchFamily="18" charset="0"/>
            </a:endParaRPr>
          </a:p>
        </p:txBody>
      </p:sp>
      <p:pic>
        <p:nvPicPr>
          <p:cNvPr id="8194" name="Picture 2" descr="C:\Users\user\Downloads\mo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461" y="2514600"/>
            <a:ext cx="2524125" cy="296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342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295400" y="533400"/>
            <a:ext cx="6400800" cy="914400"/>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Introduction</a:t>
            </a:r>
            <a:endParaRPr lang="en-US" sz="4400" dirty="0">
              <a:solidFill>
                <a:schemeClr val="tx1"/>
              </a:solidFill>
              <a:latin typeface="Times New Roman" pitchFamily="18" charset="0"/>
              <a:cs typeface="Times New Roman" pitchFamily="18" charset="0"/>
            </a:endParaRPr>
          </a:p>
        </p:txBody>
      </p:sp>
      <p:sp>
        <p:nvSpPr>
          <p:cNvPr id="4" name="TextBox 3"/>
          <p:cNvSpPr txBox="1"/>
          <p:nvPr/>
        </p:nvSpPr>
        <p:spPr>
          <a:xfrm>
            <a:off x="685800" y="3276600"/>
            <a:ext cx="3657600" cy="286232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Md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Mizanur</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Rahman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B.A.(</a:t>
            </a:r>
            <a:r>
              <a:rPr lang="en-US" sz="2000" dirty="0" err="1">
                <a:latin typeface="Times New Roman" pitchFamily="18" charset="0"/>
                <a:cs typeface="Times New Roman" pitchFamily="18" charset="0"/>
              </a:rPr>
              <a:t>Hons</a:t>
            </a:r>
            <a:r>
              <a:rPr lang="en-US" sz="2000" dirty="0">
                <a:latin typeface="Times New Roman" pitchFamily="18" charset="0"/>
                <a:cs typeface="Times New Roman" pitchFamily="18" charset="0"/>
              </a:rPr>
              <a:t>.), M.A. in English, B.Ed.</a:t>
            </a:r>
          </a:p>
          <a:p>
            <a:pPr algn="ctr"/>
            <a:r>
              <a:rPr lang="en-US" sz="2000" dirty="0">
                <a:latin typeface="Times New Roman" pitchFamily="18" charset="0"/>
                <a:cs typeface="Times New Roman" pitchFamily="18" charset="0"/>
              </a:rPr>
              <a:t>Assistant Teacher</a:t>
            </a:r>
          </a:p>
          <a:p>
            <a:r>
              <a:rPr lang="en-US" sz="2000" dirty="0">
                <a:latin typeface="Times New Roman" pitchFamily="18" charset="0"/>
                <a:cs typeface="Times New Roman" pitchFamily="18" charset="0"/>
              </a:rPr>
              <a:t>Police Lines School and College, </a:t>
            </a:r>
            <a:r>
              <a:rPr lang="en-US" sz="2000" dirty="0" err="1">
                <a:latin typeface="Times New Roman" pitchFamily="18" charset="0"/>
                <a:cs typeface="Times New Roman" pitchFamily="18" charset="0"/>
              </a:rPr>
              <a:t>Pabna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E-mail: </a:t>
            </a:r>
            <a:r>
              <a:rPr lang="en-US" sz="2000" u="sng" dirty="0">
                <a:latin typeface="Times New Roman" pitchFamily="18" charset="0"/>
                <a:cs typeface="Times New Roman" pitchFamily="18" charset="0"/>
                <a:hlinkClick r:id="rId2"/>
              </a:rPr>
              <a:t>mizanplsc@gmail.com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Cell Phone :</a:t>
            </a:r>
            <a:r>
              <a:rPr lang="en-US" sz="2000" dirty="0" smtClean="0">
                <a:latin typeface="Times New Roman" pitchFamily="18" charset="0"/>
                <a:cs typeface="Times New Roman" pitchFamily="18" charset="0"/>
              </a:rPr>
              <a:t>01737979719</a:t>
            </a:r>
            <a:endParaRPr lang="en-US" sz="2000" dirty="0">
              <a:latin typeface="Times New Roman" pitchFamily="18" charset="0"/>
              <a:cs typeface="Times New Roman" pitchFamily="18" charset="0"/>
            </a:endParaRPr>
          </a:p>
        </p:txBody>
      </p:sp>
      <p:sp>
        <p:nvSpPr>
          <p:cNvPr id="5" name="TextBox 4"/>
          <p:cNvSpPr txBox="1"/>
          <p:nvPr/>
        </p:nvSpPr>
        <p:spPr>
          <a:xfrm>
            <a:off x="4791075" y="3276600"/>
            <a:ext cx="3733800" cy="2862322"/>
          </a:xfrm>
          <a:prstGeom prst="rect">
            <a:avLst/>
          </a:prstGeom>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Class: X</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Subject: English 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Paper</a:t>
            </a:r>
          </a:p>
          <a:p>
            <a:r>
              <a:rPr lang="en-US" sz="2000" dirty="0">
                <a:latin typeface="Times New Roman" pitchFamily="18" charset="0"/>
                <a:cs typeface="Times New Roman" pitchFamily="18" charset="0"/>
              </a:rPr>
              <a:t>Unit: </a:t>
            </a:r>
            <a:r>
              <a:rPr lang="en-US" sz="2000" dirty="0" smtClean="0">
                <a:latin typeface="Times New Roman" pitchFamily="18" charset="0"/>
                <a:cs typeface="Times New Roman" pitchFamily="18" charset="0"/>
              </a:rPr>
              <a:t>Thirteen ( Media and modes of e- communication) </a:t>
            </a:r>
          </a:p>
          <a:p>
            <a:r>
              <a:rPr lang="en-US" sz="2000" dirty="0" smtClean="0">
                <a:latin typeface="Times New Roman" pitchFamily="18" charset="0"/>
                <a:cs typeface="Times New Roman" pitchFamily="18" charset="0"/>
              </a:rPr>
              <a:t>Lesson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Three</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Lesson </a:t>
            </a:r>
            <a:r>
              <a:rPr lang="en-US" sz="2000" dirty="0" smtClean="0">
                <a:latin typeface="Times New Roman" pitchFamily="18" charset="0"/>
                <a:cs typeface="Times New Roman" pitchFamily="18" charset="0"/>
              </a:rPr>
              <a:t>Title: E- learning</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Class Duration: 40 minutes</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25/07/2020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38300"/>
            <a:ext cx="1524000" cy="1600200"/>
          </a:xfrm>
          <a:prstGeom prst="rect">
            <a:avLst/>
          </a:prstGeom>
        </p:spPr>
      </p:pic>
      <p:pic>
        <p:nvPicPr>
          <p:cNvPr id="8" name="Picture 2" descr="C:\Users\Mizan\Downloads\text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258" y="1638299"/>
            <a:ext cx="1335417" cy="158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44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3058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Look at the picture. What objects do you see in the picture? How are they related? Discuss with your partner and say what these are.</a:t>
            </a:r>
            <a:endParaRPr lang="en-US" sz="2800" dirty="0">
              <a:latin typeface="Times New Roman" pitchFamily="18" charset="0"/>
              <a:cs typeface="Times New Roman" pitchFamily="18" charset="0"/>
            </a:endParaRPr>
          </a:p>
        </p:txBody>
      </p:sp>
      <p:pic>
        <p:nvPicPr>
          <p:cNvPr id="5122" name="Picture 2" descr="C:\Users\user\Downloads\mo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2114550"/>
            <a:ext cx="2788261"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user\Downloads\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572000" cy="2571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16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914400" y="533400"/>
            <a:ext cx="7315200" cy="2219325"/>
          </a:xfrm>
          <a:prstGeom prst="downArrowCallout">
            <a:avLst>
              <a:gd name="adj1" fmla="val 25000"/>
              <a:gd name="adj2" fmla="val 20625"/>
              <a:gd name="adj3" fmla="val 25000"/>
              <a:gd name="adj4" fmla="val 49434"/>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atin typeface="Times New Roman" pitchFamily="18" charset="0"/>
                <a:cs typeface="Times New Roman" pitchFamily="18" charset="0"/>
              </a:rPr>
              <a:t>Today’s Lesson</a:t>
            </a:r>
            <a:endParaRPr lang="en-US" sz="4000" dirty="0">
              <a:latin typeface="Times New Roman" pitchFamily="18" charset="0"/>
              <a:cs typeface="Times New Roman" pitchFamily="18" charset="0"/>
            </a:endParaRPr>
          </a:p>
        </p:txBody>
      </p:sp>
      <p:sp>
        <p:nvSpPr>
          <p:cNvPr id="4" name="Bevel 3"/>
          <p:cNvSpPr/>
          <p:nvPr/>
        </p:nvSpPr>
        <p:spPr>
          <a:xfrm>
            <a:off x="1133475" y="2819399"/>
            <a:ext cx="6934200" cy="2419351"/>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 learning</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60602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0866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At the end of the lesson, the students will be able to:</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read and understand text .</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write the answer of questions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Fill in the gaps.</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Write e-mails.</a:t>
            </a:r>
            <a:endParaRPr lang="en-US" sz="2800" dirty="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600200" y="685800"/>
            <a:ext cx="5867400" cy="707886"/>
          </a:xfrm>
          <a:prstGeom prst="rect">
            <a:avLst/>
          </a:prstGeom>
          <a:noFill/>
          <a:ln>
            <a:solidFill>
              <a:srgbClr val="FF0000"/>
            </a:solidFill>
          </a:ln>
        </p:spPr>
        <p:txBody>
          <a:bodyPr wrap="square" rtlCol="0">
            <a:spAutoFit/>
          </a:bodyPr>
          <a:lstStyle/>
          <a:p>
            <a:pPr algn="ctr"/>
            <a:r>
              <a:rPr lang="en-US" sz="4000" dirty="0" smtClean="0">
                <a:latin typeface="Times New Roman" pitchFamily="18" charset="0"/>
                <a:cs typeface="Times New Roman" pitchFamily="18" charset="0"/>
              </a:rPr>
              <a:t>Learning Outcomes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173734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067" y="304800"/>
            <a:ext cx="6763390" cy="923330"/>
          </a:xfrm>
          <a:prstGeom prst="rect">
            <a:avLst/>
          </a:prstGeom>
        </p:spPr>
        <p:txBody>
          <a:bodyPr wrap="none">
            <a:spAutoFit/>
          </a:bodyPr>
          <a:lstStyle/>
          <a:p>
            <a:pPr algn="ctr"/>
            <a:r>
              <a:rPr lang="en-US" sz="5400" dirty="0">
                <a:latin typeface="Times New Roman" pitchFamily="18" charset="0"/>
                <a:cs typeface="Times New Roman" pitchFamily="18" charset="0"/>
              </a:rPr>
              <a:t>Key words presentation</a:t>
            </a:r>
          </a:p>
        </p:txBody>
      </p:sp>
      <p:sp>
        <p:nvSpPr>
          <p:cNvPr id="3" name="TextBox 2"/>
          <p:cNvSpPr txBox="1"/>
          <p:nvPr/>
        </p:nvSpPr>
        <p:spPr>
          <a:xfrm>
            <a:off x="381000" y="1752600"/>
            <a:ext cx="2590800" cy="523220"/>
          </a:xfrm>
          <a:prstGeom prst="rect">
            <a:avLst/>
          </a:prstGeom>
          <a:noFill/>
        </p:spPr>
        <p:txBody>
          <a:bodyPr wrap="square" rtlCol="0">
            <a:spAutoFit/>
          </a:bodyPr>
          <a:lstStyle/>
          <a:p>
            <a:r>
              <a:rPr lang="en-US" sz="2800" dirty="0" smtClean="0"/>
              <a:t>Word: Thrilled</a:t>
            </a:r>
            <a:endParaRPr lang="en-US" sz="2800" dirty="0"/>
          </a:p>
        </p:txBody>
      </p:sp>
      <p:sp>
        <p:nvSpPr>
          <p:cNvPr id="4" name="TextBox 3"/>
          <p:cNvSpPr txBox="1"/>
          <p:nvPr/>
        </p:nvSpPr>
        <p:spPr>
          <a:xfrm>
            <a:off x="4800600" y="1849160"/>
            <a:ext cx="2171700" cy="523220"/>
          </a:xfrm>
          <a:prstGeom prst="rect">
            <a:avLst/>
          </a:prstGeom>
          <a:noFill/>
        </p:spPr>
        <p:txBody>
          <a:bodyPr wrap="square" rtlCol="0">
            <a:spAutoFit/>
          </a:bodyPr>
          <a:lstStyle/>
          <a:p>
            <a:r>
              <a:rPr lang="en-US" sz="2800" dirty="0" smtClean="0"/>
              <a:t>Adjective</a:t>
            </a:r>
            <a:endParaRPr lang="en-US" sz="2800" dirty="0"/>
          </a:p>
        </p:txBody>
      </p:sp>
      <p:sp>
        <p:nvSpPr>
          <p:cNvPr id="5" name="TextBox 4"/>
          <p:cNvSpPr txBox="1"/>
          <p:nvPr/>
        </p:nvSpPr>
        <p:spPr>
          <a:xfrm>
            <a:off x="4400550" y="2895600"/>
            <a:ext cx="3124200" cy="954107"/>
          </a:xfrm>
          <a:prstGeom prst="rect">
            <a:avLst/>
          </a:prstGeom>
          <a:noFill/>
        </p:spPr>
        <p:txBody>
          <a:bodyPr wrap="square" rtlCol="0">
            <a:spAutoFit/>
          </a:bodyPr>
          <a:lstStyle/>
          <a:p>
            <a:r>
              <a:rPr lang="en-US" sz="2800" dirty="0" smtClean="0"/>
              <a:t>Synonym: excited, delighted</a:t>
            </a:r>
            <a:endParaRPr lang="en-US" sz="2800" dirty="0"/>
          </a:p>
        </p:txBody>
      </p:sp>
      <p:sp>
        <p:nvSpPr>
          <p:cNvPr id="6" name="TextBox 5"/>
          <p:cNvSpPr txBox="1"/>
          <p:nvPr/>
        </p:nvSpPr>
        <p:spPr>
          <a:xfrm>
            <a:off x="68513" y="4390220"/>
            <a:ext cx="4189162" cy="523220"/>
          </a:xfrm>
          <a:prstGeom prst="rect">
            <a:avLst/>
          </a:prstGeom>
          <a:noFill/>
        </p:spPr>
        <p:txBody>
          <a:bodyPr wrap="square" rtlCol="0">
            <a:spAutoFit/>
          </a:bodyPr>
          <a:lstStyle/>
          <a:p>
            <a:r>
              <a:rPr lang="en-US" sz="2800" dirty="0" smtClean="0"/>
              <a:t>Antonym : disappointed</a:t>
            </a:r>
            <a:endParaRPr lang="en-US" sz="2800" dirty="0"/>
          </a:p>
        </p:txBody>
      </p:sp>
      <p:sp>
        <p:nvSpPr>
          <p:cNvPr id="7" name="TextBox 6"/>
          <p:cNvSpPr txBox="1"/>
          <p:nvPr/>
        </p:nvSpPr>
        <p:spPr>
          <a:xfrm>
            <a:off x="4257675" y="3913167"/>
            <a:ext cx="4495800" cy="954107"/>
          </a:xfrm>
          <a:prstGeom prst="rect">
            <a:avLst/>
          </a:prstGeom>
          <a:noFill/>
        </p:spPr>
        <p:txBody>
          <a:bodyPr wrap="square" rtlCol="0">
            <a:spAutoFit/>
          </a:bodyPr>
          <a:lstStyle/>
          <a:p>
            <a:r>
              <a:rPr lang="en-US" sz="2800" dirty="0" smtClean="0"/>
              <a:t>Meaning: feeling intense; pleasurable, excitement</a:t>
            </a:r>
            <a:endParaRPr lang="en-US" sz="2800" dirty="0"/>
          </a:p>
        </p:txBody>
      </p:sp>
      <p:sp>
        <p:nvSpPr>
          <p:cNvPr id="8" name="TextBox 7"/>
          <p:cNvSpPr txBox="1"/>
          <p:nvPr/>
        </p:nvSpPr>
        <p:spPr>
          <a:xfrm>
            <a:off x="188662" y="4932490"/>
            <a:ext cx="8458200" cy="1384995"/>
          </a:xfrm>
          <a:prstGeom prst="rect">
            <a:avLst/>
          </a:prstGeom>
          <a:noFill/>
        </p:spPr>
        <p:txBody>
          <a:bodyPr wrap="square" rtlCol="0">
            <a:spAutoFit/>
          </a:bodyPr>
          <a:lstStyle/>
          <a:p>
            <a:r>
              <a:rPr lang="en-US" sz="2800" dirty="0" smtClean="0"/>
              <a:t>Example: The students are thrilled to hear the class without  a printed book or a writing pad or even pen/ pencil. </a:t>
            </a:r>
            <a:endParaRPr lang="en-US" sz="2800" dirty="0"/>
          </a:p>
        </p:txBody>
      </p:sp>
      <p:pic>
        <p:nvPicPr>
          <p:cNvPr id="1026" name="Picture 2" descr="C:\Users\user\Downloads\thril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68779"/>
            <a:ext cx="2819400" cy="192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01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2514600" cy="523220"/>
          </a:xfrm>
          <a:prstGeom prst="rect">
            <a:avLst/>
          </a:prstGeom>
          <a:noFill/>
        </p:spPr>
        <p:txBody>
          <a:bodyPr wrap="square" rtlCol="0">
            <a:spAutoFit/>
          </a:bodyPr>
          <a:lstStyle/>
          <a:p>
            <a:r>
              <a:rPr lang="en-US" sz="2800" dirty="0" smtClean="0"/>
              <a:t>Word: Pundit </a:t>
            </a:r>
            <a:endParaRPr lang="en-US" sz="2800" dirty="0"/>
          </a:p>
        </p:txBody>
      </p:sp>
      <p:sp>
        <p:nvSpPr>
          <p:cNvPr id="3" name="TextBox 2"/>
          <p:cNvSpPr txBox="1"/>
          <p:nvPr/>
        </p:nvSpPr>
        <p:spPr>
          <a:xfrm>
            <a:off x="533400" y="1472148"/>
            <a:ext cx="2057400" cy="954107"/>
          </a:xfrm>
          <a:prstGeom prst="rect">
            <a:avLst/>
          </a:prstGeom>
          <a:noFill/>
        </p:spPr>
        <p:txBody>
          <a:bodyPr wrap="square" rtlCol="0">
            <a:spAutoFit/>
          </a:bodyPr>
          <a:lstStyle/>
          <a:p>
            <a:r>
              <a:rPr lang="en-US" sz="2800" dirty="0" smtClean="0"/>
              <a:t>Synonym: Scholar</a:t>
            </a:r>
            <a:endParaRPr lang="en-US" sz="2800" dirty="0"/>
          </a:p>
        </p:txBody>
      </p:sp>
      <p:sp>
        <p:nvSpPr>
          <p:cNvPr id="4" name="TextBox 3"/>
          <p:cNvSpPr txBox="1"/>
          <p:nvPr/>
        </p:nvSpPr>
        <p:spPr>
          <a:xfrm>
            <a:off x="552450" y="3124200"/>
            <a:ext cx="1866900" cy="954107"/>
          </a:xfrm>
          <a:prstGeom prst="rect">
            <a:avLst/>
          </a:prstGeom>
          <a:noFill/>
        </p:spPr>
        <p:txBody>
          <a:bodyPr wrap="square" rtlCol="0">
            <a:spAutoFit/>
          </a:bodyPr>
          <a:lstStyle/>
          <a:p>
            <a:r>
              <a:rPr lang="en-US" sz="2800" dirty="0" smtClean="0"/>
              <a:t>Antonym: amateur</a:t>
            </a:r>
            <a:endParaRPr lang="en-US" sz="2800" dirty="0"/>
          </a:p>
        </p:txBody>
      </p:sp>
      <p:sp>
        <p:nvSpPr>
          <p:cNvPr id="5" name="TextBox 4"/>
          <p:cNvSpPr txBox="1"/>
          <p:nvPr/>
        </p:nvSpPr>
        <p:spPr>
          <a:xfrm>
            <a:off x="5410200" y="2094878"/>
            <a:ext cx="3276600" cy="1815882"/>
          </a:xfrm>
          <a:prstGeom prst="rect">
            <a:avLst/>
          </a:prstGeom>
          <a:noFill/>
        </p:spPr>
        <p:txBody>
          <a:bodyPr wrap="square" rtlCol="0">
            <a:spAutoFit/>
          </a:bodyPr>
          <a:lstStyle/>
          <a:p>
            <a:r>
              <a:rPr lang="en-US" sz="2800" dirty="0" smtClean="0"/>
              <a:t>Meaning: a person who knows a lot about a particular subject</a:t>
            </a:r>
            <a:endParaRPr lang="en-US" sz="2800" dirty="0"/>
          </a:p>
        </p:txBody>
      </p:sp>
      <p:sp>
        <p:nvSpPr>
          <p:cNvPr id="6" name="TextBox 5"/>
          <p:cNvSpPr txBox="1"/>
          <p:nvPr/>
        </p:nvSpPr>
        <p:spPr>
          <a:xfrm>
            <a:off x="3848100" y="629305"/>
            <a:ext cx="1295400" cy="523220"/>
          </a:xfrm>
          <a:prstGeom prst="rect">
            <a:avLst/>
          </a:prstGeom>
          <a:noFill/>
        </p:spPr>
        <p:txBody>
          <a:bodyPr wrap="square" rtlCol="0">
            <a:spAutoFit/>
          </a:bodyPr>
          <a:lstStyle/>
          <a:p>
            <a:r>
              <a:rPr lang="en-US" sz="2800" dirty="0" smtClean="0"/>
              <a:t>Noun</a:t>
            </a:r>
            <a:endParaRPr lang="en-US" sz="2800" dirty="0"/>
          </a:p>
        </p:txBody>
      </p:sp>
      <p:sp>
        <p:nvSpPr>
          <p:cNvPr id="7" name="TextBox 6"/>
          <p:cNvSpPr txBox="1"/>
          <p:nvPr/>
        </p:nvSpPr>
        <p:spPr>
          <a:xfrm>
            <a:off x="381000" y="4695676"/>
            <a:ext cx="7924800" cy="954107"/>
          </a:xfrm>
          <a:prstGeom prst="rect">
            <a:avLst/>
          </a:prstGeom>
          <a:noFill/>
        </p:spPr>
        <p:txBody>
          <a:bodyPr wrap="square" rtlCol="0">
            <a:spAutoFit/>
          </a:bodyPr>
          <a:lstStyle/>
          <a:p>
            <a:r>
              <a:rPr lang="en-US" sz="2800" dirty="0" smtClean="0"/>
              <a:t>Example: Dr. </a:t>
            </a:r>
            <a:r>
              <a:rPr lang="en-US" sz="2800" dirty="0" err="1" smtClean="0"/>
              <a:t>Badrul</a:t>
            </a:r>
            <a:r>
              <a:rPr lang="en-US" sz="2800" dirty="0" smtClean="0"/>
              <a:t> Huda Khan is a pundit of e-learning.</a:t>
            </a:r>
            <a:endParaRPr lang="en-US" sz="2800" dirty="0"/>
          </a:p>
        </p:txBody>
      </p:sp>
      <p:pic>
        <p:nvPicPr>
          <p:cNvPr id="2050" name="Picture 2" descr="C:\Users\user\Downloads\BDHK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2775" y="1600200"/>
            <a:ext cx="1981200" cy="280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569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47675"/>
            <a:ext cx="2438400" cy="523220"/>
          </a:xfrm>
          <a:prstGeom prst="rect">
            <a:avLst/>
          </a:prstGeom>
          <a:noFill/>
        </p:spPr>
        <p:txBody>
          <a:bodyPr wrap="square" rtlCol="0">
            <a:spAutoFit/>
          </a:bodyPr>
          <a:lstStyle/>
          <a:p>
            <a:r>
              <a:rPr lang="en-US" sz="2800" dirty="0" smtClean="0"/>
              <a:t>Word: Virtual</a:t>
            </a:r>
            <a:endParaRPr lang="en-US" sz="2800" dirty="0"/>
          </a:p>
        </p:txBody>
      </p:sp>
      <p:sp>
        <p:nvSpPr>
          <p:cNvPr id="3" name="TextBox 2"/>
          <p:cNvSpPr txBox="1"/>
          <p:nvPr/>
        </p:nvSpPr>
        <p:spPr>
          <a:xfrm>
            <a:off x="5105400" y="447675"/>
            <a:ext cx="1600200" cy="523220"/>
          </a:xfrm>
          <a:prstGeom prst="rect">
            <a:avLst/>
          </a:prstGeom>
          <a:noFill/>
        </p:spPr>
        <p:txBody>
          <a:bodyPr wrap="square" rtlCol="0">
            <a:spAutoFit/>
          </a:bodyPr>
          <a:lstStyle/>
          <a:p>
            <a:r>
              <a:rPr lang="en-US" sz="2800" dirty="0" smtClean="0"/>
              <a:t>adjective</a:t>
            </a:r>
            <a:endParaRPr lang="en-US" sz="2800" dirty="0"/>
          </a:p>
        </p:txBody>
      </p:sp>
      <p:sp>
        <p:nvSpPr>
          <p:cNvPr id="4" name="TextBox 3"/>
          <p:cNvSpPr txBox="1"/>
          <p:nvPr/>
        </p:nvSpPr>
        <p:spPr>
          <a:xfrm>
            <a:off x="457200" y="1600200"/>
            <a:ext cx="3352800" cy="1815882"/>
          </a:xfrm>
          <a:prstGeom prst="rect">
            <a:avLst/>
          </a:prstGeom>
          <a:noFill/>
        </p:spPr>
        <p:txBody>
          <a:bodyPr wrap="square" rtlCol="0">
            <a:spAutoFit/>
          </a:bodyPr>
          <a:lstStyle/>
          <a:p>
            <a:r>
              <a:rPr lang="en-US" sz="2800" dirty="0" smtClean="0"/>
              <a:t>Meaning: made to appear to exist by the use of computer software</a:t>
            </a:r>
            <a:endParaRPr lang="en-US" sz="2800" dirty="0"/>
          </a:p>
        </p:txBody>
      </p:sp>
      <p:sp>
        <p:nvSpPr>
          <p:cNvPr id="5" name="TextBox 4"/>
          <p:cNvSpPr txBox="1"/>
          <p:nvPr/>
        </p:nvSpPr>
        <p:spPr>
          <a:xfrm>
            <a:off x="152400" y="4572000"/>
            <a:ext cx="8763000" cy="954107"/>
          </a:xfrm>
          <a:prstGeom prst="rect">
            <a:avLst/>
          </a:prstGeom>
          <a:noFill/>
        </p:spPr>
        <p:txBody>
          <a:bodyPr wrap="square" rtlCol="0">
            <a:spAutoFit/>
          </a:bodyPr>
          <a:lstStyle/>
          <a:p>
            <a:r>
              <a:rPr lang="en-US" sz="2800" dirty="0" smtClean="0"/>
              <a:t>Example: In a virtual campus everything takes place electrically through computer and internet technology.</a:t>
            </a:r>
            <a:endParaRPr lang="en-US" sz="2800" dirty="0"/>
          </a:p>
        </p:txBody>
      </p:sp>
      <p:pic>
        <p:nvPicPr>
          <p:cNvPr id="3074" name="Picture 2" descr="C:\Users\user\Downloads\Virtu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524000"/>
            <a:ext cx="3912632" cy="254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3048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Read the text .</a:t>
            </a:r>
            <a:endParaRPr lang="en-US" sz="3600" dirty="0">
              <a:latin typeface="Times New Roman" pitchFamily="18" charset="0"/>
              <a:cs typeface="Times New Roman" pitchFamily="18" charset="0"/>
            </a:endParaRPr>
          </a:p>
        </p:txBody>
      </p:sp>
      <p:sp>
        <p:nvSpPr>
          <p:cNvPr id="3" name="TextBox 2"/>
          <p:cNvSpPr txBox="1"/>
          <p:nvPr/>
        </p:nvSpPr>
        <p:spPr>
          <a:xfrm>
            <a:off x="228600" y="1143000"/>
            <a:ext cx="8610600"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Can you think of a classroom where there is no blackboard or desk? Do you believe that you can be a student without a printed book or a writing pad or even pen/ pencil?</a:t>
            </a:r>
          </a:p>
          <a:p>
            <a:pPr algn="just"/>
            <a:r>
              <a:rPr lang="en-US" sz="2800" dirty="0" smtClean="0">
                <a:latin typeface="Times New Roman" pitchFamily="18" charset="0"/>
                <a:cs typeface="Times New Roman" pitchFamily="18" charset="0"/>
              </a:rPr>
              <a:t>Are you not thrilled to imagine that you have asked a question and your </a:t>
            </a:r>
            <a:r>
              <a:rPr lang="en-US" sz="2800" dirty="0" err="1" smtClean="0">
                <a:latin typeface="Times New Roman" pitchFamily="18" charset="0"/>
                <a:cs typeface="Times New Roman" pitchFamily="18" charset="0"/>
              </a:rPr>
              <a:t>turor</a:t>
            </a:r>
            <a:r>
              <a:rPr lang="en-US" sz="2800" dirty="0" smtClean="0">
                <a:latin typeface="Times New Roman" pitchFamily="18" charset="0"/>
                <a:cs typeface="Times New Roman" pitchFamily="18" charset="0"/>
              </a:rPr>
              <a:t> is answering it while flying in a Boeing from Dubai to Dhaka?</a:t>
            </a:r>
          </a:p>
        </p:txBody>
      </p:sp>
      <p:sp>
        <p:nvSpPr>
          <p:cNvPr id="4" name="Rectangle 3"/>
          <p:cNvSpPr/>
          <p:nvPr/>
        </p:nvSpPr>
        <p:spPr>
          <a:xfrm>
            <a:off x="247650" y="4191000"/>
            <a:ext cx="4572000" cy="1384995"/>
          </a:xfrm>
          <a:prstGeom prst="rect">
            <a:avLst/>
          </a:prstGeom>
        </p:spPr>
        <p:txBody>
          <a:bodyPr>
            <a:spAutoFit/>
          </a:bodyPr>
          <a:lstStyle/>
          <a:p>
            <a:pPr algn="just"/>
            <a:r>
              <a:rPr lang="en-US" sz="2800" dirty="0">
                <a:latin typeface="Times New Roman" pitchFamily="18" charset="0"/>
                <a:cs typeface="Times New Roman" pitchFamily="18" charset="0"/>
              </a:rPr>
              <a:t>These are all possible in a ‘virtual campus’ in the system of e- learning</a:t>
            </a:r>
            <a:endParaRPr lang="en-US" sz="2800" dirty="0"/>
          </a:p>
        </p:txBody>
      </p:sp>
      <p:pic>
        <p:nvPicPr>
          <p:cNvPr id="6146" name="Picture 2" descr="C:\Users\user\Downloads\E- lear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3581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481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172</TotalTime>
  <Words>968</Words>
  <Application>Microsoft Office PowerPoint</Application>
  <PresentationFormat>On-screen Show (4:3)</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2006-08-16T00:00:00Z</dcterms:created>
  <dcterms:modified xsi:type="dcterms:W3CDTF">2020-07-25T12:46:41Z</dcterms:modified>
</cp:coreProperties>
</file>