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2" r:id="rId2"/>
    <p:sldId id="283" r:id="rId3"/>
    <p:sldId id="287" r:id="rId4"/>
    <p:sldId id="291" r:id="rId5"/>
    <p:sldId id="289" r:id="rId6"/>
    <p:sldId id="292" r:id="rId7"/>
    <p:sldId id="277" r:id="rId8"/>
    <p:sldId id="301" r:id="rId9"/>
    <p:sldId id="295" r:id="rId10"/>
    <p:sldId id="261" r:id="rId11"/>
    <p:sldId id="262" r:id="rId12"/>
    <p:sldId id="296" r:id="rId13"/>
    <p:sldId id="302" r:id="rId14"/>
    <p:sldId id="297" r:id="rId15"/>
    <p:sldId id="298" r:id="rId16"/>
    <p:sldId id="299" r:id="rId17"/>
    <p:sldId id="300" r:id="rId18"/>
    <p:sldId id="263" r:id="rId19"/>
    <p:sldId id="264" r:id="rId20"/>
    <p:sldId id="265" r:id="rId21"/>
    <p:sldId id="293" r:id="rId22"/>
    <p:sldId id="294" r:id="rId23"/>
    <p:sldId id="266" r:id="rId24"/>
    <p:sldId id="270" r:id="rId25"/>
    <p:sldId id="271" r:id="rId26"/>
    <p:sldId id="27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752785F5-57EF-4857-96EA-591D9BF9A555}">
          <p14:sldIdLst>
            <p14:sldId id="282"/>
            <p14:sldId id="283"/>
            <p14:sldId id="287"/>
            <p14:sldId id="291"/>
            <p14:sldId id="289"/>
            <p14:sldId id="292"/>
            <p14:sldId id="277"/>
            <p14:sldId id="301"/>
            <p14:sldId id="295"/>
            <p14:sldId id="261"/>
            <p14:sldId id="262"/>
            <p14:sldId id="296"/>
            <p14:sldId id="302"/>
            <p14:sldId id="297"/>
            <p14:sldId id="298"/>
            <p14:sldId id="299"/>
            <p14:sldId id="300"/>
            <p14:sldId id="263"/>
            <p14:sldId id="264"/>
            <p14:sldId id="265"/>
            <p14:sldId id="293"/>
            <p14:sldId id="294"/>
            <p14:sldId id="266"/>
            <p14:sldId id="270"/>
            <p14:sldId id="271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504"/>
    <a:srgbClr val="3333FF"/>
    <a:srgbClr val="66FFCC"/>
    <a:srgbClr val="66FF66"/>
    <a:srgbClr val="CFF7ED"/>
    <a:srgbClr val="FF66FF"/>
    <a:srgbClr val="998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42" autoAdjust="0"/>
    <p:restoredTop sz="96797" autoAdjust="0"/>
  </p:normalViewPr>
  <p:slideViewPr>
    <p:cSldViewPr>
      <p:cViewPr>
        <p:scale>
          <a:sx n="60" d="100"/>
          <a:sy n="60" d="100"/>
        </p:scale>
        <p:origin x="-1602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50B32F-C6F9-4D0D-9679-DA2308A40C3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12027D5-ECDA-4F53-B887-021B8D49FC1D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b="1" dirty="0"/>
        </a:p>
      </dgm:t>
    </dgm:pt>
    <dgm:pt modelId="{92C52B5C-8BC5-49F7-94D5-5AA1A1937C7D}" type="parTrans" cxnId="{6F0AF4E9-FBCF-41D7-96C9-C2C1ACFE582A}">
      <dgm:prSet/>
      <dgm:spPr/>
      <dgm:t>
        <a:bodyPr/>
        <a:lstStyle/>
        <a:p>
          <a:endParaRPr lang="en-US"/>
        </a:p>
      </dgm:t>
    </dgm:pt>
    <dgm:pt modelId="{A393C072-FC72-4161-963D-9B128818D763}" type="sibTrans" cxnId="{6F0AF4E9-FBCF-41D7-96C9-C2C1ACFE582A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9B2F4A58-11E7-4B82-8FE2-49C3C67B234D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খতিয়ান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6EF23DD2-E63F-49E0-8605-67D694F22E09}" type="parTrans" cxnId="{97A5FA63-3FA2-4E56-A1C8-480721D347E0}">
      <dgm:prSet/>
      <dgm:spPr/>
      <dgm:t>
        <a:bodyPr/>
        <a:lstStyle/>
        <a:p>
          <a:endParaRPr lang="en-US"/>
        </a:p>
      </dgm:t>
    </dgm:pt>
    <dgm:pt modelId="{2BC5F31F-8F10-4F17-8848-D2E83BFB68C3}" type="sibTrans" cxnId="{97A5FA63-3FA2-4E56-A1C8-480721D347E0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953372C6-3D71-456D-A01C-03CB13FF80C1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b="1" dirty="0" smtClean="0">
              <a:latin typeface="NikoshBAN" panose="02000000000000000000" pitchFamily="2" charset="0"/>
              <a:cs typeface="NikoshBAN" panose="02000000000000000000" pitchFamily="2" charset="0"/>
            </a:rPr>
            <a:t>রেওয়ামিল</a:t>
          </a:r>
          <a:endParaRPr lang="en-US" b="1" dirty="0"/>
        </a:p>
      </dgm:t>
    </dgm:pt>
    <dgm:pt modelId="{9701C662-F23A-4B23-AD50-CC65A89226D9}" type="parTrans" cxnId="{BDBB0FA1-CC31-44DE-84BA-664C8A875C11}">
      <dgm:prSet/>
      <dgm:spPr/>
      <dgm:t>
        <a:bodyPr/>
        <a:lstStyle/>
        <a:p>
          <a:endParaRPr lang="en-US"/>
        </a:p>
      </dgm:t>
    </dgm:pt>
    <dgm:pt modelId="{207C0535-BF80-4C3B-A7D1-B8EE26837B1B}" type="sibTrans" cxnId="{BDBB0FA1-CC31-44DE-84BA-664C8A875C11}">
      <dgm:prSet/>
      <dgm:spPr/>
      <dgm:t>
        <a:bodyPr/>
        <a:lstStyle/>
        <a:p>
          <a:endParaRPr lang="en-US"/>
        </a:p>
      </dgm:t>
    </dgm:pt>
    <dgm:pt modelId="{F25682A6-42FC-40F0-BF55-2B0B663F0848}" type="pres">
      <dgm:prSet presAssocID="{FA50B32F-C6F9-4D0D-9679-DA2308A40C3B}" presName="Name0" presStyleCnt="0">
        <dgm:presLayoutVars>
          <dgm:dir/>
          <dgm:resizeHandles val="exact"/>
        </dgm:presLayoutVars>
      </dgm:prSet>
      <dgm:spPr/>
    </dgm:pt>
    <dgm:pt modelId="{81E46398-A352-49B9-9AB3-A3CCC5C86D27}" type="pres">
      <dgm:prSet presAssocID="{612027D5-ECDA-4F53-B887-021B8D49FC1D}" presName="node" presStyleLbl="node1" presStyleIdx="0" presStyleCnt="3" custLinFactNeighborX="-1432" custLinFactNeighborY="-201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C7B290-1A00-497E-8E31-BB037A464AED}" type="pres">
      <dgm:prSet presAssocID="{A393C072-FC72-4161-963D-9B128818D763}" presName="sibTrans" presStyleLbl="sibTrans2D1" presStyleIdx="0" presStyleCnt="2" custScaleX="171263"/>
      <dgm:spPr/>
      <dgm:t>
        <a:bodyPr/>
        <a:lstStyle/>
        <a:p>
          <a:endParaRPr lang="en-US"/>
        </a:p>
      </dgm:t>
    </dgm:pt>
    <dgm:pt modelId="{39EC4AE8-8245-48AF-8DEE-609D89BEB6D0}" type="pres">
      <dgm:prSet presAssocID="{A393C072-FC72-4161-963D-9B128818D76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48F57D0-1960-4EBC-83E5-3C8A806A5C2E}" type="pres">
      <dgm:prSet presAssocID="{9B2F4A58-11E7-4B82-8FE2-49C3C67B234D}" presName="node" presStyleLbl="node1" presStyleIdx="1" presStyleCnt="3" custLinFactNeighborY="-200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2507F-FC27-455E-8D9C-DE81EF474053}" type="pres">
      <dgm:prSet presAssocID="{2BC5F31F-8F10-4F17-8848-D2E83BFB68C3}" presName="sibTrans" presStyleLbl="sibTrans2D1" presStyleIdx="1" presStyleCnt="2" custScaleX="163267"/>
      <dgm:spPr/>
      <dgm:t>
        <a:bodyPr/>
        <a:lstStyle/>
        <a:p>
          <a:endParaRPr lang="en-US"/>
        </a:p>
      </dgm:t>
    </dgm:pt>
    <dgm:pt modelId="{66781883-E4BB-4194-A246-FCAD2FE9500C}" type="pres">
      <dgm:prSet presAssocID="{2BC5F31F-8F10-4F17-8848-D2E83BFB68C3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898C8D62-8E5F-4EB0-AE64-DD0CC8D3DFD4}" type="pres">
      <dgm:prSet presAssocID="{953372C6-3D71-456D-A01C-03CB13FF80C1}" presName="node" presStyleLbl="node1" presStyleIdx="2" presStyleCnt="3" custLinFactNeighborY="-200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CD1CD8-79E1-42BD-BEFE-9575A318C8E5}" type="presOf" srcId="{612027D5-ECDA-4F53-B887-021B8D49FC1D}" destId="{81E46398-A352-49B9-9AB3-A3CCC5C86D27}" srcOrd="0" destOrd="0" presId="urn:microsoft.com/office/officeart/2005/8/layout/process1"/>
    <dgm:cxn modelId="{6A2ED946-FB6D-4BEB-9271-AB9DD63426C6}" type="presOf" srcId="{FA50B32F-C6F9-4D0D-9679-DA2308A40C3B}" destId="{F25682A6-42FC-40F0-BF55-2B0B663F0848}" srcOrd="0" destOrd="0" presId="urn:microsoft.com/office/officeart/2005/8/layout/process1"/>
    <dgm:cxn modelId="{8CCCFEAC-78C1-4018-A2A9-AFEFC81621B3}" type="presOf" srcId="{2BC5F31F-8F10-4F17-8848-D2E83BFB68C3}" destId="{5372507F-FC27-455E-8D9C-DE81EF474053}" srcOrd="0" destOrd="0" presId="urn:microsoft.com/office/officeart/2005/8/layout/process1"/>
    <dgm:cxn modelId="{E2B052A2-1F61-4E24-8742-B3A90A3CAEE3}" type="presOf" srcId="{9B2F4A58-11E7-4B82-8FE2-49C3C67B234D}" destId="{648F57D0-1960-4EBC-83E5-3C8A806A5C2E}" srcOrd="0" destOrd="0" presId="urn:microsoft.com/office/officeart/2005/8/layout/process1"/>
    <dgm:cxn modelId="{BDBB0FA1-CC31-44DE-84BA-664C8A875C11}" srcId="{FA50B32F-C6F9-4D0D-9679-DA2308A40C3B}" destId="{953372C6-3D71-456D-A01C-03CB13FF80C1}" srcOrd="2" destOrd="0" parTransId="{9701C662-F23A-4B23-AD50-CC65A89226D9}" sibTransId="{207C0535-BF80-4C3B-A7D1-B8EE26837B1B}"/>
    <dgm:cxn modelId="{BA8AA6CE-7A9B-4347-B7E7-F45CA9713618}" type="presOf" srcId="{A393C072-FC72-4161-963D-9B128818D763}" destId="{39EC4AE8-8245-48AF-8DEE-609D89BEB6D0}" srcOrd="1" destOrd="0" presId="urn:microsoft.com/office/officeart/2005/8/layout/process1"/>
    <dgm:cxn modelId="{6F0AF4E9-FBCF-41D7-96C9-C2C1ACFE582A}" srcId="{FA50B32F-C6F9-4D0D-9679-DA2308A40C3B}" destId="{612027D5-ECDA-4F53-B887-021B8D49FC1D}" srcOrd="0" destOrd="0" parTransId="{92C52B5C-8BC5-49F7-94D5-5AA1A1937C7D}" sibTransId="{A393C072-FC72-4161-963D-9B128818D763}"/>
    <dgm:cxn modelId="{2439E344-B9FB-4DF7-B424-A2394546F8F4}" type="presOf" srcId="{2BC5F31F-8F10-4F17-8848-D2E83BFB68C3}" destId="{66781883-E4BB-4194-A246-FCAD2FE9500C}" srcOrd="1" destOrd="0" presId="urn:microsoft.com/office/officeart/2005/8/layout/process1"/>
    <dgm:cxn modelId="{609CF4EC-9112-422C-9302-0A5D5768EC74}" type="presOf" srcId="{953372C6-3D71-456D-A01C-03CB13FF80C1}" destId="{898C8D62-8E5F-4EB0-AE64-DD0CC8D3DFD4}" srcOrd="0" destOrd="0" presId="urn:microsoft.com/office/officeart/2005/8/layout/process1"/>
    <dgm:cxn modelId="{97A5FA63-3FA2-4E56-A1C8-480721D347E0}" srcId="{FA50B32F-C6F9-4D0D-9679-DA2308A40C3B}" destId="{9B2F4A58-11E7-4B82-8FE2-49C3C67B234D}" srcOrd="1" destOrd="0" parTransId="{6EF23DD2-E63F-49E0-8605-67D694F22E09}" sibTransId="{2BC5F31F-8F10-4F17-8848-D2E83BFB68C3}"/>
    <dgm:cxn modelId="{40D1097A-075E-4F0C-9D1F-155F2D0A1960}" type="presOf" srcId="{A393C072-FC72-4161-963D-9B128818D763}" destId="{14C7B290-1A00-497E-8E31-BB037A464AED}" srcOrd="0" destOrd="0" presId="urn:microsoft.com/office/officeart/2005/8/layout/process1"/>
    <dgm:cxn modelId="{2094D3DD-1C44-4833-965A-9149B9C96B15}" type="presParOf" srcId="{F25682A6-42FC-40F0-BF55-2B0B663F0848}" destId="{81E46398-A352-49B9-9AB3-A3CCC5C86D27}" srcOrd="0" destOrd="0" presId="urn:microsoft.com/office/officeart/2005/8/layout/process1"/>
    <dgm:cxn modelId="{05FA2273-1543-44C9-842C-019AA3854ECA}" type="presParOf" srcId="{F25682A6-42FC-40F0-BF55-2B0B663F0848}" destId="{14C7B290-1A00-497E-8E31-BB037A464AED}" srcOrd="1" destOrd="0" presId="urn:microsoft.com/office/officeart/2005/8/layout/process1"/>
    <dgm:cxn modelId="{5B521DCA-8344-467B-834A-0C5B79B77D92}" type="presParOf" srcId="{14C7B290-1A00-497E-8E31-BB037A464AED}" destId="{39EC4AE8-8245-48AF-8DEE-609D89BEB6D0}" srcOrd="0" destOrd="0" presId="urn:microsoft.com/office/officeart/2005/8/layout/process1"/>
    <dgm:cxn modelId="{DDA5AD64-25F0-4742-B02D-9EA9B47FF646}" type="presParOf" srcId="{F25682A6-42FC-40F0-BF55-2B0B663F0848}" destId="{648F57D0-1960-4EBC-83E5-3C8A806A5C2E}" srcOrd="2" destOrd="0" presId="urn:microsoft.com/office/officeart/2005/8/layout/process1"/>
    <dgm:cxn modelId="{7B842F47-81D6-4AC5-85D2-D44027BFA394}" type="presParOf" srcId="{F25682A6-42FC-40F0-BF55-2B0B663F0848}" destId="{5372507F-FC27-455E-8D9C-DE81EF474053}" srcOrd="3" destOrd="0" presId="urn:microsoft.com/office/officeart/2005/8/layout/process1"/>
    <dgm:cxn modelId="{F21DE5FB-D466-4D50-A437-63D5AE0B77DB}" type="presParOf" srcId="{5372507F-FC27-455E-8D9C-DE81EF474053}" destId="{66781883-E4BB-4194-A246-FCAD2FE9500C}" srcOrd="0" destOrd="0" presId="urn:microsoft.com/office/officeart/2005/8/layout/process1"/>
    <dgm:cxn modelId="{F72B4ADB-C5D4-4FC3-A4BD-1CA142A80B50}" type="presParOf" srcId="{F25682A6-42FC-40F0-BF55-2B0B663F0848}" destId="{898C8D62-8E5F-4EB0-AE64-DD0CC8D3DFD4}" srcOrd="4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662611-CCC0-43C7-B152-F880A9A89641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478B2D-05A8-4BBC-ACB8-7E97C532A20E}">
      <dgm:prSet phldrT="[Text]" custT="1"/>
      <dgm:spPr/>
      <dgm:t>
        <a:bodyPr/>
        <a:lstStyle/>
        <a:p>
          <a:r>
            <a:rPr lang="bn-IN" sz="2000" b="1" dirty="0" smtClean="0">
              <a:latin typeface="NikoshBAN" panose="02000000000000000000" pitchFamily="2" charset="0"/>
              <a:cs typeface="NikoshBAN" panose="02000000000000000000" pitchFamily="2" charset="0"/>
            </a:rPr>
            <a:t>ব্যয় সমূহ</a:t>
          </a:r>
          <a:r>
            <a:rPr lang="en-US" sz="2000" b="1" dirty="0" smtClean="0">
              <a:latin typeface="NikoshBAN" panose="02000000000000000000" pitchFamily="2" charset="0"/>
              <a:cs typeface="NikoshBAN" panose="02000000000000000000" pitchFamily="2" charset="0"/>
            </a:rPr>
            <a:t>ঃ </a:t>
          </a:r>
          <a:endParaRPr lang="en-US" sz="2000" b="1" dirty="0"/>
        </a:p>
      </dgm:t>
    </dgm:pt>
    <dgm:pt modelId="{278581D8-FD5E-448B-9F64-8C2CF5583BC3}" type="parTrans" cxnId="{7B47E13F-8AC1-4657-A507-A16C170340C3}">
      <dgm:prSet/>
      <dgm:spPr/>
      <dgm:t>
        <a:bodyPr/>
        <a:lstStyle/>
        <a:p>
          <a:endParaRPr lang="en-US" sz="2000"/>
        </a:p>
      </dgm:t>
    </dgm:pt>
    <dgm:pt modelId="{B6E27029-7DED-4464-8E7A-30AA09CED366}" type="sibTrans" cxnId="{7B47E13F-8AC1-4657-A507-A16C170340C3}">
      <dgm:prSet/>
      <dgm:spPr/>
      <dgm:t>
        <a:bodyPr/>
        <a:lstStyle/>
        <a:p>
          <a:endParaRPr lang="en-US" sz="2000"/>
        </a:p>
      </dgm:t>
    </dgm:pt>
    <dgm:pt modelId="{2E041A6B-BED6-41A4-8FE9-DF45BE461851}">
      <dgm:prSet phldrT="[Text]" custT="1"/>
      <dgm:spPr/>
      <dgm:t>
        <a:bodyPr/>
        <a:lstStyle/>
        <a:p>
          <a:r>
            <a:rPr lang="bn-IN" sz="2000" b="1" dirty="0" smtClean="0">
              <a:latin typeface="NikoshBAN" panose="02000000000000000000" pitchFamily="2" charset="0"/>
              <a:cs typeface="NikoshBAN" panose="02000000000000000000" pitchFamily="2" charset="0"/>
            </a:rPr>
            <a:t>ক্রয়</a:t>
          </a:r>
          <a:endParaRPr lang="en-US" sz="2000" dirty="0"/>
        </a:p>
      </dgm:t>
    </dgm:pt>
    <dgm:pt modelId="{588A6D02-2062-460A-AC1D-E8DCE8B4F112}" type="parTrans" cxnId="{991807C0-5584-4B3A-AA4E-235CF3D1C161}">
      <dgm:prSet/>
      <dgm:spPr/>
      <dgm:t>
        <a:bodyPr/>
        <a:lstStyle/>
        <a:p>
          <a:endParaRPr lang="en-US" sz="2000"/>
        </a:p>
      </dgm:t>
    </dgm:pt>
    <dgm:pt modelId="{4EBB3AA1-957F-4DF6-BB84-9612A52CF820}" type="sibTrans" cxnId="{991807C0-5584-4B3A-AA4E-235CF3D1C161}">
      <dgm:prSet/>
      <dgm:spPr/>
      <dgm:t>
        <a:bodyPr/>
        <a:lstStyle/>
        <a:p>
          <a:endParaRPr lang="en-US" sz="2000"/>
        </a:p>
      </dgm:t>
    </dgm:pt>
    <dgm:pt modelId="{9706A7D9-3C7B-4189-A156-1E70A1B460FA}">
      <dgm:prSet phldrT="[Text]" custT="1"/>
      <dgm:spPr/>
      <dgm:t>
        <a:bodyPr/>
        <a:lstStyle/>
        <a:p>
          <a:r>
            <a:rPr lang="bn-IN" sz="2000" b="1" dirty="0" smtClean="0">
              <a:latin typeface="NikoshBAN" panose="02000000000000000000" pitchFamily="2" charset="0"/>
              <a:cs typeface="NikoshBAN" panose="02000000000000000000" pitchFamily="2" charset="0"/>
            </a:rPr>
            <a:t>মজুরী</a:t>
          </a:r>
          <a:endParaRPr lang="en-US" sz="2000" dirty="0"/>
        </a:p>
      </dgm:t>
    </dgm:pt>
    <dgm:pt modelId="{36A799D0-EB37-4DC8-AF24-638C4E37BC7E}" type="parTrans" cxnId="{DEECEF73-D523-485C-8E4C-D710C0689741}">
      <dgm:prSet/>
      <dgm:spPr/>
      <dgm:t>
        <a:bodyPr/>
        <a:lstStyle/>
        <a:p>
          <a:endParaRPr lang="en-US" sz="2000"/>
        </a:p>
      </dgm:t>
    </dgm:pt>
    <dgm:pt modelId="{7743E19C-EB73-43B9-B844-2EADA6753963}" type="sibTrans" cxnId="{DEECEF73-D523-485C-8E4C-D710C0689741}">
      <dgm:prSet/>
      <dgm:spPr/>
      <dgm:t>
        <a:bodyPr/>
        <a:lstStyle/>
        <a:p>
          <a:endParaRPr lang="en-US" sz="2000"/>
        </a:p>
      </dgm:t>
    </dgm:pt>
    <dgm:pt modelId="{15A9D876-8600-406C-92BF-C2B270D128E5}">
      <dgm:prSet phldrT="[Text]" custT="1"/>
      <dgm:spPr/>
      <dgm:t>
        <a:bodyPr/>
        <a:lstStyle/>
        <a:p>
          <a:r>
            <a:rPr lang="bn-IN" sz="2000" b="1" dirty="0" smtClean="0">
              <a:latin typeface="NikoshBAN" panose="02000000000000000000" pitchFamily="2" charset="0"/>
              <a:cs typeface="NikoshBAN" panose="02000000000000000000" pitchFamily="2" charset="0"/>
            </a:rPr>
            <a:t>বেতন</a:t>
          </a:r>
          <a:endParaRPr lang="en-US" sz="2000" dirty="0"/>
        </a:p>
      </dgm:t>
    </dgm:pt>
    <dgm:pt modelId="{1C8BD823-900B-41EA-A32A-EFD24A4217BD}" type="parTrans" cxnId="{AA091341-00EA-40FE-BB82-F9416BEB8487}">
      <dgm:prSet/>
      <dgm:spPr/>
      <dgm:t>
        <a:bodyPr/>
        <a:lstStyle/>
        <a:p>
          <a:endParaRPr lang="en-US" sz="2000"/>
        </a:p>
      </dgm:t>
    </dgm:pt>
    <dgm:pt modelId="{388AF173-61B0-483A-B6D7-1548947E3566}" type="sibTrans" cxnId="{AA091341-00EA-40FE-BB82-F9416BEB8487}">
      <dgm:prSet/>
      <dgm:spPr/>
      <dgm:t>
        <a:bodyPr/>
        <a:lstStyle/>
        <a:p>
          <a:endParaRPr lang="en-US" sz="2000"/>
        </a:p>
      </dgm:t>
    </dgm:pt>
    <dgm:pt modelId="{124B8176-2751-4724-9559-CAE3B98C961E}">
      <dgm:prSet custT="1"/>
      <dgm:spPr/>
      <dgm:t>
        <a:bodyPr/>
        <a:lstStyle/>
        <a:p>
          <a:r>
            <a:rPr lang="bn-IN" sz="2000" b="1" dirty="0" smtClean="0">
              <a:latin typeface="NikoshBAN" panose="02000000000000000000" pitchFamily="2" charset="0"/>
              <a:cs typeface="NikoshBAN" panose="02000000000000000000" pitchFamily="2" charset="0"/>
            </a:rPr>
            <a:t>বি</a:t>
          </a:r>
          <a:r>
            <a:rPr lang="en-US" sz="2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জ্ঞাপন</a:t>
          </a:r>
          <a:r>
            <a:rPr lang="en-US" sz="2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D7D72A1-C1B4-4D40-B5E6-12B25B0950AE}" type="parTrans" cxnId="{CDC15C35-0C6E-4B94-9666-8AC7261B00D2}">
      <dgm:prSet/>
      <dgm:spPr/>
      <dgm:t>
        <a:bodyPr/>
        <a:lstStyle/>
        <a:p>
          <a:endParaRPr lang="en-US" sz="2000"/>
        </a:p>
      </dgm:t>
    </dgm:pt>
    <dgm:pt modelId="{CE489686-AAA5-41D5-B91D-95B4DC016DBB}" type="sibTrans" cxnId="{CDC15C35-0C6E-4B94-9666-8AC7261B00D2}">
      <dgm:prSet/>
      <dgm:spPr/>
      <dgm:t>
        <a:bodyPr/>
        <a:lstStyle/>
        <a:p>
          <a:endParaRPr lang="en-US" sz="2000"/>
        </a:p>
      </dgm:t>
    </dgm:pt>
    <dgm:pt modelId="{F7D36641-390F-4D2E-812A-E9BE277B63FA}">
      <dgm:prSet custT="1"/>
      <dgm:spPr/>
      <dgm:t>
        <a:bodyPr/>
        <a:lstStyle/>
        <a:p>
          <a:r>
            <a:rPr lang="bn-IN" sz="2000" b="1" dirty="0" smtClean="0">
              <a:latin typeface="NikoshBAN" panose="02000000000000000000" pitchFamily="2" charset="0"/>
              <a:cs typeface="NikoshBAN" panose="02000000000000000000" pitchFamily="2" charset="0"/>
            </a:rPr>
            <a:t>ভাড়া</a:t>
          </a:r>
          <a:endParaRPr lang="en-US" sz="2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2C409B-C2FA-45F7-A7EA-E9E7AAD7BD33}" type="parTrans" cxnId="{CB2736A6-DFA8-4946-82A7-BAB1F2E139A4}">
      <dgm:prSet/>
      <dgm:spPr/>
      <dgm:t>
        <a:bodyPr/>
        <a:lstStyle/>
        <a:p>
          <a:endParaRPr lang="en-US" sz="2000"/>
        </a:p>
      </dgm:t>
    </dgm:pt>
    <dgm:pt modelId="{11D42111-26E1-4537-9A26-EA6FFE14EFB3}" type="sibTrans" cxnId="{CB2736A6-DFA8-4946-82A7-BAB1F2E139A4}">
      <dgm:prSet/>
      <dgm:spPr/>
      <dgm:t>
        <a:bodyPr/>
        <a:lstStyle/>
        <a:p>
          <a:endParaRPr lang="en-US" sz="2000"/>
        </a:p>
      </dgm:t>
    </dgm:pt>
    <dgm:pt modelId="{7EC8DA9E-A8FD-4123-8959-B947AD105BEE}">
      <dgm:prSet custT="1"/>
      <dgm:spPr/>
      <dgm:t>
        <a:bodyPr/>
        <a:lstStyle/>
        <a:p>
          <a:r>
            <a:rPr lang="en-US" sz="2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অবলোপন</a:t>
          </a:r>
          <a:r>
            <a:rPr lang="en-US" sz="2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99879E-DFA6-482C-9A33-EA90E986B372}" type="parTrans" cxnId="{1B09B3B3-3C5A-4D28-A6CD-53FB89B65CEB}">
      <dgm:prSet/>
      <dgm:spPr/>
      <dgm:t>
        <a:bodyPr/>
        <a:lstStyle/>
        <a:p>
          <a:endParaRPr lang="en-US" sz="2000"/>
        </a:p>
      </dgm:t>
    </dgm:pt>
    <dgm:pt modelId="{B998A2F7-DDC7-4EA5-B5AC-ED86973919A0}" type="sibTrans" cxnId="{1B09B3B3-3C5A-4D28-A6CD-53FB89B65CEB}">
      <dgm:prSet/>
      <dgm:spPr/>
      <dgm:t>
        <a:bodyPr/>
        <a:lstStyle/>
        <a:p>
          <a:endParaRPr lang="en-US" sz="2000"/>
        </a:p>
      </dgm:t>
    </dgm:pt>
    <dgm:pt modelId="{8985B0E3-6CB2-4305-A1E0-5006E36A879E}">
      <dgm:prSet custT="1"/>
      <dgm:spPr/>
      <dgm:t>
        <a:bodyPr/>
        <a:lstStyle/>
        <a:p>
          <a:r>
            <a:rPr lang="bn-IN" sz="2000" b="1" smtClean="0">
              <a:latin typeface="NikoshBAN" panose="02000000000000000000" pitchFamily="2" charset="0"/>
              <a:cs typeface="NikoshBAN" panose="02000000000000000000" pitchFamily="2" charset="0"/>
            </a:rPr>
            <a:t>অবচয়</a:t>
          </a:r>
          <a:endParaRPr lang="en-US" sz="2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541E26-0815-4B90-88B0-D221783A1C8A}" type="parTrans" cxnId="{F126E1C8-BEB0-4B4F-AE9A-901E0CC6FA72}">
      <dgm:prSet/>
      <dgm:spPr/>
      <dgm:t>
        <a:bodyPr/>
        <a:lstStyle/>
        <a:p>
          <a:endParaRPr lang="en-US" sz="2000"/>
        </a:p>
      </dgm:t>
    </dgm:pt>
    <dgm:pt modelId="{F76DE518-AF87-4F0B-906B-21ECD7144E7F}" type="sibTrans" cxnId="{F126E1C8-BEB0-4B4F-AE9A-901E0CC6FA72}">
      <dgm:prSet/>
      <dgm:spPr/>
      <dgm:t>
        <a:bodyPr/>
        <a:lstStyle/>
        <a:p>
          <a:endParaRPr lang="en-US" sz="2000"/>
        </a:p>
      </dgm:t>
    </dgm:pt>
    <dgm:pt modelId="{F30EEB40-0EE6-4A06-AE48-9EC549C82C81}" type="pres">
      <dgm:prSet presAssocID="{BE662611-CCC0-43C7-B152-F880A9A8964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A5F8F30-3C5B-4A05-A903-C39346AB938B}" type="pres">
      <dgm:prSet presAssocID="{64478B2D-05A8-4BBC-ACB8-7E97C532A20E}" presName="hierRoot1" presStyleCnt="0">
        <dgm:presLayoutVars>
          <dgm:hierBranch val="init"/>
        </dgm:presLayoutVars>
      </dgm:prSet>
      <dgm:spPr/>
    </dgm:pt>
    <dgm:pt modelId="{369DB581-C89A-4677-A1E5-CEF5EBB4EAA9}" type="pres">
      <dgm:prSet presAssocID="{64478B2D-05A8-4BBC-ACB8-7E97C532A20E}" presName="rootComposite1" presStyleCnt="0"/>
      <dgm:spPr/>
    </dgm:pt>
    <dgm:pt modelId="{31AEE0C3-F02C-4CCE-B264-5AA80563F1C8}" type="pres">
      <dgm:prSet presAssocID="{64478B2D-05A8-4BBC-ACB8-7E97C532A20E}" presName="rootText1" presStyleLbl="node0" presStyleIdx="0" presStyleCnt="1" custScaleX="359063" custLinFactX="-79531" custLinFactY="-243380" custLinFactNeighborX="-100000" custLinFactNeighborY="-3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212F17-B1E6-4AD6-8577-184210389F20}" type="pres">
      <dgm:prSet presAssocID="{64478B2D-05A8-4BBC-ACB8-7E97C532A20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8440DB7-D740-4603-AEF1-9BBC4BDAA692}" type="pres">
      <dgm:prSet presAssocID="{64478B2D-05A8-4BBC-ACB8-7E97C532A20E}" presName="hierChild2" presStyleCnt="0"/>
      <dgm:spPr/>
    </dgm:pt>
    <dgm:pt modelId="{EADE8B95-2D83-4B15-A28B-7BBE8364C7DD}" type="pres">
      <dgm:prSet presAssocID="{588A6D02-2062-460A-AC1D-E8DCE8B4F112}" presName="Name37" presStyleLbl="parChTrans1D2" presStyleIdx="0" presStyleCnt="7"/>
      <dgm:spPr/>
      <dgm:t>
        <a:bodyPr/>
        <a:lstStyle/>
        <a:p>
          <a:endParaRPr lang="en-US"/>
        </a:p>
      </dgm:t>
    </dgm:pt>
    <dgm:pt modelId="{FE76A8E4-5459-431C-B2D4-AD5E1A72F34D}" type="pres">
      <dgm:prSet presAssocID="{2E041A6B-BED6-41A4-8FE9-DF45BE461851}" presName="hierRoot2" presStyleCnt="0">
        <dgm:presLayoutVars>
          <dgm:hierBranch val="init"/>
        </dgm:presLayoutVars>
      </dgm:prSet>
      <dgm:spPr/>
    </dgm:pt>
    <dgm:pt modelId="{E701E0CC-B183-4666-A1B6-0ECC948B33DF}" type="pres">
      <dgm:prSet presAssocID="{2E041A6B-BED6-41A4-8FE9-DF45BE461851}" presName="rootComposite" presStyleCnt="0"/>
      <dgm:spPr/>
    </dgm:pt>
    <dgm:pt modelId="{65061DB5-CD25-4D84-BE13-17DEF353D85F}" type="pres">
      <dgm:prSet presAssocID="{2E041A6B-BED6-41A4-8FE9-DF45BE461851}" presName="rootText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21CBC5-AFCA-4415-8A06-48A77313EDE9}" type="pres">
      <dgm:prSet presAssocID="{2E041A6B-BED6-41A4-8FE9-DF45BE461851}" presName="rootConnector" presStyleLbl="node2" presStyleIdx="0" presStyleCnt="7"/>
      <dgm:spPr/>
      <dgm:t>
        <a:bodyPr/>
        <a:lstStyle/>
        <a:p>
          <a:endParaRPr lang="en-US"/>
        </a:p>
      </dgm:t>
    </dgm:pt>
    <dgm:pt modelId="{EEA91EC7-430F-46D3-A041-7C23D336D1CF}" type="pres">
      <dgm:prSet presAssocID="{2E041A6B-BED6-41A4-8FE9-DF45BE461851}" presName="hierChild4" presStyleCnt="0"/>
      <dgm:spPr/>
    </dgm:pt>
    <dgm:pt modelId="{AB01BD3F-8D82-45CF-9D2B-BD0AF2C6D457}" type="pres">
      <dgm:prSet presAssocID="{2E041A6B-BED6-41A4-8FE9-DF45BE461851}" presName="hierChild5" presStyleCnt="0"/>
      <dgm:spPr/>
    </dgm:pt>
    <dgm:pt modelId="{4A11FD69-F080-46B9-882D-D675C7D29A9C}" type="pres">
      <dgm:prSet presAssocID="{36A799D0-EB37-4DC8-AF24-638C4E37BC7E}" presName="Name37" presStyleLbl="parChTrans1D2" presStyleIdx="1" presStyleCnt="7"/>
      <dgm:spPr/>
      <dgm:t>
        <a:bodyPr/>
        <a:lstStyle/>
        <a:p>
          <a:endParaRPr lang="en-US"/>
        </a:p>
      </dgm:t>
    </dgm:pt>
    <dgm:pt modelId="{B1D2EB50-7216-4C07-A15F-774B2B9F0C00}" type="pres">
      <dgm:prSet presAssocID="{9706A7D9-3C7B-4189-A156-1E70A1B460FA}" presName="hierRoot2" presStyleCnt="0">
        <dgm:presLayoutVars>
          <dgm:hierBranch val="init"/>
        </dgm:presLayoutVars>
      </dgm:prSet>
      <dgm:spPr/>
    </dgm:pt>
    <dgm:pt modelId="{6AD61177-EB2D-4949-8B54-8898C3A83718}" type="pres">
      <dgm:prSet presAssocID="{9706A7D9-3C7B-4189-A156-1E70A1B460FA}" presName="rootComposite" presStyleCnt="0"/>
      <dgm:spPr/>
    </dgm:pt>
    <dgm:pt modelId="{AB8F0D5F-2E77-43D3-9DF7-30C1E2E2F68D}" type="pres">
      <dgm:prSet presAssocID="{9706A7D9-3C7B-4189-A156-1E70A1B460FA}" presName="rootText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4AFF83-15F5-459E-8860-7C69A1F1840D}" type="pres">
      <dgm:prSet presAssocID="{9706A7D9-3C7B-4189-A156-1E70A1B460FA}" presName="rootConnector" presStyleLbl="node2" presStyleIdx="1" presStyleCnt="7"/>
      <dgm:spPr/>
      <dgm:t>
        <a:bodyPr/>
        <a:lstStyle/>
        <a:p>
          <a:endParaRPr lang="en-US"/>
        </a:p>
      </dgm:t>
    </dgm:pt>
    <dgm:pt modelId="{0A8AA88C-406C-48D3-A398-0C8CE5EC2FB1}" type="pres">
      <dgm:prSet presAssocID="{9706A7D9-3C7B-4189-A156-1E70A1B460FA}" presName="hierChild4" presStyleCnt="0"/>
      <dgm:spPr/>
    </dgm:pt>
    <dgm:pt modelId="{5B7F08E3-E077-42CF-940C-BDA198DE33C2}" type="pres">
      <dgm:prSet presAssocID="{9706A7D9-3C7B-4189-A156-1E70A1B460FA}" presName="hierChild5" presStyleCnt="0"/>
      <dgm:spPr/>
    </dgm:pt>
    <dgm:pt modelId="{7DC78877-6584-4D49-BB97-951800B7E3AB}" type="pres">
      <dgm:prSet presAssocID="{1C8BD823-900B-41EA-A32A-EFD24A4217BD}" presName="Name37" presStyleLbl="parChTrans1D2" presStyleIdx="2" presStyleCnt="7"/>
      <dgm:spPr/>
      <dgm:t>
        <a:bodyPr/>
        <a:lstStyle/>
        <a:p>
          <a:endParaRPr lang="en-US"/>
        </a:p>
      </dgm:t>
    </dgm:pt>
    <dgm:pt modelId="{7D7DEE2C-1CB7-4DF5-8519-B94BA0B103B2}" type="pres">
      <dgm:prSet presAssocID="{15A9D876-8600-406C-92BF-C2B270D128E5}" presName="hierRoot2" presStyleCnt="0">
        <dgm:presLayoutVars>
          <dgm:hierBranch val="init"/>
        </dgm:presLayoutVars>
      </dgm:prSet>
      <dgm:spPr/>
    </dgm:pt>
    <dgm:pt modelId="{E5894AA6-DE39-4952-8835-51CF745087FA}" type="pres">
      <dgm:prSet presAssocID="{15A9D876-8600-406C-92BF-C2B270D128E5}" presName="rootComposite" presStyleCnt="0"/>
      <dgm:spPr/>
    </dgm:pt>
    <dgm:pt modelId="{1E667065-3DC2-45D0-9A79-C99E5657F565}" type="pres">
      <dgm:prSet presAssocID="{15A9D876-8600-406C-92BF-C2B270D128E5}" presName="rootText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AAAD86-41B8-4BDF-9195-F27CE6B01F95}" type="pres">
      <dgm:prSet presAssocID="{15A9D876-8600-406C-92BF-C2B270D128E5}" presName="rootConnector" presStyleLbl="node2" presStyleIdx="2" presStyleCnt="7"/>
      <dgm:spPr/>
      <dgm:t>
        <a:bodyPr/>
        <a:lstStyle/>
        <a:p>
          <a:endParaRPr lang="en-US"/>
        </a:p>
      </dgm:t>
    </dgm:pt>
    <dgm:pt modelId="{3C2D28E6-3CB9-4AEF-A3DB-65DD032E482A}" type="pres">
      <dgm:prSet presAssocID="{15A9D876-8600-406C-92BF-C2B270D128E5}" presName="hierChild4" presStyleCnt="0"/>
      <dgm:spPr/>
    </dgm:pt>
    <dgm:pt modelId="{31AA0BE1-9371-47D0-819B-D15C5C7B8A2B}" type="pres">
      <dgm:prSet presAssocID="{15A9D876-8600-406C-92BF-C2B270D128E5}" presName="hierChild5" presStyleCnt="0"/>
      <dgm:spPr/>
    </dgm:pt>
    <dgm:pt modelId="{93A33146-3602-4FC2-A937-5E5BCC4E7885}" type="pres">
      <dgm:prSet presAssocID="{9D7D72A1-C1B4-4D40-B5E6-12B25B0950AE}" presName="Name37" presStyleLbl="parChTrans1D2" presStyleIdx="3" presStyleCnt="7"/>
      <dgm:spPr/>
      <dgm:t>
        <a:bodyPr/>
        <a:lstStyle/>
        <a:p>
          <a:endParaRPr lang="en-US"/>
        </a:p>
      </dgm:t>
    </dgm:pt>
    <dgm:pt modelId="{DD7BD41E-1069-493A-B85E-B447A7352367}" type="pres">
      <dgm:prSet presAssocID="{124B8176-2751-4724-9559-CAE3B98C961E}" presName="hierRoot2" presStyleCnt="0">
        <dgm:presLayoutVars>
          <dgm:hierBranch val="init"/>
        </dgm:presLayoutVars>
      </dgm:prSet>
      <dgm:spPr/>
    </dgm:pt>
    <dgm:pt modelId="{05382A60-8B9B-4C70-986C-ACDF6BDCAE62}" type="pres">
      <dgm:prSet presAssocID="{124B8176-2751-4724-9559-CAE3B98C961E}" presName="rootComposite" presStyleCnt="0"/>
      <dgm:spPr/>
    </dgm:pt>
    <dgm:pt modelId="{846669D2-4E88-4542-9184-52D85A85892D}" type="pres">
      <dgm:prSet presAssocID="{124B8176-2751-4724-9559-CAE3B98C961E}" presName="rootText" presStyleLbl="node2" presStyleIdx="3" presStyleCnt="7" custScaleX="1317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FAB4B8-AF24-4F06-AD32-B736C7FDDE61}" type="pres">
      <dgm:prSet presAssocID="{124B8176-2751-4724-9559-CAE3B98C961E}" presName="rootConnector" presStyleLbl="node2" presStyleIdx="3" presStyleCnt="7"/>
      <dgm:spPr/>
      <dgm:t>
        <a:bodyPr/>
        <a:lstStyle/>
        <a:p>
          <a:endParaRPr lang="en-US"/>
        </a:p>
      </dgm:t>
    </dgm:pt>
    <dgm:pt modelId="{79B84720-5658-46FF-B133-EF5815D93A86}" type="pres">
      <dgm:prSet presAssocID="{124B8176-2751-4724-9559-CAE3B98C961E}" presName="hierChild4" presStyleCnt="0"/>
      <dgm:spPr/>
    </dgm:pt>
    <dgm:pt modelId="{7F68B813-E569-469E-AF28-FAB81467918C}" type="pres">
      <dgm:prSet presAssocID="{124B8176-2751-4724-9559-CAE3B98C961E}" presName="hierChild5" presStyleCnt="0"/>
      <dgm:spPr/>
    </dgm:pt>
    <dgm:pt modelId="{799CDC84-19D3-4E04-9D69-C4E8E0EEBEAF}" type="pres">
      <dgm:prSet presAssocID="{922C409B-C2FA-45F7-A7EA-E9E7AAD7BD33}" presName="Name37" presStyleLbl="parChTrans1D2" presStyleIdx="4" presStyleCnt="7"/>
      <dgm:spPr/>
      <dgm:t>
        <a:bodyPr/>
        <a:lstStyle/>
        <a:p>
          <a:endParaRPr lang="en-US"/>
        </a:p>
      </dgm:t>
    </dgm:pt>
    <dgm:pt modelId="{9BB0953F-B032-44BF-BC64-9346378DD13A}" type="pres">
      <dgm:prSet presAssocID="{F7D36641-390F-4D2E-812A-E9BE277B63FA}" presName="hierRoot2" presStyleCnt="0">
        <dgm:presLayoutVars>
          <dgm:hierBranch val="init"/>
        </dgm:presLayoutVars>
      </dgm:prSet>
      <dgm:spPr/>
    </dgm:pt>
    <dgm:pt modelId="{D74592EA-5F1F-4E40-8291-2CAD158D8473}" type="pres">
      <dgm:prSet presAssocID="{F7D36641-390F-4D2E-812A-E9BE277B63FA}" presName="rootComposite" presStyleCnt="0"/>
      <dgm:spPr/>
    </dgm:pt>
    <dgm:pt modelId="{30C36DFC-C268-42E2-92C2-530FF7C10FA9}" type="pres">
      <dgm:prSet presAssocID="{F7D36641-390F-4D2E-812A-E9BE277B63FA}" presName="rootText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43F333-12BD-4B94-815B-2488B7171A7C}" type="pres">
      <dgm:prSet presAssocID="{F7D36641-390F-4D2E-812A-E9BE277B63FA}" presName="rootConnector" presStyleLbl="node2" presStyleIdx="4" presStyleCnt="7"/>
      <dgm:spPr/>
      <dgm:t>
        <a:bodyPr/>
        <a:lstStyle/>
        <a:p>
          <a:endParaRPr lang="en-US"/>
        </a:p>
      </dgm:t>
    </dgm:pt>
    <dgm:pt modelId="{5B1D1768-C529-4CC2-ABF7-9A1D756E8A32}" type="pres">
      <dgm:prSet presAssocID="{F7D36641-390F-4D2E-812A-E9BE277B63FA}" presName="hierChild4" presStyleCnt="0"/>
      <dgm:spPr/>
    </dgm:pt>
    <dgm:pt modelId="{BD5C4E64-75AF-4EC9-B2F1-962F9A574F3C}" type="pres">
      <dgm:prSet presAssocID="{F7D36641-390F-4D2E-812A-E9BE277B63FA}" presName="hierChild5" presStyleCnt="0"/>
      <dgm:spPr/>
    </dgm:pt>
    <dgm:pt modelId="{9DFD3B24-4E9D-4969-81F5-7FC173AAEB11}" type="pres">
      <dgm:prSet presAssocID="{DB541E26-0815-4B90-88B0-D221783A1C8A}" presName="Name37" presStyleLbl="parChTrans1D2" presStyleIdx="5" presStyleCnt="7"/>
      <dgm:spPr/>
      <dgm:t>
        <a:bodyPr/>
        <a:lstStyle/>
        <a:p>
          <a:endParaRPr lang="en-US"/>
        </a:p>
      </dgm:t>
    </dgm:pt>
    <dgm:pt modelId="{C0ED40A8-BE58-4117-B09F-91EB446F28B2}" type="pres">
      <dgm:prSet presAssocID="{8985B0E3-6CB2-4305-A1E0-5006E36A879E}" presName="hierRoot2" presStyleCnt="0">
        <dgm:presLayoutVars>
          <dgm:hierBranch val="init"/>
        </dgm:presLayoutVars>
      </dgm:prSet>
      <dgm:spPr/>
    </dgm:pt>
    <dgm:pt modelId="{35B1B8C6-3923-4E17-9AB5-2AFDF5727E24}" type="pres">
      <dgm:prSet presAssocID="{8985B0E3-6CB2-4305-A1E0-5006E36A879E}" presName="rootComposite" presStyleCnt="0"/>
      <dgm:spPr/>
    </dgm:pt>
    <dgm:pt modelId="{D220843B-6C92-4782-9304-F0299C69BD91}" type="pres">
      <dgm:prSet presAssocID="{8985B0E3-6CB2-4305-A1E0-5006E36A879E}" presName="rootText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89C621-46DA-49CB-BD97-DB1C076CDD7C}" type="pres">
      <dgm:prSet presAssocID="{8985B0E3-6CB2-4305-A1E0-5006E36A879E}" presName="rootConnector" presStyleLbl="node2" presStyleIdx="5" presStyleCnt="7"/>
      <dgm:spPr/>
      <dgm:t>
        <a:bodyPr/>
        <a:lstStyle/>
        <a:p>
          <a:endParaRPr lang="en-US"/>
        </a:p>
      </dgm:t>
    </dgm:pt>
    <dgm:pt modelId="{D617BD0D-4533-4A12-B33C-E33D5ED59595}" type="pres">
      <dgm:prSet presAssocID="{8985B0E3-6CB2-4305-A1E0-5006E36A879E}" presName="hierChild4" presStyleCnt="0"/>
      <dgm:spPr/>
    </dgm:pt>
    <dgm:pt modelId="{68732086-D70F-4BAF-A602-50AB7495FD7C}" type="pres">
      <dgm:prSet presAssocID="{8985B0E3-6CB2-4305-A1E0-5006E36A879E}" presName="hierChild5" presStyleCnt="0"/>
      <dgm:spPr/>
    </dgm:pt>
    <dgm:pt modelId="{DCC68A71-FEAB-4EA8-9F31-4380F5F3F5DD}" type="pres">
      <dgm:prSet presAssocID="{7599879E-DFA6-482C-9A33-EA90E986B372}" presName="Name37" presStyleLbl="parChTrans1D2" presStyleIdx="6" presStyleCnt="7"/>
      <dgm:spPr/>
      <dgm:t>
        <a:bodyPr/>
        <a:lstStyle/>
        <a:p>
          <a:endParaRPr lang="en-US"/>
        </a:p>
      </dgm:t>
    </dgm:pt>
    <dgm:pt modelId="{6B9DCAE0-6472-41E5-8053-DAFACCF824C7}" type="pres">
      <dgm:prSet presAssocID="{7EC8DA9E-A8FD-4123-8959-B947AD105BEE}" presName="hierRoot2" presStyleCnt="0">
        <dgm:presLayoutVars>
          <dgm:hierBranch val="init"/>
        </dgm:presLayoutVars>
      </dgm:prSet>
      <dgm:spPr/>
    </dgm:pt>
    <dgm:pt modelId="{DA29E68E-9B5A-4CD3-9960-9BE50F235680}" type="pres">
      <dgm:prSet presAssocID="{7EC8DA9E-A8FD-4123-8959-B947AD105BEE}" presName="rootComposite" presStyleCnt="0"/>
      <dgm:spPr/>
    </dgm:pt>
    <dgm:pt modelId="{43F3EAF1-690D-4798-A893-FA2A841DE639}" type="pres">
      <dgm:prSet presAssocID="{7EC8DA9E-A8FD-4123-8959-B947AD105BEE}" presName="rootText" presStyleLbl="node2" presStyleIdx="6" presStyleCnt="7" custScaleX="178808" custScaleY="1206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257E19-0BCF-4C1C-ADAD-8EFA345E547D}" type="pres">
      <dgm:prSet presAssocID="{7EC8DA9E-A8FD-4123-8959-B947AD105BEE}" presName="rootConnector" presStyleLbl="node2" presStyleIdx="6" presStyleCnt="7"/>
      <dgm:spPr/>
      <dgm:t>
        <a:bodyPr/>
        <a:lstStyle/>
        <a:p>
          <a:endParaRPr lang="en-US"/>
        </a:p>
      </dgm:t>
    </dgm:pt>
    <dgm:pt modelId="{7A23308B-3ED1-412E-BA01-B4B3F134EAD6}" type="pres">
      <dgm:prSet presAssocID="{7EC8DA9E-A8FD-4123-8959-B947AD105BEE}" presName="hierChild4" presStyleCnt="0"/>
      <dgm:spPr/>
    </dgm:pt>
    <dgm:pt modelId="{59379820-71A4-483C-902C-01A5FB61C64C}" type="pres">
      <dgm:prSet presAssocID="{7EC8DA9E-A8FD-4123-8959-B947AD105BEE}" presName="hierChild5" presStyleCnt="0"/>
      <dgm:spPr/>
    </dgm:pt>
    <dgm:pt modelId="{687C246D-EE93-4D3D-8DCD-BAAA70EB6219}" type="pres">
      <dgm:prSet presAssocID="{64478B2D-05A8-4BBC-ACB8-7E97C532A20E}" presName="hierChild3" presStyleCnt="0"/>
      <dgm:spPr/>
    </dgm:pt>
  </dgm:ptLst>
  <dgm:cxnLst>
    <dgm:cxn modelId="{3D05179D-62C4-4778-A785-75720975ED56}" type="presOf" srcId="{64478B2D-05A8-4BBC-ACB8-7E97C532A20E}" destId="{31AEE0C3-F02C-4CCE-B264-5AA80563F1C8}" srcOrd="0" destOrd="0" presId="urn:microsoft.com/office/officeart/2005/8/layout/orgChart1"/>
    <dgm:cxn modelId="{81607740-647E-4973-846A-B6BC057B26AF}" type="presOf" srcId="{124B8176-2751-4724-9559-CAE3B98C961E}" destId="{38FAB4B8-AF24-4F06-AD32-B736C7FDDE61}" srcOrd="1" destOrd="0" presId="urn:microsoft.com/office/officeart/2005/8/layout/orgChart1"/>
    <dgm:cxn modelId="{32359F23-269D-404C-8B5D-EDA629AB5B98}" type="presOf" srcId="{64478B2D-05A8-4BBC-ACB8-7E97C532A20E}" destId="{7B212F17-B1E6-4AD6-8577-184210389F20}" srcOrd="1" destOrd="0" presId="urn:microsoft.com/office/officeart/2005/8/layout/orgChart1"/>
    <dgm:cxn modelId="{38FC79E1-2623-43FD-B463-871115D6259C}" type="presOf" srcId="{36A799D0-EB37-4DC8-AF24-638C4E37BC7E}" destId="{4A11FD69-F080-46B9-882D-D675C7D29A9C}" srcOrd="0" destOrd="0" presId="urn:microsoft.com/office/officeart/2005/8/layout/orgChart1"/>
    <dgm:cxn modelId="{991807C0-5584-4B3A-AA4E-235CF3D1C161}" srcId="{64478B2D-05A8-4BBC-ACB8-7E97C532A20E}" destId="{2E041A6B-BED6-41A4-8FE9-DF45BE461851}" srcOrd="0" destOrd="0" parTransId="{588A6D02-2062-460A-AC1D-E8DCE8B4F112}" sibTransId="{4EBB3AA1-957F-4DF6-BB84-9612A52CF820}"/>
    <dgm:cxn modelId="{AE8BDC48-E6F3-4849-9B7D-0F44C3F2878E}" type="presOf" srcId="{7EC8DA9E-A8FD-4123-8959-B947AD105BEE}" destId="{43F3EAF1-690D-4798-A893-FA2A841DE639}" srcOrd="0" destOrd="0" presId="urn:microsoft.com/office/officeart/2005/8/layout/orgChart1"/>
    <dgm:cxn modelId="{CB2736A6-DFA8-4946-82A7-BAB1F2E139A4}" srcId="{64478B2D-05A8-4BBC-ACB8-7E97C532A20E}" destId="{F7D36641-390F-4D2E-812A-E9BE277B63FA}" srcOrd="4" destOrd="0" parTransId="{922C409B-C2FA-45F7-A7EA-E9E7AAD7BD33}" sibTransId="{11D42111-26E1-4537-9A26-EA6FFE14EFB3}"/>
    <dgm:cxn modelId="{CB1D0AB5-FFF6-481B-A76A-517CD228978C}" type="presOf" srcId="{F7D36641-390F-4D2E-812A-E9BE277B63FA}" destId="{30C36DFC-C268-42E2-92C2-530FF7C10FA9}" srcOrd="0" destOrd="0" presId="urn:microsoft.com/office/officeart/2005/8/layout/orgChart1"/>
    <dgm:cxn modelId="{ED7C4679-4CF9-4D32-8984-2A248AD0EF7D}" type="presOf" srcId="{1C8BD823-900B-41EA-A32A-EFD24A4217BD}" destId="{7DC78877-6584-4D49-BB97-951800B7E3AB}" srcOrd="0" destOrd="0" presId="urn:microsoft.com/office/officeart/2005/8/layout/orgChart1"/>
    <dgm:cxn modelId="{AA091341-00EA-40FE-BB82-F9416BEB8487}" srcId="{64478B2D-05A8-4BBC-ACB8-7E97C532A20E}" destId="{15A9D876-8600-406C-92BF-C2B270D128E5}" srcOrd="2" destOrd="0" parTransId="{1C8BD823-900B-41EA-A32A-EFD24A4217BD}" sibTransId="{388AF173-61B0-483A-B6D7-1548947E3566}"/>
    <dgm:cxn modelId="{10E1B9C4-5982-4E91-881F-2282F633EA64}" type="presOf" srcId="{922C409B-C2FA-45F7-A7EA-E9E7AAD7BD33}" destId="{799CDC84-19D3-4E04-9D69-C4E8E0EEBEAF}" srcOrd="0" destOrd="0" presId="urn:microsoft.com/office/officeart/2005/8/layout/orgChart1"/>
    <dgm:cxn modelId="{7205EEB2-43EE-4A96-88F8-2A6B8F5FCACC}" type="presOf" srcId="{2E041A6B-BED6-41A4-8FE9-DF45BE461851}" destId="{65061DB5-CD25-4D84-BE13-17DEF353D85F}" srcOrd="0" destOrd="0" presId="urn:microsoft.com/office/officeart/2005/8/layout/orgChart1"/>
    <dgm:cxn modelId="{F7AEBA1C-19C0-434A-A163-4F8BFBFE9797}" type="presOf" srcId="{9D7D72A1-C1B4-4D40-B5E6-12B25B0950AE}" destId="{93A33146-3602-4FC2-A937-5E5BCC4E7885}" srcOrd="0" destOrd="0" presId="urn:microsoft.com/office/officeart/2005/8/layout/orgChart1"/>
    <dgm:cxn modelId="{1B09B3B3-3C5A-4D28-A6CD-53FB89B65CEB}" srcId="{64478B2D-05A8-4BBC-ACB8-7E97C532A20E}" destId="{7EC8DA9E-A8FD-4123-8959-B947AD105BEE}" srcOrd="6" destOrd="0" parTransId="{7599879E-DFA6-482C-9A33-EA90E986B372}" sibTransId="{B998A2F7-DDC7-4EA5-B5AC-ED86973919A0}"/>
    <dgm:cxn modelId="{F322D2A6-EEFF-413B-9BA6-C21D405E5202}" type="presOf" srcId="{7599879E-DFA6-482C-9A33-EA90E986B372}" destId="{DCC68A71-FEAB-4EA8-9F31-4380F5F3F5DD}" srcOrd="0" destOrd="0" presId="urn:microsoft.com/office/officeart/2005/8/layout/orgChart1"/>
    <dgm:cxn modelId="{87CAFBF0-F7E0-4680-87B7-A0F6831F73AF}" type="presOf" srcId="{BE662611-CCC0-43C7-B152-F880A9A89641}" destId="{F30EEB40-0EE6-4A06-AE48-9EC549C82C81}" srcOrd="0" destOrd="0" presId="urn:microsoft.com/office/officeart/2005/8/layout/orgChart1"/>
    <dgm:cxn modelId="{D0DEE659-7FC9-4956-BCC2-0B3712CDCCDF}" type="presOf" srcId="{7EC8DA9E-A8FD-4123-8959-B947AD105BEE}" destId="{A1257E19-0BCF-4C1C-ADAD-8EFA345E547D}" srcOrd="1" destOrd="0" presId="urn:microsoft.com/office/officeart/2005/8/layout/orgChart1"/>
    <dgm:cxn modelId="{BC0E9B46-2F3E-4C87-BAC9-6FAC642900C0}" type="presOf" srcId="{8985B0E3-6CB2-4305-A1E0-5006E36A879E}" destId="{0689C621-46DA-49CB-BD97-DB1C076CDD7C}" srcOrd="1" destOrd="0" presId="urn:microsoft.com/office/officeart/2005/8/layout/orgChart1"/>
    <dgm:cxn modelId="{CDC15C35-0C6E-4B94-9666-8AC7261B00D2}" srcId="{64478B2D-05A8-4BBC-ACB8-7E97C532A20E}" destId="{124B8176-2751-4724-9559-CAE3B98C961E}" srcOrd="3" destOrd="0" parTransId="{9D7D72A1-C1B4-4D40-B5E6-12B25B0950AE}" sibTransId="{CE489686-AAA5-41D5-B91D-95B4DC016DBB}"/>
    <dgm:cxn modelId="{9A4174F1-D2C8-42CA-89E9-5C5728217433}" type="presOf" srcId="{F7D36641-390F-4D2E-812A-E9BE277B63FA}" destId="{FE43F333-12BD-4B94-815B-2488B7171A7C}" srcOrd="1" destOrd="0" presId="urn:microsoft.com/office/officeart/2005/8/layout/orgChart1"/>
    <dgm:cxn modelId="{B3EB4558-F321-4A9D-B632-D4495FEAE372}" type="presOf" srcId="{9706A7D9-3C7B-4189-A156-1E70A1B460FA}" destId="{9B4AFF83-15F5-459E-8860-7C69A1F1840D}" srcOrd="1" destOrd="0" presId="urn:microsoft.com/office/officeart/2005/8/layout/orgChart1"/>
    <dgm:cxn modelId="{F126E1C8-BEB0-4B4F-AE9A-901E0CC6FA72}" srcId="{64478B2D-05A8-4BBC-ACB8-7E97C532A20E}" destId="{8985B0E3-6CB2-4305-A1E0-5006E36A879E}" srcOrd="5" destOrd="0" parTransId="{DB541E26-0815-4B90-88B0-D221783A1C8A}" sibTransId="{F76DE518-AF87-4F0B-906B-21ECD7144E7F}"/>
    <dgm:cxn modelId="{CE92B99F-0F9D-4E41-A23C-5A297C58D189}" type="presOf" srcId="{15A9D876-8600-406C-92BF-C2B270D128E5}" destId="{1E667065-3DC2-45D0-9A79-C99E5657F565}" srcOrd="0" destOrd="0" presId="urn:microsoft.com/office/officeart/2005/8/layout/orgChart1"/>
    <dgm:cxn modelId="{015888ED-0EF4-43FF-AB9C-1C15CE3B1343}" type="presOf" srcId="{124B8176-2751-4724-9559-CAE3B98C961E}" destId="{846669D2-4E88-4542-9184-52D85A85892D}" srcOrd="0" destOrd="0" presId="urn:microsoft.com/office/officeart/2005/8/layout/orgChart1"/>
    <dgm:cxn modelId="{E9660F39-F164-46B8-BFEC-8B74B72877C5}" type="presOf" srcId="{8985B0E3-6CB2-4305-A1E0-5006E36A879E}" destId="{D220843B-6C92-4782-9304-F0299C69BD91}" srcOrd="0" destOrd="0" presId="urn:microsoft.com/office/officeart/2005/8/layout/orgChart1"/>
    <dgm:cxn modelId="{B004CE44-B063-43B0-B474-DD9B2BA970B4}" type="presOf" srcId="{15A9D876-8600-406C-92BF-C2B270D128E5}" destId="{FBAAAD86-41B8-4BDF-9195-F27CE6B01F95}" srcOrd="1" destOrd="0" presId="urn:microsoft.com/office/officeart/2005/8/layout/orgChart1"/>
    <dgm:cxn modelId="{2F0B82E3-43D2-4600-A209-ECD8D4CA7EEB}" type="presOf" srcId="{588A6D02-2062-460A-AC1D-E8DCE8B4F112}" destId="{EADE8B95-2D83-4B15-A28B-7BBE8364C7DD}" srcOrd="0" destOrd="0" presId="urn:microsoft.com/office/officeart/2005/8/layout/orgChart1"/>
    <dgm:cxn modelId="{DEECEF73-D523-485C-8E4C-D710C0689741}" srcId="{64478B2D-05A8-4BBC-ACB8-7E97C532A20E}" destId="{9706A7D9-3C7B-4189-A156-1E70A1B460FA}" srcOrd="1" destOrd="0" parTransId="{36A799D0-EB37-4DC8-AF24-638C4E37BC7E}" sibTransId="{7743E19C-EB73-43B9-B844-2EADA6753963}"/>
    <dgm:cxn modelId="{D40C4E85-DA1E-4D65-B338-F0DB5CA536C6}" type="presOf" srcId="{DB541E26-0815-4B90-88B0-D221783A1C8A}" destId="{9DFD3B24-4E9D-4969-81F5-7FC173AAEB11}" srcOrd="0" destOrd="0" presId="urn:microsoft.com/office/officeart/2005/8/layout/orgChart1"/>
    <dgm:cxn modelId="{A0C59CE8-B99D-498F-B353-E527B312F71B}" type="presOf" srcId="{2E041A6B-BED6-41A4-8FE9-DF45BE461851}" destId="{F921CBC5-AFCA-4415-8A06-48A77313EDE9}" srcOrd="1" destOrd="0" presId="urn:microsoft.com/office/officeart/2005/8/layout/orgChart1"/>
    <dgm:cxn modelId="{D930D982-59FD-4B70-854C-A563C5238A70}" type="presOf" srcId="{9706A7D9-3C7B-4189-A156-1E70A1B460FA}" destId="{AB8F0D5F-2E77-43D3-9DF7-30C1E2E2F68D}" srcOrd="0" destOrd="0" presId="urn:microsoft.com/office/officeart/2005/8/layout/orgChart1"/>
    <dgm:cxn modelId="{7B47E13F-8AC1-4657-A507-A16C170340C3}" srcId="{BE662611-CCC0-43C7-B152-F880A9A89641}" destId="{64478B2D-05A8-4BBC-ACB8-7E97C532A20E}" srcOrd="0" destOrd="0" parTransId="{278581D8-FD5E-448B-9F64-8C2CF5583BC3}" sibTransId="{B6E27029-7DED-4464-8E7A-30AA09CED366}"/>
    <dgm:cxn modelId="{74B690C5-89F5-4327-9FCD-9245998D5355}" type="presParOf" srcId="{F30EEB40-0EE6-4A06-AE48-9EC549C82C81}" destId="{9A5F8F30-3C5B-4A05-A903-C39346AB938B}" srcOrd="0" destOrd="0" presId="urn:microsoft.com/office/officeart/2005/8/layout/orgChart1"/>
    <dgm:cxn modelId="{1DEBB3BA-BD29-4BD0-AA2A-78A47178ECDD}" type="presParOf" srcId="{9A5F8F30-3C5B-4A05-A903-C39346AB938B}" destId="{369DB581-C89A-4677-A1E5-CEF5EBB4EAA9}" srcOrd="0" destOrd="0" presId="urn:microsoft.com/office/officeart/2005/8/layout/orgChart1"/>
    <dgm:cxn modelId="{7BF8765A-FCE3-4204-9D63-2B8AFF7442AC}" type="presParOf" srcId="{369DB581-C89A-4677-A1E5-CEF5EBB4EAA9}" destId="{31AEE0C3-F02C-4CCE-B264-5AA80563F1C8}" srcOrd="0" destOrd="0" presId="urn:microsoft.com/office/officeart/2005/8/layout/orgChart1"/>
    <dgm:cxn modelId="{32FB7678-AAE9-4017-A085-28B3E9D54855}" type="presParOf" srcId="{369DB581-C89A-4677-A1E5-CEF5EBB4EAA9}" destId="{7B212F17-B1E6-4AD6-8577-184210389F20}" srcOrd="1" destOrd="0" presId="urn:microsoft.com/office/officeart/2005/8/layout/orgChart1"/>
    <dgm:cxn modelId="{278E9B29-A12C-4A21-8B73-62A141ED6B3E}" type="presParOf" srcId="{9A5F8F30-3C5B-4A05-A903-C39346AB938B}" destId="{88440DB7-D740-4603-AEF1-9BBC4BDAA692}" srcOrd="1" destOrd="0" presId="urn:microsoft.com/office/officeart/2005/8/layout/orgChart1"/>
    <dgm:cxn modelId="{127A2C97-095F-46EC-A234-85A9E3FAE3EA}" type="presParOf" srcId="{88440DB7-D740-4603-AEF1-9BBC4BDAA692}" destId="{EADE8B95-2D83-4B15-A28B-7BBE8364C7DD}" srcOrd="0" destOrd="0" presId="urn:microsoft.com/office/officeart/2005/8/layout/orgChart1"/>
    <dgm:cxn modelId="{E10A6CB7-77AC-442C-9B93-10860DCDA75A}" type="presParOf" srcId="{88440DB7-D740-4603-AEF1-9BBC4BDAA692}" destId="{FE76A8E4-5459-431C-B2D4-AD5E1A72F34D}" srcOrd="1" destOrd="0" presId="urn:microsoft.com/office/officeart/2005/8/layout/orgChart1"/>
    <dgm:cxn modelId="{ED4C7C96-ECA6-46BC-B202-89D9E333C5F8}" type="presParOf" srcId="{FE76A8E4-5459-431C-B2D4-AD5E1A72F34D}" destId="{E701E0CC-B183-4666-A1B6-0ECC948B33DF}" srcOrd="0" destOrd="0" presId="urn:microsoft.com/office/officeart/2005/8/layout/orgChart1"/>
    <dgm:cxn modelId="{69677939-8264-4B0E-9A2F-F3A14F4DB9AE}" type="presParOf" srcId="{E701E0CC-B183-4666-A1B6-0ECC948B33DF}" destId="{65061DB5-CD25-4D84-BE13-17DEF353D85F}" srcOrd="0" destOrd="0" presId="urn:microsoft.com/office/officeart/2005/8/layout/orgChart1"/>
    <dgm:cxn modelId="{4FC4C483-3F31-4AD2-9F85-1C60F380E9BD}" type="presParOf" srcId="{E701E0CC-B183-4666-A1B6-0ECC948B33DF}" destId="{F921CBC5-AFCA-4415-8A06-48A77313EDE9}" srcOrd="1" destOrd="0" presId="urn:microsoft.com/office/officeart/2005/8/layout/orgChart1"/>
    <dgm:cxn modelId="{C3534881-A86C-491B-A1CD-9496B361607D}" type="presParOf" srcId="{FE76A8E4-5459-431C-B2D4-AD5E1A72F34D}" destId="{EEA91EC7-430F-46D3-A041-7C23D336D1CF}" srcOrd="1" destOrd="0" presId="urn:microsoft.com/office/officeart/2005/8/layout/orgChart1"/>
    <dgm:cxn modelId="{7D05BF64-F086-4C46-890B-A595A5643A70}" type="presParOf" srcId="{FE76A8E4-5459-431C-B2D4-AD5E1A72F34D}" destId="{AB01BD3F-8D82-45CF-9D2B-BD0AF2C6D457}" srcOrd="2" destOrd="0" presId="urn:microsoft.com/office/officeart/2005/8/layout/orgChart1"/>
    <dgm:cxn modelId="{8EF38581-FCA1-4422-A909-BFA11EC3AC96}" type="presParOf" srcId="{88440DB7-D740-4603-AEF1-9BBC4BDAA692}" destId="{4A11FD69-F080-46B9-882D-D675C7D29A9C}" srcOrd="2" destOrd="0" presId="urn:microsoft.com/office/officeart/2005/8/layout/orgChart1"/>
    <dgm:cxn modelId="{64CBB943-4159-4BDE-AE00-9B92FAA61982}" type="presParOf" srcId="{88440DB7-D740-4603-AEF1-9BBC4BDAA692}" destId="{B1D2EB50-7216-4C07-A15F-774B2B9F0C00}" srcOrd="3" destOrd="0" presId="urn:microsoft.com/office/officeart/2005/8/layout/orgChart1"/>
    <dgm:cxn modelId="{4F613D42-9D87-4728-85BA-49FA73AE5AFE}" type="presParOf" srcId="{B1D2EB50-7216-4C07-A15F-774B2B9F0C00}" destId="{6AD61177-EB2D-4949-8B54-8898C3A83718}" srcOrd="0" destOrd="0" presId="urn:microsoft.com/office/officeart/2005/8/layout/orgChart1"/>
    <dgm:cxn modelId="{0C9BFB72-CACC-4BA7-8E32-30FA75238261}" type="presParOf" srcId="{6AD61177-EB2D-4949-8B54-8898C3A83718}" destId="{AB8F0D5F-2E77-43D3-9DF7-30C1E2E2F68D}" srcOrd="0" destOrd="0" presId="urn:microsoft.com/office/officeart/2005/8/layout/orgChart1"/>
    <dgm:cxn modelId="{64975A4A-ECD0-4F0B-8CF1-0320DE665DCA}" type="presParOf" srcId="{6AD61177-EB2D-4949-8B54-8898C3A83718}" destId="{9B4AFF83-15F5-459E-8860-7C69A1F1840D}" srcOrd="1" destOrd="0" presId="urn:microsoft.com/office/officeart/2005/8/layout/orgChart1"/>
    <dgm:cxn modelId="{0C9CBAB4-3E55-426C-8311-87334B574F9C}" type="presParOf" srcId="{B1D2EB50-7216-4C07-A15F-774B2B9F0C00}" destId="{0A8AA88C-406C-48D3-A398-0C8CE5EC2FB1}" srcOrd="1" destOrd="0" presId="urn:microsoft.com/office/officeart/2005/8/layout/orgChart1"/>
    <dgm:cxn modelId="{D77F82CC-C446-4802-8608-28C908DA06E7}" type="presParOf" srcId="{B1D2EB50-7216-4C07-A15F-774B2B9F0C00}" destId="{5B7F08E3-E077-42CF-940C-BDA198DE33C2}" srcOrd="2" destOrd="0" presId="urn:microsoft.com/office/officeart/2005/8/layout/orgChart1"/>
    <dgm:cxn modelId="{81F9AF08-4551-47A7-9225-29C856E8D46A}" type="presParOf" srcId="{88440DB7-D740-4603-AEF1-9BBC4BDAA692}" destId="{7DC78877-6584-4D49-BB97-951800B7E3AB}" srcOrd="4" destOrd="0" presId="urn:microsoft.com/office/officeart/2005/8/layout/orgChart1"/>
    <dgm:cxn modelId="{FD33B9BE-0B65-4C48-BB2C-0B4520321EFE}" type="presParOf" srcId="{88440DB7-D740-4603-AEF1-9BBC4BDAA692}" destId="{7D7DEE2C-1CB7-4DF5-8519-B94BA0B103B2}" srcOrd="5" destOrd="0" presId="urn:microsoft.com/office/officeart/2005/8/layout/orgChart1"/>
    <dgm:cxn modelId="{9A23C288-7C73-4652-A839-784E43E63BC8}" type="presParOf" srcId="{7D7DEE2C-1CB7-4DF5-8519-B94BA0B103B2}" destId="{E5894AA6-DE39-4952-8835-51CF745087FA}" srcOrd="0" destOrd="0" presId="urn:microsoft.com/office/officeart/2005/8/layout/orgChart1"/>
    <dgm:cxn modelId="{354A64DC-F967-4169-849A-C8156ABBE238}" type="presParOf" srcId="{E5894AA6-DE39-4952-8835-51CF745087FA}" destId="{1E667065-3DC2-45D0-9A79-C99E5657F565}" srcOrd="0" destOrd="0" presId="urn:microsoft.com/office/officeart/2005/8/layout/orgChart1"/>
    <dgm:cxn modelId="{3EB51820-7F99-48E9-B1D1-74FDF2200F22}" type="presParOf" srcId="{E5894AA6-DE39-4952-8835-51CF745087FA}" destId="{FBAAAD86-41B8-4BDF-9195-F27CE6B01F95}" srcOrd="1" destOrd="0" presId="urn:microsoft.com/office/officeart/2005/8/layout/orgChart1"/>
    <dgm:cxn modelId="{A169BAB0-FD62-43A6-B302-A9073E885CB6}" type="presParOf" srcId="{7D7DEE2C-1CB7-4DF5-8519-B94BA0B103B2}" destId="{3C2D28E6-3CB9-4AEF-A3DB-65DD032E482A}" srcOrd="1" destOrd="0" presId="urn:microsoft.com/office/officeart/2005/8/layout/orgChart1"/>
    <dgm:cxn modelId="{6B2BB484-9655-4F8D-9A7C-CEBB0CAC73C7}" type="presParOf" srcId="{7D7DEE2C-1CB7-4DF5-8519-B94BA0B103B2}" destId="{31AA0BE1-9371-47D0-819B-D15C5C7B8A2B}" srcOrd="2" destOrd="0" presId="urn:microsoft.com/office/officeart/2005/8/layout/orgChart1"/>
    <dgm:cxn modelId="{151F96EF-5BA2-42A9-B68C-3F3DE1D78214}" type="presParOf" srcId="{88440DB7-D740-4603-AEF1-9BBC4BDAA692}" destId="{93A33146-3602-4FC2-A937-5E5BCC4E7885}" srcOrd="6" destOrd="0" presId="urn:microsoft.com/office/officeart/2005/8/layout/orgChart1"/>
    <dgm:cxn modelId="{914B8B43-5BE6-4DC5-88E6-3A7426EBFA70}" type="presParOf" srcId="{88440DB7-D740-4603-AEF1-9BBC4BDAA692}" destId="{DD7BD41E-1069-493A-B85E-B447A7352367}" srcOrd="7" destOrd="0" presId="urn:microsoft.com/office/officeart/2005/8/layout/orgChart1"/>
    <dgm:cxn modelId="{1392F0DC-D817-48FC-B354-C0403C3AA785}" type="presParOf" srcId="{DD7BD41E-1069-493A-B85E-B447A7352367}" destId="{05382A60-8B9B-4C70-986C-ACDF6BDCAE62}" srcOrd="0" destOrd="0" presId="urn:microsoft.com/office/officeart/2005/8/layout/orgChart1"/>
    <dgm:cxn modelId="{856959BC-92A9-47FE-B55E-D6D9A937D352}" type="presParOf" srcId="{05382A60-8B9B-4C70-986C-ACDF6BDCAE62}" destId="{846669D2-4E88-4542-9184-52D85A85892D}" srcOrd="0" destOrd="0" presId="urn:microsoft.com/office/officeart/2005/8/layout/orgChart1"/>
    <dgm:cxn modelId="{454F70F3-0DBB-4F47-9F9C-7FA6D16467FA}" type="presParOf" srcId="{05382A60-8B9B-4C70-986C-ACDF6BDCAE62}" destId="{38FAB4B8-AF24-4F06-AD32-B736C7FDDE61}" srcOrd="1" destOrd="0" presId="urn:microsoft.com/office/officeart/2005/8/layout/orgChart1"/>
    <dgm:cxn modelId="{DC1EC306-8275-43CA-894E-4D54EDAB0B1E}" type="presParOf" srcId="{DD7BD41E-1069-493A-B85E-B447A7352367}" destId="{79B84720-5658-46FF-B133-EF5815D93A86}" srcOrd="1" destOrd="0" presId="urn:microsoft.com/office/officeart/2005/8/layout/orgChart1"/>
    <dgm:cxn modelId="{3F3CC39F-50A8-4EF4-8A78-CBC6FC3D955F}" type="presParOf" srcId="{DD7BD41E-1069-493A-B85E-B447A7352367}" destId="{7F68B813-E569-469E-AF28-FAB81467918C}" srcOrd="2" destOrd="0" presId="urn:microsoft.com/office/officeart/2005/8/layout/orgChart1"/>
    <dgm:cxn modelId="{F26330DF-4885-41D4-993B-C623C800DFF6}" type="presParOf" srcId="{88440DB7-D740-4603-AEF1-9BBC4BDAA692}" destId="{799CDC84-19D3-4E04-9D69-C4E8E0EEBEAF}" srcOrd="8" destOrd="0" presId="urn:microsoft.com/office/officeart/2005/8/layout/orgChart1"/>
    <dgm:cxn modelId="{34884087-B880-4921-A4CE-403FD36FC953}" type="presParOf" srcId="{88440DB7-D740-4603-AEF1-9BBC4BDAA692}" destId="{9BB0953F-B032-44BF-BC64-9346378DD13A}" srcOrd="9" destOrd="0" presId="urn:microsoft.com/office/officeart/2005/8/layout/orgChart1"/>
    <dgm:cxn modelId="{26AE5895-A9BC-4DDE-9D70-35B6553C0929}" type="presParOf" srcId="{9BB0953F-B032-44BF-BC64-9346378DD13A}" destId="{D74592EA-5F1F-4E40-8291-2CAD158D8473}" srcOrd="0" destOrd="0" presId="urn:microsoft.com/office/officeart/2005/8/layout/orgChart1"/>
    <dgm:cxn modelId="{044CB736-8F81-406F-A0F3-05EB657A1F24}" type="presParOf" srcId="{D74592EA-5F1F-4E40-8291-2CAD158D8473}" destId="{30C36DFC-C268-42E2-92C2-530FF7C10FA9}" srcOrd="0" destOrd="0" presId="urn:microsoft.com/office/officeart/2005/8/layout/orgChart1"/>
    <dgm:cxn modelId="{30536771-C72F-40F6-8CC6-491B3B3BB4F5}" type="presParOf" srcId="{D74592EA-5F1F-4E40-8291-2CAD158D8473}" destId="{FE43F333-12BD-4B94-815B-2488B7171A7C}" srcOrd="1" destOrd="0" presId="urn:microsoft.com/office/officeart/2005/8/layout/orgChart1"/>
    <dgm:cxn modelId="{AB196AB5-ADBA-4A79-99C4-493951A46B18}" type="presParOf" srcId="{9BB0953F-B032-44BF-BC64-9346378DD13A}" destId="{5B1D1768-C529-4CC2-ABF7-9A1D756E8A32}" srcOrd="1" destOrd="0" presId="urn:microsoft.com/office/officeart/2005/8/layout/orgChart1"/>
    <dgm:cxn modelId="{85194A54-9BFC-4356-9244-B7F7D76128E6}" type="presParOf" srcId="{9BB0953F-B032-44BF-BC64-9346378DD13A}" destId="{BD5C4E64-75AF-4EC9-B2F1-962F9A574F3C}" srcOrd="2" destOrd="0" presId="urn:microsoft.com/office/officeart/2005/8/layout/orgChart1"/>
    <dgm:cxn modelId="{6C1AFF48-7655-4250-A225-5FEF1B5BB5B7}" type="presParOf" srcId="{88440DB7-D740-4603-AEF1-9BBC4BDAA692}" destId="{9DFD3B24-4E9D-4969-81F5-7FC173AAEB11}" srcOrd="10" destOrd="0" presId="urn:microsoft.com/office/officeart/2005/8/layout/orgChart1"/>
    <dgm:cxn modelId="{C356D94C-EC18-4BB7-98B8-C5EF07419B21}" type="presParOf" srcId="{88440DB7-D740-4603-AEF1-9BBC4BDAA692}" destId="{C0ED40A8-BE58-4117-B09F-91EB446F28B2}" srcOrd="11" destOrd="0" presId="urn:microsoft.com/office/officeart/2005/8/layout/orgChart1"/>
    <dgm:cxn modelId="{781DBCE0-9BF4-470D-A1C3-7C89C5D85CE5}" type="presParOf" srcId="{C0ED40A8-BE58-4117-B09F-91EB446F28B2}" destId="{35B1B8C6-3923-4E17-9AB5-2AFDF5727E24}" srcOrd="0" destOrd="0" presId="urn:microsoft.com/office/officeart/2005/8/layout/orgChart1"/>
    <dgm:cxn modelId="{D3EBE8AA-B803-4EF8-9BBA-0ECB35FD28C4}" type="presParOf" srcId="{35B1B8C6-3923-4E17-9AB5-2AFDF5727E24}" destId="{D220843B-6C92-4782-9304-F0299C69BD91}" srcOrd="0" destOrd="0" presId="urn:microsoft.com/office/officeart/2005/8/layout/orgChart1"/>
    <dgm:cxn modelId="{7F1770AD-2C65-4DDD-8EE4-B4A8B8E3A912}" type="presParOf" srcId="{35B1B8C6-3923-4E17-9AB5-2AFDF5727E24}" destId="{0689C621-46DA-49CB-BD97-DB1C076CDD7C}" srcOrd="1" destOrd="0" presId="urn:microsoft.com/office/officeart/2005/8/layout/orgChart1"/>
    <dgm:cxn modelId="{4BA0D274-8C27-46FA-8BBD-09EF590C7CCB}" type="presParOf" srcId="{C0ED40A8-BE58-4117-B09F-91EB446F28B2}" destId="{D617BD0D-4533-4A12-B33C-E33D5ED59595}" srcOrd="1" destOrd="0" presId="urn:microsoft.com/office/officeart/2005/8/layout/orgChart1"/>
    <dgm:cxn modelId="{3E4164E3-419A-42FE-A4CD-808538C50A94}" type="presParOf" srcId="{C0ED40A8-BE58-4117-B09F-91EB446F28B2}" destId="{68732086-D70F-4BAF-A602-50AB7495FD7C}" srcOrd="2" destOrd="0" presId="urn:microsoft.com/office/officeart/2005/8/layout/orgChart1"/>
    <dgm:cxn modelId="{2F5D4CE6-0BF2-4E18-BB74-2241BCA48BBC}" type="presParOf" srcId="{88440DB7-D740-4603-AEF1-9BBC4BDAA692}" destId="{DCC68A71-FEAB-4EA8-9F31-4380F5F3F5DD}" srcOrd="12" destOrd="0" presId="urn:microsoft.com/office/officeart/2005/8/layout/orgChart1"/>
    <dgm:cxn modelId="{98904A37-0068-4B33-8D03-53B632514579}" type="presParOf" srcId="{88440DB7-D740-4603-AEF1-9BBC4BDAA692}" destId="{6B9DCAE0-6472-41E5-8053-DAFACCF824C7}" srcOrd="13" destOrd="0" presId="urn:microsoft.com/office/officeart/2005/8/layout/orgChart1"/>
    <dgm:cxn modelId="{35EB36F5-3B51-42E4-8D2F-D62B1691F2B6}" type="presParOf" srcId="{6B9DCAE0-6472-41E5-8053-DAFACCF824C7}" destId="{DA29E68E-9B5A-4CD3-9960-9BE50F235680}" srcOrd="0" destOrd="0" presId="urn:microsoft.com/office/officeart/2005/8/layout/orgChart1"/>
    <dgm:cxn modelId="{EDFE8D86-D113-4CFD-AF3A-BD7AD792B0DA}" type="presParOf" srcId="{DA29E68E-9B5A-4CD3-9960-9BE50F235680}" destId="{43F3EAF1-690D-4798-A893-FA2A841DE639}" srcOrd="0" destOrd="0" presId="urn:microsoft.com/office/officeart/2005/8/layout/orgChart1"/>
    <dgm:cxn modelId="{0742945F-8DB7-4720-A709-F60B15692A0B}" type="presParOf" srcId="{DA29E68E-9B5A-4CD3-9960-9BE50F235680}" destId="{A1257E19-0BCF-4C1C-ADAD-8EFA345E547D}" srcOrd="1" destOrd="0" presId="urn:microsoft.com/office/officeart/2005/8/layout/orgChart1"/>
    <dgm:cxn modelId="{CC9F321B-EDD9-4936-BD02-70D638A8A9D2}" type="presParOf" srcId="{6B9DCAE0-6472-41E5-8053-DAFACCF824C7}" destId="{7A23308B-3ED1-412E-BA01-B4B3F134EAD6}" srcOrd="1" destOrd="0" presId="urn:microsoft.com/office/officeart/2005/8/layout/orgChart1"/>
    <dgm:cxn modelId="{2F03ABB5-772B-48B9-9BC6-6671A4D4AE6B}" type="presParOf" srcId="{6B9DCAE0-6472-41E5-8053-DAFACCF824C7}" destId="{59379820-71A4-483C-902C-01A5FB61C64C}" srcOrd="2" destOrd="0" presId="urn:microsoft.com/office/officeart/2005/8/layout/orgChart1"/>
    <dgm:cxn modelId="{9BF6A634-A8D2-4159-80C8-8C1321F39299}" type="presParOf" srcId="{9A5F8F30-3C5B-4A05-A903-C39346AB938B}" destId="{687C246D-EE93-4D3D-8DCD-BAAA70EB62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46398-A352-49B9-9AB3-A3CCC5C86D27}">
      <dsp:nvSpPr>
        <dsp:cNvPr id="0" name=""/>
        <dsp:cNvSpPr/>
      </dsp:nvSpPr>
      <dsp:spPr>
        <a:xfrm>
          <a:off x="2" y="1264770"/>
          <a:ext cx="2161877" cy="12971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sz="3000" b="1" kern="1200" dirty="0"/>
        </a:p>
      </dsp:txBody>
      <dsp:txXfrm>
        <a:off x="37994" y="1302762"/>
        <a:ext cx="2085893" cy="1221142"/>
      </dsp:txXfrm>
    </dsp:sp>
    <dsp:sp modelId="{14C7B290-1A00-497E-8E31-BB037A464AED}">
      <dsp:nvSpPr>
        <dsp:cNvPr id="0" name=""/>
        <dsp:cNvSpPr/>
      </dsp:nvSpPr>
      <dsp:spPr>
        <a:xfrm rot="1940">
          <a:off x="2215203" y="1646124"/>
          <a:ext cx="791492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2215203" y="1753308"/>
        <a:ext cx="630649" cy="321687"/>
      </dsp:txXfrm>
    </dsp:sp>
    <dsp:sp modelId="{648F57D0-1960-4EBC-83E5-3C8A806A5C2E}">
      <dsp:nvSpPr>
        <dsp:cNvPr id="0" name=""/>
        <dsp:cNvSpPr/>
      </dsp:nvSpPr>
      <dsp:spPr>
        <a:xfrm>
          <a:off x="3033860" y="1266483"/>
          <a:ext cx="2161877" cy="12971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err="1" smtClean="0">
              <a:latin typeface="NikoshBAN" pitchFamily="2" charset="0"/>
              <a:cs typeface="NikoshBAN" pitchFamily="2" charset="0"/>
            </a:rPr>
            <a:t>খতিয়ান</a:t>
          </a:r>
          <a:endParaRPr lang="en-US" sz="3000" b="1" kern="1200" dirty="0">
            <a:latin typeface="NikoshBAN" pitchFamily="2" charset="0"/>
            <a:cs typeface="NikoshBAN" pitchFamily="2" charset="0"/>
          </a:endParaRPr>
        </a:p>
      </dsp:txBody>
      <dsp:txXfrm>
        <a:off x="3071852" y="1304475"/>
        <a:ext cx="2085893" cy="1221142"/>
      </dsp:txXfrm>
    </dsp:sp>
    <dsp:sp modelId="{5372507F-FC27-455E-8D9C-DE81EF474053}">
      <dsp:nvSpPr>
        <dsp:cNvPr id="0" name=""/>
        <dsp:cNvSpPr/>
      </dsp:nvSpPr>
      <dsp:spPr>
        <a:xfrm>
          <a:off x="5266943" y="1646973"/>
          <a:ext cx="748281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266943" y="1754202"/>
        <a:ext cx="587438" cy="321687"/>
      </dsp:txXfrm>
    </dsp:sp>
    <dsp:sp modelId="{898C8D62-8E5F-4EB0-AE64-DD0CC8D3DFD4}">
      <dsp:nvSpPr>
        <dsp:cNvPr id="0" name=""/>
        <dsp:cNvSpPr/>
      </dsp:nvSpPr>
      <dsp:spPr>
        <a:xfrm>
          <a:off x="6060488" y="1266483"/>
          <a:ext cx="2161877" cy="12971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রেওয়ামিল</a:t>
          </a:r>
          <a:endParaRPr lang="en-US" sz="3000" b="1" kern="1200" dirty="0"/>
        </a:p>
      </dsp:txBody>
      <dsp:txXfrm>
        <a:off x="6098480" y="1304475"/>
        <a:ext cx="2085893" cy="12211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B0A24-9C6F-45BF-A895-7CF931F3A176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19661-7B58-4BB5-8A07-91EEBB6EF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3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19661-7B58-4BB5-8A07-91EEBB6EF90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19661-7B58-4BB5-8A07-91EEBB6EF90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19661-7B58-4BB5-8A07-91EEBB6EF90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7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3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cBGgMxR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28800" y="-330345"/>
            <a:ext cx="11887200" cy="650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ross 6"/>
          <p:cNvSpPr/>
          <p:nvPr/>
        </p:nvSpPr>
        <p:spPr>
          <a:xfrm>
            <a:off x="2465862" y="2187942"/>
            <a:ext cx="3733800" cy="2828925"/>
          </a:xfrm>
          <a:prstGeom prst="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914650" y="2209800"/>
            <a:ext cx="3276600" cy="4149745"/>
            <a:chOff x="2914650" y="2000250"/>
            <a:chExt cx="3276600" cy="4149745"/>
          </a:xfrm>
        </p:grpSpPr>
        <p:sp>
          <p:nvSpPr>
            <p:cNvPr id="8" name="TextBox 7"/>
            <p:cNvSpPr txBox="1"/>
            <p:nvPr/>
          </p:nvSpPr>
          <p:spPr>
            <a:xfrm>
              <a:off x="2914650" y="2733675"/>
              <a:ext cx="327660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r>
                <a:rPr lang="en-US" sz="7200" b="1" dirty="0" smtClean="0">
                  <a:ln w="17780" cmpd="sng">
                    <a:solidFill>
                      <a:srgbClr val="66FFCC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SutonnyMJ" pitchFamily="2" charset="0"/>
                  <a:cs typeface="SutonnyMJ" pitchFamily="2" charset="0"/>
                </a:rPr>
                <a:t>ï  ‡f  ”Qv</a:t>
              </a:r>
            </a:p>
            <a:p>
              <a:endParaRPr lang="en-US" sz="7200" b="1" dirty="0" smtClean="0">
                <a:ln w="17780" cmpd="sng">
                  <a:solidFill>
                    <a:srgbClr val="66FFCC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endParaRPr>
            </a:p>
            <a:p>
              <a:endParaRPr lang="en-US" sz="7200" b="1" dirty="0">
                <a:ln w="17780" cmpd="sng">
                  <a:solidFill>
                    <a:srgbClr val="66FFCC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90950" y="2000250"/>
              <a:ext cx="914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r>
                <a:rPr lang="en-US" sz="7200" b="1" dirty="0" smtClean="0">
                  <a:ln w="17780" cmpd="sng">
                    <a:solidFill>
                      <a:srgbClr val="66FFCC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SutonnyMJ" pitchFamily="2" charset="0"/>
                  <a:cs typeface="SutonnyMJ" pitchFamily="2" charset="0"/>
                </a:rPr>
                <a:t> ï</a:t>
              </a:r>
              <a:endParaRPr lang="en-US" sz="7200" b="1" dirty="0">
                <a:ln w="17780" cmpd="sng">
                  <a:solidFill>
                    <a:srgbClr val="66FFCC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81400" y="3533775"/>
              <a:ext cx="1905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r>
                <a:rPr lang="en-US" sz="7200" b="1" dirty="0" smtClean="0">
                  <a:ln w="17780" cmpd="sng">
                    <a:solidFill>
                      <a:srgbClr val="66FFCC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SutonnyMJ" pitchFamily="2" charset="0"/>
                  <a:cs typeface="SutonnyMJ" pitchFamily="2" charset="0"/>
                </a:rPr>
                <a:t> ”Qv</a:t>
              </a:r>
              <a:endParaRPr lang="en-US" sz="7200" b="1" dirty="0">
                <a:ln w="17780" cmpd="sng">
                  <a:solidFill>
                    <a:srgbClr val="66FFCC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48000" y="990599"/>
            <a:ext cx="2971800" cy="101566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mevB‡K</a:t>
            </a:r>
            <a:endParaRPr lang="en-US" sz="6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3781" y="1339702"/>
            <a:ext cx="8229600" cy="4502592"/>
            <a:chOff x="838199" y="1523633"/>
            <a:chExt cx="8229600" cy="4502592"/>
          </a:xfrm>
          <a:solidFill>
            <a:schemeClr val="accent5">
              <a:lumMod val="60000"/>
              <a:lumOff val="40000"/>
            </a:schemeClr>
          </a:solidFill>
        </p:grpSpPr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val="2467216378"/>
                </p:ext>
              </p:extLst>
            </p:nvPr>
          </p:nvGraphicFramePr>
          <p:xfrm>
            <a:off x="838199" y="1676400"/>
            <a:ext cx="8229599" cy="434982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3" name="U-Turn Arrow 2"/>
            <p:cNvSpPr/>
            <p:nvPr/>
          </p:nvSpPr>
          <p:spPr>
            <a:xfrm>
              <a:off x="4267200" y="2212700"/>
              <a:ext cx="3581400" cy="682900"/>
            </a:xfrm>
            <a:prstGeom prst="uturnArrow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315425" y="1523633"/>
              <a:ext cx="4523775" cy="584775"/>
            </a:xfrm>
            <a:prstGeom prst="rect">
              <a:avLst/>
            </a:prstGeom>
            <a:blipFill>
              <a:blip r:embed="rId9"/>
              <a:tile tx="0" ty="0" sx="100000" sy="100000" flip="none" algn="tl"/>
            </a:blip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খতিয়ানের ডেবিট জের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67200" y="5181080"/>
              <a:ext cx="4800599" cy="584775"/>
            </a:xfrm>
            <a:prstGeom prst="rect">
              <a:avLst/>
            </a:prstGeom>
            <a:blipFill>
              <a:blip r:embed="rId9"/>
              <a:tile tx="0" ty="0" sx="100000" sy="100000" flip="none" algn="tl"/>
            </a:blip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খতিয়ানের </a:t>
              </a:r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ক্রেডিট </a:t>
              </a:r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জের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U-Turn Arrow 6"/>
            <p:cNvSpPr/>
            <p:nvPr/>
          </p:nvSpPr>
          <p:spPr>
            <a:xfrm flipV="1">
              <a:off x="4315425" y="4139875"/>
              <a:ext cx="3454076" cy="815050"/>
            </a:xfrm>
            <a:prstGeom prst="uturnArrow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768213"/>
              </p:ext>
            </p:extLst>
          </p:nvPr>
        </p:nvGraphicFramePr>
        <p:xfrm>
          <a:off x="403204" y="2500748"/>
          <a:ext cx="8381999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771"/>
                <a:gridCol w="2410077"/>
                <a:gridCol w="1033562"/>
                <a:gridCol w="1738516"/>
                <a:gridCol w="1901073"/>
              </a:tblGrid>
              <a:tr h="34061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ক্রঃ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নং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হিসাবের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বিবরন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খঃ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পৃঃ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24716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2000"/>
                            <a:satMod val="180000"/>
                          </a:schemeClr>
                        </a:gs>
                        <a:gs pos="65000">
                          <a:schemeClr val="accent1">
                            <a:tint val="32000"/>
                            <a:satMod val="250000"/>
                          </a:schemeClr>
                        </a:gs>
                        <a:gs pos="100000">
                          <a:schemeClr val="accent1">
                            <a:tint val="23000"/>
                            <a:satMod val="300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5482" y="847164"/>
            <a:ext cx="8382000" cy="165358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……………</a:t>
            </a: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রেওয়ামিল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------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152400"/>
            <a:ext cx="5181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রেওয়ামিলের নমুনা ছক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38300" y="228600"/>
            <a:ext cx="58674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/>
              </a:rPr>
              <a:t>বিবেচ্য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বিষয়সমূহঃ</a:t>
            </a:r>
            <a:r>
              <a:rPr lang="en-US" sz="4000" b="1" dirty="0" smtClean="0">
                <a:latin typeface="NikoshBAN"/>
              </a:rPr>
              <a:t>  </a:t>
            </a:r>
            <a:endParaRPr lang="en-GB" sz="4000" b="1" dirty="0">
              <a:latin typeface="NikoshB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219200"/>
            <a:ext cx="8229600" cy="5257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NikoshBAN"/>
              </a:rPr>
              <a:t>১।মজুদ </a:t>
            </a:r>
            <a:r>
              <a:rPr lang="en-US" sz="2000" b="1" dirty="0" err="1" smtClean="0">
                <a:latin typeface="NikoshBAN"/>
              </a:rPr>
              <a:t>পণ্য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লিখার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ক্ষেত্রে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সতর্কতা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অবলম্বন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করতে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হবে</a:t>
            </a:r>
            <a:r>
              <a:rPr lang="en-US" sz="2000" b="1" dirty="0" smtClean="0">
                <a:latin typeface="NikoshBAN"/>
              </a:rPr>
              <a:t>। </a:t>
            </a:r>
            <a:r>
              <a:rPr lang="en-US" sz="2000" b="1" dirty="0" err="1" smtClean="0">
                <a:latin typeface="NikoshBAN"/>
              </a:rPr>
              <a:t>সমাপণী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মজুদ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পণ্য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রেওয়ামিলে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আসে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না</a:t>
            </a:r>
            <a:r>
              <a:rPr lang="en-US" sz="2000" b="1" dirty="0" smtClean="0">
                <a:latin typeface="NikoshBAN"/>
              </a:rPr>
              <a:t>। </a:t>
            </a:r>
            <a:r>
              <a:rPr lang="en-US" sz="2000" b="1" dirty="0" err="1">
                <a:latin typeface="NikoshBAN"/>
              </a:rPr>
              <a:t>প্রারম্ভিক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মজুদ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রেওয়ামিলে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আসে</a:t>
            </a:r>
            <a:r>
              <a:rPr lang="en-US" sz="2000" b="1" dirty="0" smtClean="0">
                <a:latin typeface="NikoshBAN"/>
              </a:rPr>
              <a:t>।</a:t>
            </a:r>
          </a:p>
          <a:p>
            <a:pPr algn="ctr"/>
            <a:endParaRPr lang="en-US" sz="2000" b="1" dirty="0" smtClean="0">
              <a:latin typeface="NikoshBAN"/>
            </a:endParaRPr>
          </a:p>
          <a:p>
            <a:pPr algn="ctr"/>
            <a:r>
              <a:rPr lang="en-US" sz="2000" b="1" dirty="0" smtClean="0">
                <a:latin typeface="NikoshBAN"/>
              </a:rPr>
              <a:t>২। </a:t>
            </a:r>
            <a:r>
              <a:rPr lang="en-US" sz="2000" b="1" dirty="0" err="1" smtClean="0">
                <a:latin typeface="NikoshBAN"/>
              </a:rPr>
              <a:t>প্রারম্ভিক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হাতে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নগদ</a:t>
            </a:r>
            <a:r>
              <a:rPr lang="en-US" sz="2000" b="1" dirty="0" smtClean="0">
                <a:latin typeface="NikoshBAN"/>
              </a:rPr>
              <a:t> ও </a:t>
            </a:r>
            <a:r>
              <a:rPr lang="en-US" sz="2000" b="1" dirty="0" err="1" smtClean="0">
                <a:latin typeface="NikoshBAN"/>
              </a:rPr>
              <a:t>প্রারম্ভিক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ব্যাংক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জমা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রেওয়ামিলে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আসে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না</a:t>
            </a:r>
            <a:r>
              <a:rPr lang="en-US" sz="2000" b="1" dirty="0" smtClean="0">
                <a:latin typeface="NikoshBAN"/>
              </a:rPr>
              <a:t>।</a:t>
            </a:r>
          </a:p>
          <a:p>
            <a:pPr algn="ctr"/>
            <a:endParaRPr lang="en-US" sz="2000" b="1" dirty="0" smtClean="0">
              <a:latin typeface="NikoshBAN"/>
            </a:endParaRPr>
          </a:p>
          <a:p>
            <a:pPr algn="ctr"/>
            <a:r>
              <a:rPr lang="en-US" sz="2000" b="1" dirty="0" smtClean="0">
                <a:latin typeface="NikoshBAN"/>
              </a:rPr>
              <a:t>৩। </a:t>
            </a:r>
            <a:r>
              <a:rPr lang="en-US" sz="2000" b="1" dirty="0" err="1" smtClean="0">
                <a:latin typeface="NikoshBAN"/>
              </a:rPr>
              <a:t>ভাড়া</a:t>
            </a:r>
            <a:r>
              <a:rPr lang="en-US" sz="2000" b="1" dirty="0" smtClean="0">
                <a:latin typeface="NikoshBAN"/>
              </a:rPr>
              <a:t>, </a:t>
            </a:r>
            <a:r>
              <a:rPr lang="en-US" sz="2000" b="1" dirty="0" err="1" smtClean="0">
                <a:latin typeface="NikoshBAN"/>
              </a:rPr>
              <a:t>বাট্রা</a:t>
            </a:r>
            <a:r>
              <a:rPr lang="en-US" sz="2000" b="1" dirty="0" smtClean="0">
                <a:latin typeface="NikoshBAN"/>
              </a:rPr>
              <a:t>, </a:t>
            </a:r>
            <a:r>
              <a:rPr lang="en-US" sz="2000" b="1" dirty="0" err="1" smtClean="0">
                <a:latin typeface="NikoshBAN"/>
              </a:rPr>
              <a:t>কমিশন</a:t>
            </a:r>
            <a:r>
              <a:rPr lang="en-US" sz="2000" b="1" dirty="0" smtClean="0">
                <a:latin typeface="NikoshBAN"/>
              </a:rPr>
              <a:t>, </a:t>
            </a:r>
            <a:r>
              <a:rPr lang="en-US" sz="2000" b="1" dirty="0" err="1" smtClean="0">
                <a:latin typeface="NikoshBAN"/>
              </a:rPr>
              <a:t>সুদ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ইত্যাদিতে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প্রাপ্ত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কথাটি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উল্লেখ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না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থাকলে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এগুলোকে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প্রদত্ত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খরচ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ধরে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রেওয়ামিলে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ডেবিট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পাশে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লিখতে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হবে</a:t>
            </a:r>
            <a:r>
              <a:rPr lang="en-US" sz="2000" b="1" dirty="0" smtClean="0">
                <a:latin typeface="NikoshBAN"/>
              </a:rPr>
              <a:t>।</a:t>
            </a:r>
          </a:p>
          <a:p>
            <a:pPr algn="ctr"/>
            <a:endParaRPr lang="en-US" sz="2000" b="1" dirty="0" smtClean="0">
              <a:latin typeface="NikoshBAN"/>
            </a:endParaRPr>
          </a:p>
          <a:p>
            <a:pPr algn="ctr"/>
            <a:r>
              <a:rPr lang="en-US" sz="2000" b="1" dirty="0" smtClean="0">
                <a:latin typeface="NikoshBAN"/>
              </a:rPr>
              <a:t>৪। </a:t>
            </a:r>
            <a:r>
              <a:rPr lang="en-US" sz="2000" b="1" dirty="0" err="1" smtClean="0">
                <a:latin typeface="NikoshBAN"/>
              </a:rPr>
              <a:t>রেওয়ামিলের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ডেবিট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পার্শ্ব</a:t>
            </a:r>
            <a:r>
              <a:rPr lang="en-US" sz="2000" b="1" dirty="0" smtClean="0">
                <a:latin typeface="NikoshBAN"/>
              </a:rPr>
              <a:t>, </a:t>
            </a:r>
            <a:r>
              <a:rPr lang="en-US" sz="2000" b="1" dirty="0" err="1" smtClean="0">
                <a:latin typeface="NikoshBAN"/>
              </a:rPr>
              <a:t>ক্রেডিট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পার্শ্বের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চেয়ে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বেশি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হলে</a:t>
            </a:r>
            <a:r>
              <a:rPr lang="en-US" sz="2000" b="1" dirty="0" smtClean="0">
                <a:latin typeface="NikoshBAN"/>
              </a:rPr>
              <a:t>, </a:t>
            </a:r>
            <a:r>
              <a:rPr lang="en-US" sz="2000" b="1" dirty="0" err="1" smtClean="0">
                <a:latin typeface="NikoshBAN"/>
              </a:rPr>
              <a:t>এবং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ক্রেডিট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পাশে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মুলধন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না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থাকলে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অনিশ্চিত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হিসাব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না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লিখে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গরমিলের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পরিমাণকে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মুলধন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হিসেবে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লিখা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যেতে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পারে</a:t>
            </a:r>
            <a:r>
              <a:rPr lang="en-US" sz="2000" b="1" dirty="0" smtClean="0">
                <a:latin typeface="NikoshBAN"/>
              </a:rPr>
              <a:t>। </a:t>
            </a:r>
            <a:r>
              <a:rPr lang="en-US" sz="2000" b="1" dirty="0" err="1" smtClean="0">
                <a:latin typeface="NikoshBAN"/>
              </a:rPr>
              <a:t>কেননা</a:t>
            </a:r>
            <a:r>
              <a:rPr lang="en-US" sz="2000" b="1" dirty="0" smtClean="0">
                <a:latin typeface="NikoshBAN"/>
              </a:rPr>
              <a:t>, </a:t>
            </a:r>
            <a:r>
              <a:rPr lang="en-US" sz="2000" b="1" dirty="0" err="1" smtClean="0">
                <a:latin typeface="NikoshBAN"/>
              </a:rPr>
              <a:t>প্রতিটি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প্রতিষ্ঠানেই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কম-বেশি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মুলধন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থাকে</a:t>
            </a:r>
            <a:r>
              <a:rPr lang="en-US" sz="2000" b="1" dirty="0" smtClean="0">
                <a:latin typeface="NikoshBAN"/>
              </a:rPr>
              <a:t>।</a:t>
            </a:r>
          </a:p>
          <a:p>
            <a:pPr algn="ctr"/>
            <a:r>
              <a:rPr lang="en-US" sz="2000" b="1" dirty="0" smtClean="0">
                <a:latin typeface="NikoshBAN"/>
              </a:rPr>
              <a:t> </a:t>
            </a:r>
          </a:p>
          <a:p>
            <a:pPr algn="ctr"/>
            <a:r>
              <a:rPr lang="en-US" sz="2000" b="1" dirty="0" smtClean="0">
                <a:latin typeface="NikoshBAN"/>
              </a:rPr>
              <a:t>৫। </a:t>
            </a:r>
            <a:r>
              <a:rPr lang="en-US" sz="2000" b="1" dirty="0" err="1" smtClean="0">
                <a:latin typeface="NikoshBAN"/>
              </a:rPr>
              <a:t>বিক্রয়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খতিয়ানের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উদ্বৃত্বকে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দেনাদার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ধরে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রেওয়ামিলে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লিখতে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হবে</a:t>
            </a:r>
            <a:r>
              <a:rPr lang="en-US" sz="2000" b="1" dirty="0" smtClean="0">
                <a:latin typeface="NikoshBAN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5001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12845"/>
            <a:ext cx="8534400" cy="5632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NikoshBAN"/>
              </a:rPr>
              <a:t>৬। </a:t>
            </a:r>
            <a:r>
              <a:rPr lang="en-US" sz="2400" b="1" dirty="0" err="1">
                <a:latin typeface="NikoshBAN"/>
              </a:rPr>
              <a:t>ক্রয়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খতিয়ানের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উদ্বৃত্বকে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পাওনাদার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ধরে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রেওয়ামিলে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লিখতে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হবে</a:t>
            </a:r>
            <a:r>
              <a:rPr lang="en-US" sz="2400" b="1" dirty="0">
                <a:latin typeface="NikoshBAN"/>
              </a:rPr>
              <a:t>।</a:t>
            </a:r>
          </a:p>
          <a:p>
            <a:pPr algn="ctr"/>
            <a:endParaRPr lang="en-US" sz="2400" b="1" dirty="0">
              <a:latin typeface="NikoshBAN"/>
            </a:endParaRPr>
          </a:p>
          <a:p>
            <a:pPr algn="ctr"/>
            <a:r>
              <a:rPr lang="en-US" sz="2400" b="1" dirty="0">
                <a:latin typeface="NikoshBAN"/>
              </a:rPr>
              <a:t>৭। </a:t>
            </a:r>
            <a:r>
              <a:rPr lang="en-US" sz="2400" b="1" dirty="0" err="1">
                <a:latin typeface="NikoshBAN"/>
              </a:rPr>
              <a:t>শিক্ষা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নবিস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ভাতা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প্রতিষ্ঠান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দেয়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বলে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একে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রেওয়ামিলের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ডেবিট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পাশে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এবং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শিক্ষা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নবিস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সেলামী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প্রতিষ্ঠান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পায়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বলে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একে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রেওয়ামিলের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ক্রেডিট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পাশে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লিখতে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হয়</a:t>
            </a:r>
            <a:r>
              <a:rPr lang="en-US" sz="2400" b="1" dirty="0">
                <a:latin typeface="NikoshBAN"/>
              </a:rPr>
              <a:t>।</a:t>
            </a:r>
          </a:p>
          <a:p>
            <a:pPr algn="ctr"/>
            <a:endParaRPr lang="en-US" sz="2400" b="1" dirty="0">
              <a:latin typeface="NikoshBAN"/>
            </a:endParaRPr>
          </a:p>
          <a:p>
            <a:pPr algn="ctr"/>
            <a:r>
              <a:rPr lang="en-US" sz="2400" b="1" dirty="0">
                <a:latin typeface="NikoshBAN"/>
              </a:rPr>
              <a:t>৮। </a:t>
            </a:r>
            <a:r>
              <a:rPr lang="en-US" sz="2400" b="1" dirty="0" err="1">
                <a:latin typeface="NikoshBAN"/>
              </a:rPr>
              <a:t>সম্ভাব্য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দায়</a:t>
            </a:r>
            <a:r>
              <a:rPr lang="en-US" sz="2400" b="1" dirty="0">
                <a:latin typeface="NikoshBAN"/>
              </a:rPr>
              <a:t> ও </a:t>
            </a:r>
            <a:r>
              <a:rPr lang="en-US" sz="2400" b="1" dirty="0" err="1">
                <a:latin typeface="NikoshBAN"/>
              </a:rPr>
              <a:t>সম্ভাব্য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সম্পদ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রেওয়ামিলে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আসে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না</a:t>
            </a:r>
            <a:r>
              <a:rPr lang="en-US" sz="2400" b="1" dirty="0">
                <a:latin typeface="NikoshBAN"/>
              </a:rPr>
              <a:t>। </a:t>
            </a:r>
            <a:r>
              <a:rPr lang="en-US" sz="2400" b="1" dirty="0" err="1">
                <a:latin typeface="NikoshBAN"/>
              </a:rPr>
              <a:t>এগুলোর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জন্য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পাদটীকা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লিখে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রেওয়ামিলের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নিচে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দেখাতে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হয়</a:t>
            </a:r>
            <a:r>
              <a:rPr lang="en-US" sz="2400" b="1" dirty="0">
                <a:latin typeface="NikoshBAN"/>
              </a:rPr>
              <a:t>।</a:t>
            </a:r>
          </a:p>
          <a:p>
            <a:pPr algn="ctr"/>
            <a:endParaRPr lang="en-US" sz="2400" b="1" dirty="0">
              <a:latin typeface="NikoshBAN"/>
            </a:endParaRPr>
          </a:p>
          <a:p>
            <a:pPr algn="ctr"/>
            <a:r>
              <a:rPr lang="en-US" sz="2400" b="1" dirty="0" err="1">
                <a:latin typeface="NikoshBAN"/>
              </a:rPr>
              <a:t>সকল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প্রকার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সতর্কতা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অবলম্বনের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পরও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যদি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রেওয়ামিলের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ডেবিট</a:t>
            </a:r>
            <a:r>
              <a:rPr lang="en-US" sz="2400" b="1" dirty="0">
                <a:latin typeface="NikoshBAN"/>
              </a:rPr>
              <a:t> ও </a:t>
            </a:r>
            <a:r>
              <a:rPr lang="en-US" sz="2400" b="1" dirty="0" err="1">
                <a:latin typeface="NikoshBAN"/>
              </a:rPr>
              <a:t>ক্রেডিট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পাশের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যোগফল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সমান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না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হয়</a:t>
            </a:r>
            <a:r>
              <a:rPr lang="en-US" sz="2400" b="1" dirty="0">
                <a:latin typeface="NikoshBAN"/>
              </a:rPr>
              <a:t>, </a:t>
            </a:r>
            <a:r>
              <a:rPr lang="en-US" sz="2400" b="1" dirty="0" err="1">
                <a:latin typeface="NikoshBAN"/>
              </a:rPr>
              <a:t>তবে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যে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পাশে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কম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হয়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সেই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পাশের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পার্থক্যের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পরিমাণকে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অনিশ্চিত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হিসাব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লিখে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সমন্বয়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করতে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হয়</a:t>
            </a:r>
            <a:r>
              <a:rPr lang="en-US" sz="2400" b="1" dirty="0">
                <a:latin typeface="NikoshBAN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4680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9705" y="38100"/>
            <a:ext cx="82296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/>
              </a:rPr>
              <a:t>যে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ভূলগুলো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রেওয়ামিলে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ধরা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পড়েঃ</a:t>
            </a:r>
            <a:r>
              <a:rPr lang="en-US" sz="3200" b="1" dirty="0" smtClean="0">
                <a:latin typeface="NikoshBAN"/>
              </a:rPr>
              <a:t> </a:t>
            </a:r>
            <a:endParaRPr lang="en-GB" sz="3200" b="1" dirty="0">
              <a:latin typeface="Niko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0801" y="1066800"/>
            <a:ext cx="8229600" cy="4876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latin typeface="NikoshBAN"/>
              </a:rPr>
              <a:t>১</a:t>
            </a:r>
            <a:r>
              <a:rPr lang="en-US" b="1" dirty="0" smtClean="0">
                <a:solidFill>
                  <a:srgbClr val="00B050"/>
                </a:solidFill>
                <a:latin typeface="NikoshBAN"/>
              </a:rPr>
              <a:t>। </a:t>
            </a:r>
            <a:r>
              <a:rPr lang="en-US" b="1" dirty="0" err="1" smtClean="0">
                <a:solidFill>
                  <a:srgbClr val="00B050"/>
                </a:solidFill>
                <a:latin typeface="NikoshBAN"/>
              </a:rPr>
              <a:t>বাদ</a:t>
            </a:r>
            <a:r>
              <a:rPr lang="en-US" b="1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/>
              </a:rPr>
              <a:t>পড়া</a:t>
            </a:r>
            <a:r>
              <a:rPr lang="en-US" b="1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/>
              </a:rPr>
              <a:t>ভূলঃ</a:t>
            </a:r>
            <a:r>
              <a:rPr lang="en-US" b="1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b="1" dirty="0" smtClean="0">
                <a:latin typeface="NikoshBAN"/>
              </a:rPr>
              <a:t>(</a:t>
            </a:r>
            <a:r>
              <a:rPr lang="en-US" b="1" dirty="0" err="1" smtClean="0">
                <a:latin typeface="NikoshBAN"/>
              </a:rPr>
              <a:t>কোন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লেনদেন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বাদ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পড়ে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গেলে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বা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শুধুমাত্র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একটি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পক্ষ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লিখে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অন্যটি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বাদ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পড়ে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গেলে</a:t>
            </a:r>
            <a:r>
              <a:rPr lang="en-US" b="1" dirty="0" smtClean="0">
                <a:latin typeface="NikoshBAN"/>
              </a:rPr>
              <a:t>)</a:t>
            </a:r>
          </a:p>
          <a:p>
            <a:endParaRPr lang="en-US" b="1" dirty="0" smtClean="0">
              <a:latin typeface="NikoshBAN"/>
            </a:endParaRPr>
          </a:p>
          <a:p>
            <a:r>
              <a:rPr lang="en-US" b="1" dirty="0" smtClean="0">
                <a:latin typeface="NikoshBAN"/>
              </a:rPr>
              <a:t>২। </a:t>
            </a:r>
            <a:r>
              <a:rPr lang="en-US" b="1" dirty="0" err="1" smtClean="0">
                <a:solidFill>
                  <a:srgbClr val="00B050"/>
                </a:solidFill>
                <a:latin typeface="NikoshBAN"/>
              </a:rPr>
              <a:t>লেখার</a:t>
            </a:r>
            <a:r>
              <a:rPr lang="en-US" b="1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/>
              </a:rPr>
              <a:t>ভূলঃ</a:t>
            </a:r>
            <a:r>
              <a:rPr lang="en-US" b="1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b="1" dirty="0" smtClean="0">
                <a:latin typeface="NikoshBAN"/>
              </a:rPr>
              <a:t>(</a:t>
            </a:r>
            <a:r>
              <a:rPr lang="en-US" b="1" dirty="0" err="1" smtClean="0">
                <a:latin typeface="NikoshBAN"/>
              </a:rPr>
              <a:t>ডেবিট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দিকের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টাকা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ক্রেডিট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দিকে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বা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ক্রেডিট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দিকের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টাকা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ডেবিট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দিকে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অথবা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খতিয়ানে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কোন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হিসাব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ভূলে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দু’বার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লিখলে</a:t>
            </a:r>
            <a:r>
              <a:rPr lang="en-US" b="1" dirty="0" smtClean="0">
                <a:latin typeface="NikoshBAN"/>
              </a:rPr>
              <a:t>) </a:t>
            </a:r>
          </a:p>
          <a:p>
            <a:endParaRPr lang="en-US" b="1" dirty="0">
              <a:latin typeface="NikoshBAN"/>
            </a:endParaRPr>
          </a:p>
          <a:p>
            <a:r>
              <a:rPr lang="en-US" b="1" dirty="0" smtClean="0">
                <a:latin typeface="NikoshBAN"/>
              </a:rPr>
              <a:t>৩। </a:t>
            </a:r>
            <a:r>
              <a:rPr lang="en-US" b="1" dirty="0" err="1" smtClean="0">
                <a:solidFill>
                  <a:srgbClr val="00B050"/>
                </a:solidFill>
                <a:latin typeface="NikoshBAN"/>
              </a:rPr>
              <a:t>টাকার</a:t>
            </a:r>
            <a:r>
              <a:rPr lang="en-US" b="1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/>
              </a:rPr>
              <a:t>অংকে</a:t>
            </a:r>
            <a:r>
              <a:rPr lang="en-US" b="1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/>
              </a:rPr>
              <a:t>ভূলঃ</a:t>
            </a:r>
            <a:r>
              <a:rPr lang="en-US" b="1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b="1" dirty="0" smtClean="0">
                <a:latin typeface="NikoshBAN"/>
              </a:rPr>
              <a:t>(</a:t>
            </a:r>
            <a:r>
              <a:rPr lang="en-US" b="1" dirty="0" err="1" smtClean="0">
                <a:latin typeface="NikoshBAN"/>
              </a:rPr>
              <a:t>টাকার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অংক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সঠিক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পরিমাণে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লিখা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না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হলে</a:t>
            </a:r>
            <a:r>
              <a:rPr lang="en-US" b="1" dirty="0" smtClean="0">
                <a:latin typeface="NikoshBAN"/>
              </a:rPr>
              <a:t>)</a:t>
            </a:r>
          </a:p>
          <a:p>
            <a:endParaRPr lang="en-US" b="1" dirty="0">
              <a:latin typeface="NikoshBAN"/>
            </a:endParaRPr>
          </a:p>
          <a:p>
            <a:r>
              <a:rPr lang="en-US" b="1" dirty="0" smtClean="0">
                <a:latin typeface="NikoshBAN"/>
              </a:rPr>
              <a:t>৪। </a:t>
            </a:r>
            <a:r>
              <a:rPr lang="en-US" b="1" dirty="0" err="1" smtClean="0">
                <a:latin typeface="NikoshBAN"/>
              </a:rPr>
              <a:t>খতিয়ানের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উদ্বৃত্ত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নির্ণয়ে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ভূল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হলে</a:t>
            </a:r>
            <a:r>
              <a:rPr lang="en-US" b="1" dirty="0" smtClean="0">
                <a:latin typeface="NikoshBAN"/>
              </a:rPr>
              <a:t>। </a:t>
            </a:r>
          </a:p>
          <a:p>
            <a:endParaRPr lang="en-US" b="1" dirty="0">
              <a:latin typeface="NikoshBAN"/>
            </a:endParaRPr>
          </a:p>
          <a:p>
            <a:r>
              <a:rPr lang="en-US" b="1" dirty="0" smtClean="0">
                <a:latin typeface="NikoshBAN"/>
              </a:rPr>
              <a:t>৫। </a:t>
            </a:r>
            <a:r>
              <a:rPr lang="en-US" b="1" dirty="0" err="1" smtClean="0">
                <a:latin typeface="NikoshBAN"/>
              </a:rPr>
              <a:t>খতিয়ান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থেকে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রেওয়ামিলে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স্থানান্তরে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ভূল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হলে</a:t>
            </a:r>
            <a:r>
              <a:rPr lang="en-US" b="1" dirty="0" smtClean="0">
                <a:latin typeface="NikoshBAN"/>
              </a:rPr>
              <a:t>।</a:t>
            </a:r>
          </a:p>
          <a:p>
            <a:endParaRPr lang="en-US" b="1" dirty="0">
              <a:latin typeface="NikoshBAN"/>
            </a:endParaRPr>
          </a:p>
          <a:p>
            <a:r>
              <a:rPr lang="en-US" b="1" dirty="0" smtClean="0">
                <a:latin typeface="NikoshBAN"/>
              </a:rPr>
              <a:t>৬। </a:t>
            </a:r>
            <a:r>
              <a:rPr lang="en-US" b="1" dirty="0" err="1" smtClean="0">
                <a:latin typeface="NikoshBAN"/>
              </a:rPr>
              <a:t>রেওয়ামিলের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ডেবিট</a:t>
            </a:r>
            <a:r>
              <a:rPr lang="en-US" b="1" dirty="0" smtClean="0">
                <a:latin typeface="NikoshBAN"/>
              </a:rPr>
              <a:t> ও </a:t>
            </a:r>
            <a:r>
              <a:rPr lang="en-US" b="1" dirty="0" err="1" smtClean="0">
                <a:latin typeface="NikoshBAN"/>
              </a:rPr>
              <a:t>ক্রেডিট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দিকের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যোগফল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নির্ণয়ে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ভূল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হলে</a:t>
            </a:r>
            <a:r>
              <a:rPr lang="en-US" b="1" dirty="0" smtClean="0">
                <a:latin typeface="NikoshBAN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4647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567" y="381000"/>
            <a:ext cx="82296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/>
              </a:rPr>
              <a:t>যে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ভূলগুলো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রেওয়ামিলে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ধরা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পড়ে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নাঃ</a:t>
            </a:r>
            <a:r>
              <a:rPr lang="en-US" sz="3200" b="1" dirty="0" smtClean="0">
                <a:latin typeface="NikoshBAN"/>
              </a:rPr>
              <a:t> </a:t>
            </a:r>
            <a:endParaRPr lang="en-GB" sz="3200" b="1" dirty="0">
              <a:latin typeface="Niko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6567" y="1447800"/>
            <a:ext cx="8229600" cy="5181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NikoshBAN"/>
              </a:rPr>
              <a:t>১। </a:t>
            </a:r>
            <a:r>
              <a:rPr lang="en-US" b="1" dirty="0" err="1" smtClean="0">
                <a:solidFill>
                  <a:srgbClr val="00B050"/>
                </a:solidFill>
                <a:latin typeface="NikoshBAN"/>
              </a:rPr>
              <a:t>করণিক</a:t>
            </a:r>
            <a:r>
              <a:rPr lang="en-US" b="1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/>
              </a:rPr>
              <a:t>ভূলঃ</a:t>
            </a:r>
            <a:r>
              <a:rPr lang="en-US" b="1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b="1" dirty="0" smtClean="0">
                <a:latin typeface="NikoshBAN"/>
              </a:rPr>
              <a:t>(</a:t>
            </a:r>
            <a:r>
              <a:rPr lang="en-US" b="1" dirty="0" err="1" smtClean="0">
                <a:latin typeface="NikoshBAN"/>
              </a:rPr>
              <a:t>কাজের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ভূল</a:t>
            </a:r>
            <a:r>
              <a:rPr lang="en-US" b="1" dirty="0" smtClean="0">
                <a:latin typeface="NikoshBAN"/>
              </a:rPr>
              <a:t>)</a:t>
            </a:r>
          </a:p>
          <a:p>
            <a:endParaRPr lang="en-US" b="1" dirty="0" smtClean="0">
              <a:latin typeface="NikoshBAN"/>
            </a:endParaRPr>
          </a:p>
          <a:p>
            <a:r>
              <a:rPr lang="en-US" b="1" dirty="0" smtClean="0">
                <a:latin typeface="NikoshBAN"/>
              </a:rPr>
              <a:t>ক) </a:t>
            </a:r>
            <a:r>
              <a:rPr lang="en-US" b="1" dirty="0" err="1" smtClean="0">
                <a:solidFill>
                  <a:srgbClr val="00B050"/>
                </a:solidFill>
                <a:latin typeface="NikoshBAN"/>
              </a:rPr>
              <a:t>বাদ</a:t>
            </a:r>
            <a:r>
              <a:rPr lang="en-US" b="1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/>
              </a:rPr>
              <a:t>পড়া</a:t>
            </a:r>
            <a:r>
              <a:rPr lang="en-US" b="1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/>
              </a:rPr>
              <a:t>ভূলঃ</a:t>
            </a:r>
            <a:r>
              <a:rPr lang="en-US" b="1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b="1" dirty="0" smtClean="0">
                <a:latin typeface="NikoshBAN"/>
              </a:rPr>
              <a:t>(</a:t>
            </a:r>
            <a:r>
              <a:rPr lang="en-US" b="1" dirty="0" err="1" smtClean="0">
                <a:latin typeface="NikoshBAN"/>
              </a:rPr>
              <a:t>কোন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লেনদেন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হিসাবের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জাবেদায়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বা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খতিয়ানে</a:t>
            </a:r>
            <a:r>
              <a:rPr lang="en-US" b="1" dirty="0" smtClean="0">
                <a:latin typeface="NikoshBAN"/>
              </a:rPr>
              <a:t>  </a:t>
            </a:r>
            <a:r>
              <a:rPr lang="en-US" b="1" dirty="0" err="1" smtClean="0">
                <a:latin typeface="NikoshBAN"/>
              </a:rPr>
              <a:t>লিখা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না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হলে</a:t>
            </a:r>
            <a:r>
              <a:rPr lang="en-US" b="1" dirty="0" smtClean="0">
                <a:latin typeface="NikoshBAN"/>
              </a:rPr>
              <a:t>)</a:t>
            </a:r>
          </a:p>
          <a:p>
            <a:r>
              <a:rPr lang="en-US" b="1" dirty="0" smtClean="0">
                <a:latin typeface="NikoshBAN"/>
              </a:rPr>
              <a:t> </a:t>
            </a:r>
          </a:p>
          <a:p>
            <a:r>
              <a:rPr lang="en-US" b="1" dirty="0" smtClean="0">
                <a:latin typeface="NikoshBAN"/>
              </a:rPr>
              <a:t>খ) </a:t>
            </a:r>
            <a:r>
              <a:rPr lang="en-US" b="1" dirty="0" err="1" smtClean="0">
                <a:solidFill>
                  <a:srgbClr val="00B050"/>
                </a:solidFill>
                <a:latin typeface="NikoshBAN"/>
              </a:rPr>
              <a:t>লিখার</a:t>
            </a:r>
            <a:r>
              <a:rPr lang="en-US" b="1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/>
              </a:rPr>
              <a:t>ভূলঃ</a:t>
            </a:r>
            <a:r>
              <a:rPr lang="en-US" b="1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b="1" dirty="0" smtClean="0">
                <a:latin typeface="NikoshBAN"/>
              </a:rPr>
              <a:t>( </a:t>
            </a:r>
            <a:r>
              <a:rPr lang="en-US" b="1" dirty="0" err="1" smtClean="0">
                <a:latin typeface="NikoshBAN"/>
              </a:rPr>
              <a:t>লিখার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সময়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উভয়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দিকে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সমপরিমাণ</a:t>
            </a:r>
            <a:r>
              <a:rPr lang="en-US" b="1" dirty="0" smtClean="0">
                <a:latin typeface="NikoshBAN"/>
              </a:rPr>
              <a:t>  </a:t>
            </a:r>
            <a:r>
              <a:rPr lang="en-US" b="1" dirty="0" err="1">
                <a:latin typeface="NikoshBAN"/>
              </a:rPr>
              <a:t>টাকার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অংক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ভূল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লিখলে</a:t>
            </a:r>
            <a:r>
              <a:rPr lang="en-US" b="1" dirty="0" smtClean="0">
                <a:latin typeface="NikoshBAN"/>
              </a:rPr>
              <a:t>)</a:t>
            </a:r>
          </a:p>
          <a:p>
            <a:endParaRPr lang="en-US" b="1" dirty="0" smtClean="0">
              <a:latin typeface="NikoshBAN"/>
            </a:endParaRPr>
          </a:p>
          <a:p>
            <a:r>
              <a:rPr lang="en-US" b="1" dirty="0" smtClean="0">
                <a:latin typeface="NikoshBAN"/>
              </a:rPr>
              <a:t>গ) </a:t>
            </a:r>
            <a:r>
              <a:rPr lang="en-US" b="1" dirty="0" err="1" smtClean="0">
                <a:solidFill>
                  <a:srgbClr val="00B050"/>
                </a:solidFill>
                <a:latin typeface="NikoshBAN"/>
              </a:rPr>
              <a:t>বেদাখিলার</a:t>
            </a:r>
            <a:r>
              <a:rPr lang="en-US" b="1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/>
              </a:rPr>
              <a:t>ভূলঃ</a:t>
            </a:r>
            <a:r>
              <a:rPr lang="en-US" b="1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b="1" dirty="0" smtClean="0">
                <a:latin typeface="NikoshBAN"/>
              </a:rPr>
              <a:t>(</a:t>
            </a:r>
            <a:r>
              <a:rPr lang="en-US" b="1" dirty="0" err="1" smtClean="0">
                <a:latin typeface="NikoshBAN"/>
              </a:rPr>
              <a:t>এক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হিসাবের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পরিবর্তে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অন্য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হিসাবের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সঠিক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দিকে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টাকার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অংক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লিখলে</a:t>
            </a:r>
            <a:r>
              <a:rPr lang="en-US" b="1" dirty="0" smtClean="0">
                <a:latin typeface="NikoshBAN"/>
              </a:rPr>
              <a:t>)</a:t>
            </a:r>
          </a:p>
          <a:p>
            <a:r>
              <a:rPr lang="en-US" b="1" dirty="0" smtClean="0">
                <a:latin typeface="NikoshBAN"/>
              </a:rPr>
              <a:t> </a:t>
            </a:r>
          </a:p>
          <a:p>
            <a:r>
              <a:rPr lang="en-US" b="1" dirty="0" smtClean="0">
                <a:latin typeface="NikoshBAN"/>
              </a:rPr>
              <a:t>ঘ) </a:t>
            </a:r>
            <a:r>
              <a:rPr lang="en-US" b="1" dirty="0" err="1" smtClean="0">
                <a:solidFill>
                  <a:srgbClr val="00B050"/>
                </a:solidFill>
                <a:latin typeface="NikoshBAN"/>
              </a:rPr>
              <a:t>পরিপূরক</a:t>
            </a:r>
            <a:r>
              <a:rPr lang="en-US" b="1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/>
              </a:rPr>
              <a:t>বা</a:t>
            </a:r>
            <a:r>
              <a:rPr lang="en-US" b="1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/>
              </a:rPr>
              <a:t>স্বয়ংসংশোধক</a:t>
            </a:r>
            <a:r>
              <a:rPr lang="en-US" b="1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/>
              </a:rPr>
              <a:t>ভুলঃ</a:t>
            </a:r>
            <a:r>
              <a:rPr lang="en-US" b="1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b="1" dirty="0" smtClean="0">
                <a:latin typeface="NikoshBAN"/>
              </a:rPr>
              <a:t>(</a:t>
            </a:r>
            <a:r>
              <a:rPr lang="en-US" b="1" dirty="0" err="1" smtClean="0">
                <a:latin typeface="NikoshBAN"/>
              </a:rPr>
              <a:t>একটি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ভূল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আরেকটি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ভূলকে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স্বয়ংক্রিয়ভাবে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সংশোধন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করে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দিলে</a:t>
            </a:r>
            <a:r>
              <a:rPr lang="en-US" b="1" dirty="0" smtClean="0">
                <a:latin typeface="NikoshBAN"/>
              </a:rPr>
              <a:t>)</a:t>
            </a:r>
          </a:p>
          <a:p>
            <a:r>
              <a:rPr lang="en-US" b="1" dirty="0" smtClean="0">
                <a:latin typeface="NikoshBAN"/>
              </a:rPr>
              <a:t>  </a:t>
            </a:r>
          </a:p>
          <a:p>
            <a:r>
              <a:rPr lang="en-US" b="1" dirty="0" smtClean="0">
                <a:latin typeface="NikoshBAN"/>
              </a:rPr>
              <a:t>২। </a:t>
            </a:r>
            <a:r>
              <a:rPr lang="en-US" b="1" dirty="0" err="1" smtClean="0">
                <a:solidFill>
                  <a:srgbClr val="00B050"/>
                </a:solidFill>
                <a:latin typeface="NikoshBAN"/>
              </a:rPr>
              <a:t>নীতিগত</a:t>
            </a:r>
            <a:r>
              <a:rPr lang="en-US" b="1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/>
              </a:rPr>
              <a:t>ভূলঃ</a:t>
            </a:r>
            <a:r>
              <a:rPr lang="en-US" b="1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b="1" dirty="0" smtClean="0">
                <a:latin typeface="NikoshBAN"/>
              </a:rPr>
              <a:t>(</a:t>
            </a:r>
            <a:r>
              <a:rPr lang="en-US" b="1" dirty="0" err="1" smtClean="0">
                <a:latin typeface="NikoshBAN"/>
              </a:rPr>
              <a:t>হিসাব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বিজ্ঞানে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জ্ঞানের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অজ্ঞতার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কারনে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মূলধন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জাতীয়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ব্যয়কে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মুনাফা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জাতীয়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বা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মুনাফা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জাতীয়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ব্যয়কে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মূলধন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জাতীয়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ব্যয়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হিসাবে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লিখলে</a:t>
            </a:r>
            <a:r>
              <a:rPr lang="en-US" b="1" dirty="0" smtClean="0">
                <a:latin typeface="NikoshBAN"/>
              </a:rPr>
              <a:t>)</a:t>
            </a:r>
            <a:endParaRPr lang="en-US" b="1" dirty="0">
              <a:latin typeface="NikoshBAN"/>
            </a:endParaRPr>
          </a:p>
          <a:p>
            <a:r>
              <a:rPr lang="en-US" b="1" dirty="0" smtClean="0">
                <a:latin typeface="NikoshBAN"/>
              </a:rPr>
              <a:t> </a:t>
            </a:r>
            <a:endParaRPr lang="en-GB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63540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8098" y="152400"/>
            <a:ext cx="82296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/>
              </a:rPr>
              <a:t>রেওয়ামিল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শুদ্ধ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করার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উপায়ঃ</a:t>
            </a:r>
            <a:r>
              <a:rPr lang="en-US" sz="3200" b="1" dirty="0" smtClean="0">
                <a:latin typeface="NikoshBAN"/>
              </a:rPr>
              <a:t> </a:t>
            </a:r>
            <a:endParaRPr lang="en-GB" sz="3200" b="1" dirty="0">
              <a:latin typeface="Niko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8098" y="990600"/>
            <a:ext cx="8229600" cy="441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latin typeface="NikoshBAN"/>
              </a:rPr>
              <a:t>১। </a:t>
            </a:r>
            <a:r>
              <a:rPr lang="en-US" b="1" dirty="0" err="1" smtClean="0">
                <a:latin typeface="NikoshBAN"/>
              </a:rPr>
              <a:t>উভয়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দিকের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যোগফল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ঠিক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আছে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কিনা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দেখতে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হবে</a:t>
            </a:r>
            <a:r>
              <a:rPr lang="en-US" b="1" dirty="0" smtClean="0">
                <a:latin typeface="NikoshBAN"/>
              </a:rPr>
              <a:t>।</a:t>
            </a:r>
          </a:p>
          <a:p>
            <a:r>
              <a:rPr lang="en-US" b="1" dirty="0" smtClean="0">
                <a:latin typeface="NikoshBAN"/>
              </a:rPr>
              <a:t>২। </a:t>
            </a:r>
            <a:r>
              <a:rPr lang="en-US" b="1" dirty="0" err="1" smtClean="0">
                <a:latin typeface="NikoshBAN"/>
              </a:rPr>
              <a:t>খতিয়ানের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প্রতিটি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হিসাবের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জের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লিখা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হয়েছে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কিনা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তা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যাচাই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করতে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হবে</a:t>
            </a:r>
            <a:r>
              <a:rPr lang="en-US" b="1" dirty="0" smtClean="0">
                <a:latin typeface="NikoshBAN"/>
              </a:rPr>
              <a:t>।</a:t>
            </a:r>
          </a:p>
          <a:p>
            <a:r>
              <a:rPr lang="en-US" b="1" dirty="0" smtClean="0">
                <a:latin typeface="NikoshBAN"/>
              </a:rPr>
              <a:t>৩। </a:t>
            </a:r>
            <a:r>
              <a:rPr lang="en-US" b="1" dirty="0" err="1" smtClean="0">
                <a:latin typeface="NikoshBAN"/>
              </a:rPr>
              <a:t>খতিয়ানের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ডেবিট</a:t>
            </a:r>
            <a:r>
              <a:rPr lang="en-US" b="1" dirty="0" smtClean="0">
                <a:latin typeface="NikoshBAN"/>
              </a:rPr>
              <a:t> ও </a:t>
            </a:r>
            <a:r>
              <a:rPr lang="en-US" b="1" dirty="0" err="1" smtClean="0">
                <a:latin typeface="NikoshBAN"/>
              </a:rPr>
              <a:t>ক্রেডিট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জেরগুলো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যথাযথভাবে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রেওয়ামিলে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লিখা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হয়েছে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কিনা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তা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দেখতে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হবে</a:t>
            </a:r>
            <a:r>
              <a:rPr lang="en-US" b="1" dirty="0" smtClean="0">
                <a:latin typeface="NikoshBAN"/>
              </a:rPr>
              <a:t>।</a:t>
            </a:r>
          </a:p>
          <a:p>
            <a:r>
              <a:rPr lang="en-US" b="1" dirty="0" smtClean="0">
                <a:latin typeface="NikoshBAN"/>
              </a:rPr>
              <a:t>৪। </a:t>
            </a:r>
            <a:r>
              <a:rPr lang="en-US" b="1" dirty="0" err="1" smtClean="0">
                <a:latin typeface="NikoshBAN"/>
              </a:rPr>
              <a:t>জাবেদা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থেকে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লেনদেনগুলো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সঠিকভাবে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খতিয়ানে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লিখা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হয়েছে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কিনা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তা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পরীক্ষা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করতে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হবে</a:t>
            </a:r>
            <a:r>
              <a:rPr lang="en-US" b="1" dirty="0" smtClean="0">
                <a:latin typeface="NikoshBAN"/>
              </a:rPr>
              <a:t>।</a:t>
            </a:r>
          </a:p>
          <a:p>
            <a:r>
              <a:rPr lang="en-US" b="1" dirty="0" smtClean="0">
                <a:latin typeface="NikoshBAN"/>
              </a:rPr>
              <a:t>৫। </a:t>
            </a:r>
            <a:r>
              <a:rPr lang="en-US" b="1" dirty="0" err="1" smtClean="0">
                <a:latin typeface="NikoshBAN"/>
              </a:rPr>
              <a:t>খতিয়ানের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জেরগুলো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ভূল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অংকে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ভূল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ঘরে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তোলা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হয়েছে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কিনা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তা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মিলাতে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হবে</a:t>
            </a:r>
            <a:r>
              <a:rPr lang="en-US" b="1" dirty="0" smtClean="0">
                <a:latin typeface="NikoshBAN"/>
              </a:rPr>
              <a:t>। </a:t>
            </a:r>
          </a:p>
          <a:p>
            <a:r>
              <a:rPr lang="en-US" b="1" dirty="0" smtClean="0">
                <a:latin typeface="NikoshBAN"/>
              </a:rPr>
              <a:t>৬। </a:t>
            </a:r>
            <a:r>
              <a:rPr lang="en-US" b="1" dirty="0" err="1" smtClean="0">
                <a:latin typeface="NikoshBAN"/>
              </a:rPr>
              <a:t>রেওয়ামিলে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উভয়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পাশের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পার্থক্যের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পরিমানকে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দুই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দ্বারা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ভাগ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করে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প্রাপ্ত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পরিমাণের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কোন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জের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থাকলে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তা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সঠিকভাবে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সঠিক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দিকে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লিখা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হয়েছে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কিনা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তা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যাচাই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করতে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হবে</a:t>
            </a:r>
            <a:r>
              <a:rPr lang="en-US" b="1" dirty="0" smtClean="0">
                <a:latin typeface="NikoshBAN"/>
              </a:rPr>
              <a:t>।</a:t>
            </a:r>
          </a:p>
          <a:p>
            <a:r>
              <a:rPr lang="en-US" b="1" dirty="0" smtClean="0">
                <a:latin typeface="NikoshBAN"/>
              </a:rPr>
              <a:t>৭। </a:t>
            </a:r>
            <a:r>
              <a:rPr lang="en-US" b="1" dirty="0" err="1" smtClean="0">
                <a:latin typeface="NikoshBAN"/>
              </a:rPr>
              <a:t>পূর্ববর্তী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বছরের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সকল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হিসাবের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জের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চলতি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বছরের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খতিয়ানে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সঠিকভাবে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তোলা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হয়েছে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কিনা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তা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মিলাতে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হবে</a:t>
            </a:r>
            <a:r>
              <a:rPr lang="en-US" b="1" dirty="0" smtClean="0">
                <a:latin typeface="NikoshBAN"/>
              </a:rPr>
              <a:t>।</a:t>
            </a:r>
          </a:p>
          <a:p>
            <a:r>
              <a:rPr lang="en-US" b="1" dirty="0" smtClean="0">
                <a:latin typeface="NikoshBAN"/>
              </a:rPr>
              <a:t>৮। </a:t>
            </a:r>
            <a:r>
              <a:rPr lang="en-US" b="1" dirty="0" err="1" smtClean="0">
                <a:latin typeface="NikoshBAN"/>
              </a:rPr>
              <a:t>সবকিছু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ঠিক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থাকা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সত্বেও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উভয়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দিক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না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মিললে</a:t>
            </a:r>
            <a:r>
              <a:rPr lang="en-US" b="1" dirty="0" smtClean="0">
                <a:latin typeface="NikoshBAN"/>
              </a:rPr>
              <a:t>, </a:t>
            </a:r>
            <a:r>
              <a:rPr lang="en-US" b="1" dirty="0" err="1" smtClean="0">
                <a:latin typeface="NikoshBAN"/>
              </a:rPr>
              <a:t>পার্থক্যের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পরিমাণ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দ্বারা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যে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দিকে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কম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সেদিকে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অনিশ্চিত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হিসাব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হিসাবে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লিখতে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হবে</a:t>
            </a:r>
            <a:r>
              <a:rPr lang="en-US" b="1" dirty="0" smtClean="0">
                <a:latin typeface="NikoshBAN"/>
              </a:rPr>
              <a:t>। </a:t>
            </a:r>
            <a:endParaRPr lang="en-GB" b="1" dirty="0">
              <a:latin typeface="NikoshB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8098" y="5562600"/>
            <a:ext cx="82296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  <a:latin typeface="NikoshBAN"/>
              </a:rPr>
              <a:t>অনিশ্চিত</a:t>
            </a:r>
            <a:r>
              <a:rPr lang="en-US" b="1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/>
              </a:rPr>
              <a:t>হিসাবঃ</a:t>
            </a:r>
            <a:r>
              <a:rPr lang="en-US" b="1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1600" b="1" dirty="0" err="1" smtClean="0">
                <a:latin typeface="NikoshBAN"/>
              </a:rPr>
              <a:t>কোন</a:t>
            </a:r>
            <a:r>
              <a:rPr lang="en-US" sz="1600" b="1" dirty="0" smtClean="0">
                <a:latin typeface="NikoshBAN"/>
              </a:rPr>
              <a:t> </a:t>
            </a:r>
            <a:r>
              <a:rPr lang="en-US" sz="1600" b="1" dirty="0" err="1" smtClean="0">
                <a:latin typeface="NikoshBAN"/>
              </a:rPr>
              <a:t>রেওয়ামিলের</a:t>
            </a:r>
            <a:r>
              <a:rPr lang="en-US" sz="1600" b="1" dirty="0">
                <a:latin typeface="NikoshBAN"/>
              </a:rPr>
              <a:t> </a:t>
            </a:r>
            <a:r>
              <a:rPr lang="en-US" sz="1600" b="1" dirty="0" err="1" smtClean="0">
                <a:latin typeface="NikoshBAN"/>
              </a:rPr>
              <a:t>উভয়</a:t>
            </a:r>
            <a:r>
              <a:rPr lang="en-US" sz="1600" b="1" dirty="0" smtClean="0">
                <a:latin typeface="NikoshBAN"/>
              </a:rPr>
              <a:t> </a:t>
            </a:r>
            <a:r>
              <a:rPr lang="en-US" sz="1600" b="1" dirty="0" err="1" smtClean="0">
                <a:latin typeface="NikoshBAN"/>
              </a:rPr>
              <a:t>দিক</a:t>
            </a:r>
            <a:r>
              <a:rPr lang="en-US" sz="1600" b="1" dirty="0" smtClean="0">
                <a:latin typeface="NikoshBAN"/>
              </a:rPr>
              <a:t> </a:t>
            </a:r>
            <a:r>
              <a:rPr lang="en-US" sz="1600" b="1" dirty="0" err="1" smtClean="0">
                <a:latin typeface="NikoshBAN"/>
              </a:rPr>
              <a:t>সমান</a:t>
            </a:r>
            <a:r>
              <a:rPr lang="en-US" sz="1600" b="1" dirty="0" smtClean="0">
                <a:latin typeface="NikoshBAN"/>
              </a:rPr>
              <a:t> </a:t>
            </a:r>
            <a:r>
              <a:rPr lang="en-US" sz="1600" b="1" dirty="0" err="1" smtClean="0">
                <a:latin typeface="NikoshBAN"/>
              </a:rPr>
              <a:t>না</a:t>
            </a:r>
            <a:r>
              <a:rPr lang="en-US" sz="1600" b="1" dirty="0" smtClean="0">
                <a:latin typeface="NikoshBAN"/>
              </a:rPr>
              <a:t> </a:t>
            </a:r>
            <a:r>
              <a:rPr lang="en-US" sz="1600" b="1" dirty="0" err="1" smtClean="0">
                <a:latin typeface="NikoshBAN"/>
              </a:rPr>
              <a:t>হলে</a:t>
            </a:r>
            <a:r>
              <a:rPr lang="en-US" sz="1600" b="1" dirty="0" smtClean="0">
                <a:latin typeface="NikoshBAN"/>
              </a:rPr>
              <a:t>, </a:t>
            </a:r>
            <a:r>
              <a:rPr lang="en-US" sz="1600" b="1" dirty="0" err="1" smtClean="0">
                <a:latin typeface="NikoshBAN"/>
              </a:rPr>
              <a:t>সবকিছু</a:t>
            </a:r>
            <a:r>
              <a:rPr lang="en-US" sz="1600" b="1" dirty="0" smtClean="0">
                <a:latin typeface="NikoshBAN"/>
              </a:rPr>
              <a:t> </a:t>
            </a:r>
            <a:r>
              <a:rPr lang="en-US" sz="1600" b="1" dirty="0" err="1" smtClean="0">
                <a:latin typeface="NikoshBAN"/>
              </a:rPr>
              <a:t>যাচাই</a:t>
            </a:r>
            <a:r>
              <a:rPr lang="en-US" sz="1600" b="1" dirty="0" smtClean="0">
                <a:latin typeface="NikoshBAN"/>
              </a:rPr>
              <a:t> </a:t>
            </a:r>
            <a:r>
              <a:rPr lang="en-US" sz="1600" b="1" dirty="0" err="1" smtClean="0">
                <a:latin typeface="NikoshBAN"/>
              </a:rPr>
              <a:t>করেও</a:t>
            </a:r>
            <a:r>
              <a:rPr lang="en-US" sz="1600" b="1" dirty="0" smtClean="0">
                <a:latin typeface="NikoshBAN"/>
              </a:rPr>
              <a:t> </a:t>
            </a:r>
            <a:r>
              <a:rPr lang="en-US" sz="1600" b="1" dirty="0" err="1" smtClean="0">
                <a:latin typeface="NikoshBAN"/>
              </a:rPr>
              <a:t>কোন</a:t>
            </a:r>
            <a:r>
              <a:rPr lang="en-US" sz="1600" b="1" dirty="0" smtClean="0">
                <a:latin typeface="NikoshBAN"/>
              </a:rPr>
              <a:t> </a:t>
            </a:r>
            <a:r>
              <a:rPr lang="en-US" sz="1600" b="1" dirty="0" err="1" smtClean="0">
                <a:latin typeface="NikoshBAN"/>
              </a:rPr>
              <a:t>ভূল</a:t>
            </a:r>
            <a:r>
              <a:rPr lang="en-US" sz="1600" b="1" dirty="0" smtClean="0">
                <a:latin typeface="NikoshBAN"/>
              </a:rPr>
              <a:t> </a:t>
            </a:r>
            <a:r>
              <a:rPr lang="en-US" sz="1600" b="1" dirty="0" err="1" smtClean="0">
                <a:latin typeface="NikoshBAN"/>
              </a:rPr>
              <a:t>পাওয়া</a:t>
            </a:r>
            <a:r>
              <a:rPr lang="en-US" sz="1600" b="1" dirty="0" smtClean="0">
                <a:latin typeface="NikoshBAN"/>
              </a:rPr>
              <a:t> </a:t>
            </a:r>
            <a:r>
              <a:rPr lang="en-US" sz="1600" b="1" dirty="0" err="1" smtClean="0">
                <a:latin typeface="NikoshBAN"/>
              </a:rPr>
              <a:t>না</a:t>
            </a:r>
            <a:r>
              <a:rPr lang="en-US" sz="1600" b="1" dirty="0" smtClean="0">
                <a:latin typeface="NikoshBAN"/>
              </a:rPr>
              <a:t> </a:t>
            </a:r>
            <a:r>
              <a:rPr lang="en-US" sz="1600" b="1" dirty="0" err="1" smtClean="0">
                <a:latin typeface="NikoshBAN"/>
              </a:rPr>
              <a:t>গেলে</a:t>
            </a:r>
            <a:r>
              <a:rPr lang="en-US" sz="1600" b="1" dirty="0" smtClean="0">
                <a:latin typeface="NikoshBAN"/>
              </a:rPr>
              <a:t>, </a:t>
            </a:r>
            <a:r>
              <a:rPr lang="en-US" sz="1600" b="1" dirty="0" err="1" smtClean="0">
                <a:latin typeface="NikoshBAN"/>
              </a:rPr>
              <a:t>উভয়</a:t>
            </a:r>
            <a:r>
              <a:rPr lang="en-US" sz="1600" b="1" dirty="0" smtClean="0">
                <a:latin typeface="NikoshBAN"/>
              </a:rPr>
              <a:t> </a:t>
            </a:r>
            <a:r>
              <a:rPr lang="en-US" sz="1600" b="1" dirty="0" err="1" smtClean="0">
                <a:latin typeface="NikoshBAN"/>
              </a:rPr>
              <a:t>দিকের</a:t>
            </a:r>
            <a:r>
              <a:rPr lang="en-US" sz="1600" b="1" dirty="0" smtClean="0">
                <a:latin typeface="NikoshBAN"/>
              </a:rPr>
              <a:t> </a:t>
            </a:r>
            <a:r>
              <a:rPr lang="en-US" sz="1600" b="1" dirty="0" err="1" smtClean="0">
                <a:latin typeface="NikoshBAN"/>
              </a:rPr>
              <a:t>পার্থক্যের</a:t>
            </a:r>
            <a:r>
              <a:rPr lang="en-US" sz="1600" b="1" dirty="0" smtClean="0">
                <a:latin typeface="NikoshBAN"/>
              </a:rPr>
              <a:t> </a:t>
            </a:r>
            <a:r>
              <a:rPr lang="en-US" sz="1600" b="1" dirty="0" err="1" smtClean="0">
                <a:latin typeface="NikoshBAN"/>
              </a:rPr>
              <a:t>সমপরিমাণ</a:t>
            </a:r>
            <a:r>
              <a:rPr lang="en-US" sz="1600" b="1" dirty="0" smtClean="0">
                <a:latin typeface="NikoshBAN"/>
              </a:rPr>
              <a:t> </a:t>
            </a:r>
            <a:r>
              <a:rPr lang="en-US" sz="1600" b="1" dirty="0" err="1" smtClean="0">
                <a:latin typeface="NikoshBAN"/>
              </a:rPr>
              <a:t>টাকার</a:t>
            </a:r>
            <a:r>
              <a:rPr lang="en-US" sz="1600" b="1" dirty="0" smtClean="0">
                <a:latin typeface="NikoshBAN"/>
              </a:rPr>
              <a:t> </a:t>
            </a:r>
            <a:r>
              <a:rPr lang="en-US" sz="1600" b="1" dirty="0" err="1" smtClean="0">
                <a:latin typeface="NikoshBAN"/>
              </a:rPr>
              <a:t>অংকে</a:t>
            </a:r>
            <a:r>
              <a:rPr lang="en-US" sz="1600" b="1" dirty="0" smtClean="0">
                <a:latin typeface="NikoshBAN"/>
              </a:rPr>
              <a:t>  </a:t>
            </a:r>
            <a:r>
              <a:rPr lang="en-US" sz="1600" b="1" dirty="0" err="1" smtClean="0">
                <a:latin typeface="NikoshBAN"/>
              </a:rPr>
              <a:t>যে</a:t>
            </a:r>
            <a:r>
              <a:rPr lang="en-US" sz="1600" b="1" dirty="0" smtClean="0">
                <a:latin typeface="NikoshBAN"/>
              </a:rPr>
              <a:t> </a:t>
            </a:r>
            <a:r>
              <a:rPr lang="en-US" sz="1600" b="1" dirty="0" err="1" smtClean="0">
                <a:latin typeface="NikoshBAN"/>
              </a:rPr>
              <a:t>সাময়িক</a:t>
            </a:r>
            <a:r>
              <a:rPr lang="en-US" sz="1600" b="1" dirty="0" smtClean="0">
                <a:latin typeface="NikoshBAN"/>
              </a:rPr>
              <a:t> </a:t>
            </a:r>
            <a:r>
              <a:rPr lang="en-US" sz="1600" b="1" dirty="0" err="1" smtClean="0">
                <a:latin typeface="NikoshBAN"/>
              </a:rPr>
              <a:t>হিসাব</a:t>
            </a:r>
            <a:r>
              <a:rPr lang="en-US" sz="1600" b="1" dirty="0" smtClean="0">
                <a:latin typeface="NikoshBAN"/>
              </a:rPr>
              <a:t> </a:t>
            </a:r>
            <a:r>
              <a:rPr lang="en-US" sz="1600" b="1" dirty="0" err="1" smtClean="0">
                <a:latin typeface="NikoshBAN"/>
              </a:rPr>
              <a:t>খোলা</a:t>
            </a:r>
            <a:r>
              <a:rPr lang="en-US" sz="1600" b="1" dirty="0" smtClean="0">
                <a:latin typeface="NikoshBAN"/>
              </a:rPr>
              <a:t> </a:t>
            </a:r>
            <a:r>
              <a:rPr lang="en-US" sz="1600" b="1" dirty="0" err="1" smtClean="0">
                <a:latin typeface="NikoshBAN"/>
              </a:rPr>
              <a:t>হয়</a:t>
            </a:r>
            <a:r>
              <a:rPr lang="en-US" sz="1600" b="1" dirty="0" smtClean="0">
                <a:latin typeface="NikoshBAN"/>
              </a:rPr>
              <a:t> </a:t>
            </a:r>
            <a:r>
              <a:rPr lang="en-US" sz="1600" b="1" dirty="0" err="1" smtClean="0">
                <a:latin typeface="NikoshBAN"/>
              </a:rPr>
              <a:t>তাকে</a:t>
            </a:r>
            <a:r>
              <a:rPr lang="en-US" sz="1600" b="1" dirty="0" smtClean="0">
                <a:latin typeface="NikoshBAN"/>
              </a:rPr>
              <a:t> </a:t>
            </a:r>
            <a:r>
              <a:rPr lang="en-US" sz="1600" b="1" dirty="0" err="1" smtClean="0">
                <a:latin typeface="NikoshBAN"/>
              </a:rPr>
              <a:t>অনিশ্চিত</a:t>
            </a:r>
            <a:r>
              <a:rPr lang="en-US" sz="1600" b="1" dirty="0" smtClean="0">
                <a:latin typeface="NikoshBAN"/>
              </a:rPr>
              <a:t> </a:t>
            </a:r>
            <a:r>
              <a:rPr lang="en-US" sz="1600" b="1" dirty="0" err="1" smtClean="0">
                <a:latin typeface="NikoshBAN"/>
              </a:rPr>
              <a:t>হিসাব</a:t>
            </a:r>
            <a:r>
              <a:rPr lang="en-US" sz="1600" b="1" dirty="0" smtClean="0">
                <a:latin typeface="NikoshBAN"/>
              </a:rPr>
              <a:t> </a:t>
            </a:r>
            <a:r>
              <a:rPr lang="en-US" sz="1600" b="1" dirty="0" err="1" smtClean="0">
                <a:latin typeface="NikoshBAN"/>
              </a:rPr>
              <a:t>বলে</a:t>
            </a:r>
            <a:r>
              <a:rPr lang="en-US" sz="1600" b="1" dirty="0" smtClean="0">
                <a:latin typeface="NikoshBAN"/>
              </a:rPr>
              <a:t>।</a:t>
            </a:r>
            <a:endParaRPr lang="en-GB" sz="16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66657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237" y="457200"/>
            <a:ext cx="8229600" cy="1066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/>
              </a:rPr>
              <a:t>অনিশ্চিত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হিসাব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বন্ধকরণঃ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সকল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হিসাবপত্র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ভালভাবে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পরীক্ষা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করে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সম্পূর্ণরূপে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ভূল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সংশোধন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করে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অনিশ্চিত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হিসাব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বন্ধ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করে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দিতে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হবে</a:t>
            </a:r>
            <a:r>
              <a:rPr lang="en-US" sz="2000" b="1" dirty="0" smtClean="0">
                <a:latin typeface="NikoshBAN"/>
              </a:rPr>
              <a:t>। </a:t>
            </a:r>
            <a:endParaRPr lang="en-GB" sz="2000" b="1" dirty="0">
              <a:latin typeface="Niko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9604" y="1897912"/>
            <a:ext cx="8229600" cy="4579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latin typeface="NikoshBAN"/>
              </a:rPr>
              <a:t>সংশোধনী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জাবেদা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তৈরিঃ</a:t>
            </a:r>
            <a:endParaRPr lang="en-US" sz="2800" b="1" dirty="0" smtClean="0">
              <a:latin typeface="NikoshBAN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NikoshBAN"/>
              </a:rPr>
              <a:t>১। </a:t>
            </a:r>
            <a:r>
              <a:rPr lang="en-US" sz="2000" b="1" dirty="0" err="1" smtClean="0">
                <a:latin typeface="NikoshBAN"/>
              </a:rPr>
              <a:t>কোন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হিসাবের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একদিকে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ভূল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হলে</a:t>
            </a:r>
            <a:r>
              <a:rPr lang="en-US" sz="2000" b="1" dirty="0" smtClean="0">
                <a:latin typeface="NikoshBAN"/>
              </a:rPr>
              <a:t>, </a:t>
            </a:r>
            <a:r>
              <a:rPr lang="en-US" sz="2000" b="1" dirty="0" err="1" smtClean="0">
                <a:latin typeface="NikoshBAN"/>
              </a:rPr>
              <a:t>শুধুমাত্র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ভূলের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দিকটি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সংশোধন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করে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অপর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দিকটিকে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অনিশ্চিত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হিসাব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দেখাতে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হবে</a:t>
            </a:r>
            <a:r>
              <a:rPr lang="en-US" sz="2000" b="1" dirty="0" smtClean="0">
                <a:latin typeface="NikoshBAN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NikoshBAN"/>
              </a:rPr>
              <a:t>২। </a:t>
            </a:r>
            <a:r>
              <a:rPr lang="en-US" sz="2000" b="1" dirty="0" err="1" smtClean="0">
                <a:latin typeface="NikoshBAN"/>
              </a:rPr>
              <a:t>উভয়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দিক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ভূল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হলে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উভয়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দিকই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সংশোধন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করতে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হবে</a:t>
            </a:r>
            <a:r>
              <a:rPr lang="en-US" sz="2000" b="1" dirty="0" smtClean="0">
                <a:latin typeface="NikoshBAN"/>
              </a:rPr>
              <a:t>। </a:t>
            </a:r>
            <a:r>
              <a:rPr lang="en-US" sz="2000" b="1" dirty="0" err="1" smtClean="0">
                <a:latin typeface="NikoshBAN"/>
              </a:rPr>
              <a:t>এক্ষেত্রে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অনিশ্চিত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হিসাব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প্রভাবিত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নাও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হতে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পারে</a:t>
            </a:r>
            <a:r>
              <a:rPr lang="en-US" sz="2000" b="1" dirty="0" smtClean="0">
                <a:latin typeface="NikoshBAN"/>
              </a:rPr>
              <a:t>।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NikoshBAN"/>
              </a:rPr>
              <a:t>৩। </a:t>
            </a:r>
            <a:r>
              <a:rPr lang="en-US" sz="2000" b="1" dirty="0" err="1" smtClean="0">
                <a:latin typeface="NikoshBAN"/>
              </a:rPr>
              <a:t>কোন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হিসাব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ডেবিট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হওয়ার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কথা</a:t>
            </a:r>
            <a:r>
              <a:rPr lang="en-US" sz="2000" b="1" dirty="0" smtClean="0">
                <a:latin typeface="NikoshBAN"/>
              </a:rPr>
              <a:t>। </a:t>
            </a:r>
            <a:r>
              <a:rPr lang="en-US" sz="2000" b="1" dirty="0" err="1" smtClean="0">
                <a:latin typeface="NikoshBAN"/>
              </a:rPr>
              <a:t>কিন্তু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ভূল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করে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তা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ক্রেডিট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দিকে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লিখা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হলে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সংশোধনের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সময়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দ্বিগুন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টাকা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দিয়ে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তা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ডেবিট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করতে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হবে</a:t>
            </a:r>
            <a:r>
              <a:rPr lang="en-US" sz="2000" b="1" dirty="0" smtClean="0">
                <a:latin typeface="NikoshBAN"/>
              </a:rPr>
              <a:t>।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NikoshBAN"/>
              </a:rPr>
              <a:t>৪। </a:t>
            </a:r>
            <a:r>
              <a:rPr lang="en-US" sz="2000" b="1" dirty="0" err="1" smtClean="0">
                <a:latin typeface="NikoshBAN"/>
              </a:rPr>
              <a:t>সংশোধনী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জাবেদা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তৈরির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সময়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সঠিক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জাবেদা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কি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হওয়ার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কথা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ছিল</a:t>
            </a:r>
            <a:r>
              <a:rPr lang="en-US" sz="2000" b="1" dirty="0" smtClean="0">
                <a:latin typeface="NikoshBAN"/>
              </a:rPr>
              <a:t>, </a:t>
            </a:r>
            <a:r>
              <a:rPr lang="en-US" sz="2000" b="1" dirty="0" err="1" smtClean="0">
                <a:latin typeface="NikoshBAN"/>
              </a:rPr>
              <a:t>আর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কি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লিখা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হয়েছে</a:t>
            </a:r>
            <a:r>
              <a:rPr lang="en-US" sz="2000" b="1" dirty="0" smtClean="0">
                <a:latin typeface="NikoshBAN"/>
              </a:rPr>
              <a:t>, </a:t>
            </a:r>
            <a:r>
              <a:rPr lang="en-US" sz="2000" b="1" dirty="0" err="1" smtClean="0">
                <a:latin typeface="NikoshBAN"/>
              </a:rPr>
              <a:t>তা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বিবেচনা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করেই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সংশোধন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করতে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হবে</a:t>
            </a:r>
            <a:r>
              <a:rPr lang="en-US" sz="2000" b="1" dirty="0" smtClean="0">
                <a:latin typeface="NikoshBAN"/>
              </a:rPr>
              <a:t>।</a:t>
            </a:r>
            <a:endParaRPr lang="en-GB" sz="20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14537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400898"/>
              </p:ext>
            </p:extLst>
          </p:nvPr>
        </p:nvGraphicFramePr>
        <p:xfrm>
          <a:off x="317797" y="1753264"/>
          <a:ext cx="8544101" cy="4608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276"/>
                <a:gridCol w="2709724"/>
                <a:gridCol w="1003776"/>
                <a:gridCol w="1685315"/>
                <a:gridCol w="2181010"/>
              </a:tblGrid>
              <a:tr h="5181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ক্রঃ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নং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হিসাবের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বিবরন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খঃ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পৃঃ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09039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NikoshBAN" pitchFamily="2" charset="0"/>
                          <a:cs typeface="NikoshBAN" pitchFamily="2" charset="0"/>
                        </a:rPr>
                        <a:t>০২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NikoshBAN" pitchFamily="2" charset="0"/>
                          <a:cs typeface="NikoshBAN" pitchFamily="2" charset="0"/>
                        </a:rPr>
                        <a:t>০৩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NikoshBAN" pitchFamily="2" charset="0"/>
                          <a:cs typeface="NikoshBAN" pitchFamily="2" charset="0"/>
                        </a:rPr>
                        <a:t>০৪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NikoshBAN" pitchFamily="2" charset="0"/>
                          <a:cs typeface="NikoshBAN" pitchFamily="2" charset="0"/>
                        </a:rPr>
                        <a:t>০৫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NikoshBAN" pitchFamily="2" charset="0"/>
                          <a:cs typeface="NikoshBAN" pitchFamily="2" charset="0"/>
                        </a:rPr>
                        <a:t>০৬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NikoshBAN" pitchFamily="2" charset="0"/>
                          <a:cs typeface="NikoshBAN" pitchFamily="2" charset="0"/>
                        </a:rPr>
                        <a:t>০৭</a:t>
                      </a:r>
                    </a:p>
                    <a:p>
                      <a:pPr algn="ctr"/>
                      <a:r>
                        <a:rPr lang="en-US" sz="1800" b="1" baseline="0" dirty="0" smtClean="0">
                          <a:latin typeface="NikoshBAN" pitchFamily="2" charset="0"/>
                          <a:cs typeface="NikoshBAN" pitchFamily="2" charset="0"/>
                        </a:rPr>
                        <a:t>০৮ </a:t>
                      </a:r>
                    </a:p>
                    <a:p>
                      <a:pPr algn="ctr"/>
                      <a:r>
                        <a:rPr lang="en-US" sz="1800" b="1" baseline="0" dirty="0" smtClean="0">
                          <a:latin typeface="NikoshBAN" pitchFamily="2" charset="0"/>
                          <a:cs typeface="NikoshBAN" pitchFamily="2" charset="0"/>
                        </a:rPr>
                        <a:t>০৯</a:t>
                      </a:r>
                    </a:p>
                    <a:p>
                      <a:pPr algn="ctr"/>
                      <a:endParaRPr lang="en-US" sz="1800" b="1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1800" b="1" baseline="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1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NikoshBAN" pitchFamily="2" charset="0"/>
                          <a:cs typeface="NikoshBAN" pitchFamily="2" charset="0"/>
                        </a:rPr>
                        <a:t>সকল</a:t>
                      </a:r>
                      <a:r>
                        <a:rPr lang="en-US" sz="1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প্রকার</a:t>
                      </a:r>
                      <a:r>
                        <a:rPr lang="en-US" sz="1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endParaRPr lang="en-US" sz="1800" b="1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যাবতীয়</a:t>
                      </a:r>
                      <a:r>
                        <a:rPr lang="en-US" sz="1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ব্যয়</a:t>
                      </a:r>
                      <a:r>
                        <a:rPr lang="en-US" sz="1800" b="1" baseline="0" dirty="0" smtClean="0">
                          <a:latin typeface="NikoshBAN" pitchFamily="2" charset="0"/>
                          <a:cs typeface="NikoshBAN" pitchFamily="2" charset="0"/>
                        </a:rPr>
                        <a:t>/</a:t>
                      </a:r>
                      <a:r>
                        <a:rPr lang="en-US" sz="1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খরচ</a:t>
                      </a:r>
                      <a:endParaRPr lang="en-US" sz="1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NikoshBAN" pitchFamily="2" charset="0"/>
                          <a:cs typeface="NikoshBAN" pitchFamily="2" charset="0"/>
                        </a:rPr>
                        <a:t>অগ্রীম</a:t>
                      </a:r>
                      <a:r>
                        <a:rPr lang="en-US" sz="1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খরচ</a:t>
                      </a:r>
                      <a:r>
                        <a:rPr lang="en-US" sz="1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সমূহ</a:t>
                      </a:r>
                      <a:endParaRPr lang="en-US" sz="1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NikoshBAN" pitchFamily="2" charset="0"/>
                          <a:cs typeface="NikoshBAN" pitchFamily="2" charset="0"/>
                        </a:rPr>
                        <a:t>প্রাপ্য</a:t>
                      </a:r>
                      <a:r>
                        <a:rPr lang="en-US" sz="1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আয়সমূহ</a:t>
                      </a:r>
                      <a:r>
                        <a:rPr lang="en-US" sz="1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NikoshBAN" pitchFamily="2" charset="0"/>
                          <a:cs typeface="NikoshBAN" pitchFamily="2" charset="0"/>
                        </a:rPr>
                        <a:t>বিক্রয়</a:t>
                      </a:r>
                      <a:r>
                        <a:rPr lang="en-US" sz="1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ফের</a:t>
                      </a:r>
                      <a:r>
                        <a:rPr lang="en-US" sz="1800" b="1" baseline="0" dirty="0" smtClean="0">
                          <a:latin typeface="NikoshBAN" pitchFamily="2" charset="0"/>
                          <a:cs typeface="NikoshBAN" pitchFamily="2" charset="0"/>
                        </a:rPr>
                        <a:t>ৎ ,</a:t>
                      </a:r>
                      <a:r>
                        <a:rPr lang="en-US" sz="1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উত্তোলন</a:t>
                      </a:r>
                      <a:endParaRPr lang="en-US" sz="1800" b="1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NikoshBAN" pitchFamily="2" charset="0"/>
                          <a:cs typeface="NikoshBAN" pitchFamily="2" charset="0"/>
                        </a:rPr>
                        <a:t>সকল</a:t>
                      </a:r>
                      <a:r>
                        <a:rPr lang="en-US" sz="1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প্রকার</a:t>
                      </a:r>
                      <a:r>
                        <a:rPr lang="en-US" sz="1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দায়</a:t>
                      </a:r>
                      <a:endParaRPr lang="en-US" sz="1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যাবতীয়</a:t>
                      </a:r>
                      <a:r>
                        <a:rPr lang="en-US" sz="1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আয়</a:t>
                      </a:r>
                      <a:r>
                        <a:rPr lang="en-US" sz="1800" b="1" baseline="0" dirty="0" smtClean="0">
                          <a:latin typeface="NikoshBAN" pitchFamily="2" charset="0"/>
                          <a:cs typeface="NikoshBAN" pitchFamily="2" charset="0"/>
                        </a:rPr>
                        <a:t>/</a:t>
                      </a:r>
                      <a:r>
                        <a:rPr lang="en-US" sz="1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লাভসমূহ</a:t>
                      </a:r>
                      <a:endParaRPr lang="en-US" sz="1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NikoshBAN" pitchFamily="2" charset="0"/>
                          <a:cs typeface="NikoshBAN" pitchFamily="2" charset="0"/>
                        </a:rPr>
                        <a:t>অনুপার্জিত</a:t>
                      </a:r>
                      <a:r>
                        <a:rPr lang="en-US" sz="1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আয়</a:t>
                      </a:r>
                      <a:r>
                        <a:rPr lang="en-US" sz="1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NikoshBAN" pitchFamily="2" charset="0"/>
                          <a:cs typeface="NikoshBAN" pitchFamily="2" charset="0"/>
                        </a:rPr>
                        <a:t>যে</a:t>
                      </a:r>
                      <a:r>
                        <a:rPr lang="en-US" sz="1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কোন</a:t>
                      </a:r>
                      <a:r>
                        <a:rPr lang="en-US" sz="1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ধরনের</a:t>
                      </a:r>
                      <a:r>
                        <a:rPr lang="en-US" sz="1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সঞ্চিতি</a:t>
                      </a:r>
                      <a:r>
                        <a:rPr lang="en-US" sz="1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1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পাওনাদারের</a:t>
                      </a:r>
                      <a:r>
                        <a:rPr lang="en-US" sz="1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বাট্রা</a:t>
                      </a:r>
                      <a:r>
                        <a:rPr lang="en-US" sz="1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সঞ্চিতি</a:t>
                      </a:r>
                      <a:r>
                        <a:rPr lang="en-US" sz="1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ছাড়া</a:t>
                      </a:r>
                      <a:r>
                        <a:rPr lang="en-US" sz="1800" b="1" baseline="0" dirty="0" smtClean="0">
                          <a:latin typeface="NikoshBAN" pitchFamily="2" charset="0"/>
                          <a:cs typeface="NikoshBAN" pitchFamily="2" charset="0"/>
                        </a:rPr>
                        <a:t>) </a:t>
                      </a:r>
                      <a:endParaRPr lang="en-US" sz="1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NikoshBAN" pitchFamily="2" charset="0"/>
                          <a:cs typeface="NikoshBAN" pitchFamily="2" charset="0"/>
                        </a:rPr>
                        <a:t>ক্রয়</a:t>
                      </a:r>
                      <a:r>
                        <a:rPr lang="en-US" sz="1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NikoshBAN" pitchFamily="2" charset="0"/>
                          <a:cs typeface="NikoshBAN" pitchFamily="2" charset="0"/>
                        </a:rPr>
                        <a:t>ফের</a:t>
                      </a:r>
                      <a:r>
                        <a:rPr lang="en-US" sz="1800" b="1" dirty="0" smtClean="0">
                          <a:latin typeface="NikoshBAN" pitchFamily="2" charset="0"/>
                          <a:cs typeface="NikoshBAN" pitchFamily="2" charset="0"/>
                        </a:rPr>
                        <a:t>ৎ</a:t>
                      </a:r>
                    </a:p>
                    <a:p>
                      <a:endParaRPr lang="en-US" sz="1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1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endParaRPr lang="en-US" sz="1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NikoshBAN" pitchFamily="2" charset="0"/>
                          <a:cs typeface="NikoshBAN" pitchFamily="2" charset="0"/>
                        </a:rPr>
                        <a:t> ***</a:t>
                      </a:r>
                    </a:p>
                    <a:p>
                      <a:pPr algn="ctr"/>
                      <a:r>
                        <a:rPr lang="en-US" sz="1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dirty="0" smtClean="0">
                          <a:latin typeface="NikoshBAN" pitchFamily="2" charset="0"/>
                          <a:cs typeface="NikoshBAN" pitchFamily="2" charset="0"/>
                        </a:rPr>
                        <a:t>***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NikoshBAN" pitchFamily="2" charset="0"/>
                          <a:cs typeface="NikoshBAN" pitchFamily="2" charset="0"/>
                        </a:rPr>
                        <a:t> ***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NikoshBAN" pitchFamily="2" charset="0"/>
                          <a:cs typeface="NikoshBAN" pitchFamily="2" charset="0"/>
                        </a:rPr>
                        <a:t> ***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NikoshBAN" pitchFamily="2" charset="0"/>
                          <a:cs typeface="NikoshBAN" pitchFamily="2" charset="0"/>
                        </a:rPr>
                        <a:t> ***</a:t>
                      </a:r>
                    </a:p>
                    <a:p>
                      <a:pPr algn="ctr"/>
                      <a:endParaRPr lang="en-US" sz="1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1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1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1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1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1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1800" b="1" dirty="0" smtClean="0">
                          <a:latin typeface="NikoshBAN" pitchFamily="2" charset="0"/>
                          <a:cs typeface="NikoshBAN" pitchFamily="2" charset="0"/>
                        </a:rPr>
                        <a:t>*****</a:t>
                      </a:r>
                      <a:endParaRPr lang="en-US" sz="1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1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1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1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1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1800" b="1" dirty="0" smtClean="0">
                          <a:latin typeface="NikoshBAN" pitchFamily="2" charset="0"/>
                          <a:cs typeface="NikoshBAN" pitchFamily="2" charset="0"/>
                        </a:rPr>
                        <a:t> ***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NikoshBAN" pitchFamily="2" charset="0"/>
                          <a:cs typeface="NikoshBAN" pitchFamily="2" charset="0"/>
                        </a:rPr>
                        <a:t> *** 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NikoshBAN" pitchFamily="2" charset="0"/>
                          <a:cs typeface="NikoshBAN" pitchFamily="2" charset="0"/>
                        </a:rPr>
                        <a:t> ***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NikoshBAN" pitchFamily="2" charset="0"/>
                          <a:cs typeface="NikoshBAN" pitchFamily="2" charset="0"/>
                        </a:rPr>
                        <a:t> ***</a:t>
                      </a:r>
                    </a:p>
                    <a:p>
                      <a:endParaRPr lang="en-US" sz="1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1800" b="1" dirty="0" smtClean="0">
                          <a:latin typeface="NikoshBAN" pitchFamily="2" charset="0"/>
                          <a:cs typeface="NikoshBAN" pitchFamily="2" charset="0"/>
                        </a:rPr>
                        <a:t> ****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NikoshBAN" pitchFamily="2" charset="0"/>
                          <a:cs typeface="NikoshBAN" pitchFamily="2" charset="0"/>
                        </a:rPr>
                        <a:t>*****</a:t>
                      </a:r>
                    </a:p>
                    <a:p>
                      <a:r>
                        <a:rPr lang="en-US" sz="1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5123" y="152399"/>
            <a:ext cx="8125477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………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রেওয়ামিল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------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105400" y="6096000"/>
            <a:ext cx="3505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486400" y="6400800"/>
            <a:ext cx="9906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72550" y="6351325"/>
            <a:ext cx="9906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252850" y="6409700"/>
            <a:ext cx="9906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39000" y="6360225"/>
            <a:ext cx="9906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-7724"/>
            <a:ext cx="4114799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26" y="916340"/>
            <a:ext cx="2442331" cy="16252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64" y="924029"/>
            <a:ext cx="2350830" cy="16855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090" y="3489819"/>
            <a:ext cx="2641710" cy="17901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978" y="3420300"/>
            <a:ext cx="2422822" cy="183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54" y="3471425"/>
            <a:ext cx="2348246" cy="17536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378090" y="2644271"/>
            <a:ext cx="264171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IN" sz="2400" b="1" dirty="0" smtClean="0">
                <a:latin typeface="NikoshBAN"/>
                <a:cs typeface="NikoshBAN" panose="02000000000000000000" pitchFamily="2" charset="0"/>
              </a:rPr>
              <a:t>যানবাহন   </a:t>
            </a:r>
            <a:endParaRPr lang="en-US" sz="2400" b="1" dirty="0">
              <a:latin typeface="NikoshBAN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63978" y="2716373"/>
            <a:ext cx="2520137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bn-IN" sz="2400" b="1" dirty="0">
                <a:latin typeface="NikoshBAN"/>
                <a:cs typeface="NikoshBAN" panose="02000000000000000000" pitchFamily="2" charset="0"/>
              </a:rPr>
              <a:t>মজুদ পন্য </a:t>
            </a:r>
            <a:endParaRPr lang="en-US" sz="2400" b="1" dirty="0">
              <a:latin typeface="NikoshB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3926" y="5484891"/>
            <a:ext cx="213644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2400" b="1" dirty="0" err="1" smtClean="0">
                <a:latin typeface="NikoshBAN"/>
                <a:cs typeface="NikoshBAN" panose="02000000000000000000" pitchFamily="2" charset="0"/>
              </a:rPr>
              <a:t>ব্যাংক</a:t>
            </a:r>
            <a:r>
              <a:rPr lang="en-US" sz="2400" b="1" dirty="0" smtClean="0">
                <a:latin typeface="NikoshBAN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atin typeface="NikoshBAN"/>
                <a:cs typeface="NikoshBAN" panose="02000000000000000000" pitchFamily="2" charset="0"/>
              </a:rPr>
              <a:t>জমা</a:t>
            </a:r>
            <a:endParaRPr lang="en-US" sz="2400" b="1" dirty="0">
              <a:latin typeface="NikoshBAN"/>
              <a:cs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3554" y="2617322"/>
            <a:ext cx="2502703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IN" sz="2400" b="1" dirty="0">
                <a:latin typeface="NikoshBAN"/>
                <a:cs typeface="NikoshBAN" panose="02000000000000000000" pitchFamily="2" charset="0"/>
              </a:rPr>
              <a:t>আসবাবপত্র</a:t>
            </a:r>
            <a:endParaRPr lang="en-US" sz="2400" b="1" dirty="0">
              <a:latin typeface="NikoshB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5514791"/>
            <a:ext cx="2514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IN" sz="2400" b="1" dirty="0" smtClean="0">
                <a:latin typeface="NikoshBAN"/>
                <a:cs typeface="NikoshBAN" panose="02000000000000000000" pitchFamily="2" charset="0"/>
              </a:rPr>
              <a:t>হাতে </a:t>
            </a:r>
            <a:r>
              <a:rPr lang="bn-IN" sz="2400" b="1" dirty="0">
                <a:latin typeface="NikoshBAN"/>
                <a:cs typeface="NikoshBAN" panose="02000000000000000000" pitchFamily="2" charset="0"/>
              </a:rPr>
              <a:t>নগদ</a:t>
            </a:r>
            <a:endParaRPr lang="en-US" sz="2400" b="1" dirty="0">
              <a:latin typeface="NikoshB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29701" y="5484890"/>
            <a:ext cx="193995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bn-IN" sz="2400" b="1" dirty="0" smtClean="0">
                <a:latin typeface="NikoshBAN"/>
                <a:cs typeface="NikoshBAN" panose="02000000000000000000" pitchFamily="2" charset="0"/>
              </a:rPr>
              <a:t>দালানকোঠা </a:t>
            </a:r>
            <a:endParaRPr lang="en-US" sz="2400" b="1" dirty="0">
              <a:latin typeface="NikoshB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1" y="6235924"/>
            <a:ext cx="8326914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খতিয়ানের ডেবিট  উদ্ধৃত্ত যা রে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য়ামিলের ডেবিট দিকে বসবে</a:t>
            </a:r>
            <a:endParaRPr lang="bn-IN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 descr="8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9515" y="883188"/>
            <a:ext cx="2514600" cy="1752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362200" y="765768"/>
            <a:ext cx="4191000" cy="1143000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76200" y="2209800"/>
            <a:ext cx="8991600" cy="36576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800" b="1" dirty="0" smtClean="0">
              <a:solidFill>
                <a:schemeClr val="tx1"/>
              </a:solidFill>
              <a:latin typeface="NikoshBAN" pitchFamily="2" charset="0"/>
              <a:ea typeface="Verdana" pitchFamily="34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মিজানুর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রশিদ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খান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সহকারি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প্রধান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শিক্ষক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ea typeface="Verdana" pitchFamily="34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করিমগঞ্জ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সরকারি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পাইলট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মডেল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উচ্চ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বিদ্যালয়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ea typeface="Verdana" pitchFamily="34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করিমগঞ্জ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–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কিশোরগঞ্জ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।</a:t>
            </a:r>
          </a:p>
          <a:p>
            <a:pPr algn="ctr">
              <a:defRPr/>
            </a:pPr>
            <a:endParaRPr lang="en-US" sz="2800" b="1" dirty="0" smtClean="0">
              <a:solidFill>
                <a:schemeClr val="tx1"/>
              </a:solidFill>
              <a:latin typeface="NikoshBAN" pitchFamily="2" charset="0"/>
              <a:ea typeface="Verdana" pitchFamily="34" charset="0"/>
              <a:cs typeface="NikoshBAN" pitchFamily="2" charset="0"/>
            </a:endParaRPr>
          </a:p>
          <a:p>
            <a:pPr algn="ctr">
              <a:defRPr/>
            </a:pPr>
            <a:endParaRPr lang="en-US" sz="2800" b="1" dirty="0" smtClean="0">
              <a:solidFill>
                <a:schemeClr val="tx1"/>
              </a:solidFill>
              <a:latin typeface="NikoshBAN" pitchFamily="2" charset="0"/>
              <a:ea typeface="Verdana" pitchFamily="34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78274292"/>
              </p:ext>
            </p:extLst>
          </p:nvPr>
        </p:nvGraphicFramePr>
        <p:xfrm>
          <a:off x="457200" y="4014728"/>
          <a:ext cx="81534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52400" y="5867400"/>
            <a:ext cx="8763000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খতিয়ানের ডেবিট  উদ্ধৃত্ত যা রে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য়ামিলের ডেবিট দিকে বসবে</a:t>
            </a:r>
            <a:endParaRPr lang="bn-IN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3_23478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748" y="1063978"/>
            <a:ext cx="1826452" cy="1806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1430937309_18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1800" y="1066800"/>
            <a:ext cx="21336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581400" y="3352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3048000"/>
            <a:ext cx="1752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জ্ঞাপন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2971800"/>
            <a:ext cx="16002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ক্রয়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781800" y="3048000"/>
            <a:ext cx="19812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 smtClean="0">
                <a:latin typeface="NikoshBAN"/>
                <a:cs typeface="SutonnyMJ" pitchFamily="2" charset="0"/>
              </a:rPr>
              <a:t>কুলি</a:t>
            </a:r>
            <a:r>
              <a:rPr lang="en-US" sz="2400" b="1" dirty="0" smtClean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NikoshBAN"/>
                <a:cs typeface="SutonnyMJ" pitchFamily="2" charset="0"/>
              </a:rPr>
              <a:t>মজুরি</a:t>
            </a:r>
            <a:r>
              <a:rPr lang="en-US" sz="2400" b="1" dirty="0" smtClean="0">
                <a:latin typeface="NikoshBAN"/>
                <a:cs typeface="SutonnyMJ" pitchFamily="2" charset="0"/>
              </a:rPr>
              <a:t> </a:t>
            </a:r>
            <a:endParaRPr lang="en-US" sz="2400" b="1" dirty="0">
              <a:latin typeface="NikoshBAN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86000" y="999650"/>
            <a:ext cx="1905000" cy="1901207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19600" y="1002070"/>
            <a:ext cx="1828800" cy="1920562"/>
          </a:xfrm>
          <a:prstGeom prst="ellipse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464788" y="3026075"/>
            <a:ext cx="198120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বেতন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প্রদান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9338" y="228600"/>
            <a:ext cx="33909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/>
              </a:rPr>
              <a:t>ব্যয়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সমূহঃ</a:t>
            </a:r>
            <a:r>
              <a:rPr lang="en-US" sz="3200" b="1" dirty="0" smtClean="0">
                <a:latin typeface="NikoshBAN"/>
              </a:rPr>
              <a:t> </a:t>
            </a:r>
            <a:endParaRPr lang="en-GB" sz="3200" b="1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 animBg="1"/>
      <p:bldP spid="13" grpId="0" animBg="1"/>
      <p:bldP spid="14" grpId="0" animBg="1"/>
      <p:bldP spid="15" grpId="0" animBg="1"/>
      <p:bldP spid="11" grpId="0" animBg="1"/>
      <p:bldP spid="12" grpId="0" animBg="1"/>
      <p:bldP spid="17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48000" y="4101509"/>
            <a:ext cx="3048000" cy="381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/>
              </a:rPr>
              <a:t>আয়</a:t>
            </a:r>
            <a:r>
              <a:rPr lang="en-US" sz="20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/>
              </a:rPr>
              <a:t>সমূহঃ</a:t>
            </a:r>
            <a:r>
              <a:rPr lang="en-US" sz="2000" b="1" dirty="0" smtClean="0">
                <a:solidFill>
                  <a:schemeClr val="tx1"/>
                </a:solidFill>
                <a:latin typeface="NikoshBAN"/>
              </a:rPr>
              <a:t> </a:t>
            </a:r>
            <a:endParaRPr lang="en-GB" sz="2000" b="1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63279" y="4724400"/>
            <a:ext cx="1371600" cy="457200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828800" y="4724400"/>
            <a:ext cx="2590800" cy="4572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শিক্ষানবিস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সেলামী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4572000" y="4724400"/>
            <a:ext cx="1371600" cy="4572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প্রাপ্য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6324600" y="4724400"/>
            <a:ext cx="2286000" cy="4572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বিনিয়োগের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3058" y="5910122"/>
            <a:ext cx="855232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খতিয়ানের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দ্বৃত্ব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 রে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য়ামিলের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দিকে বসবে</a:t>
            </a:r>
            <a:endParaRPr lang="bn-IN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1405859634_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78" y="1270686"/>
            <a:ext cx="4056522" cy="1853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 descr="E:\picture\30de05a4e341406d8ccc33d3f4f71dd0201303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295400"/>
            <a:ext cx="40386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800600" y="3276600"/>
            <a:ext cx="4114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আয়কারী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0" y="3200400"/>
            <a:ext cx="16002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769338" y="228600"/>
            <a:ext cx="33909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/>
              </a:rPr>
              <a:t>আ</a:t>
            </a:r>
            <a:r>
              <a:rPr lang="en-US" sz="3200" b="1" dirty="0" err="1" smtClean="0">
                <a:latin typeface="NikoshBAN"/>
              </a:rPr>
              <a:t>য়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সমূহঃ</a:t>
            </a:r>
            <a:r>
              <a:rPr lang="en-US" sz="3200" b="1" dirty="0" smtClean="0">
                <a:latin typeface="NikoshBAN"/>
              </a:rPr>
              <a:t>  </a:t>
            </a:r>
            <a:endParaRPr lang="en-GB" sz="32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13836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picture\mmmmmm\5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132" y="940042"/>
            <a:ext cx="2819400" cy="2050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4226825" y="1092442"/>
            <a:ext cx="4199707" cy="1905000"/>
            <a:chOff x="4258493" y="609600"/>
            <a:chExt cx="4199707" cy="1905000"/>
          </a:xfrm>
        </p:grpSpPr>
        <p:pic>
          <p:nvPicPr>
            <p:cNvPr id="4" name="Picture 3" descr="76f1e01e-0db9-4a2a-be21-25c0c39a593c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8493" y="609600"/>
              <a:ext cx="2133600" cy="1905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 descr="images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91275" y="621030"/>
              <a:ext cx="2066925" cy="188703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5530932" y="3073642"/>
            <a:ext cx="175260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/>
                <a:cs typeface="SutonnyMJ" pitchFamily="2" charset="0"/>
              </a:rPr>
              <a:t>ব্যাংক</a:t>
            </a:r>
            <a:r>
              <a:rPr lang="en-US" sz="2000" b="1" dirty="0" smtClean="0">
                <a:latin typeface="NikoshBAN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NikoshBAN"/>
                <a:cs typeface="SutonnyMJ" pitchFamily="2" charset="0"/>
              </a:rPr>
              <a:t>ঋণ</a:t>
            </a:r>
            <a:r>
              <a:rPr lang="en-US" sz="2000" b="1" dirty="0" smtClean="0">
                <a:latin typeface="NikoshBAN"/>
                <a:cs typeface="SutonnyMJ" pitchFamily="2" charset="0"/>
              </a:rPr>
              <a:t> </a:t>
            </a:r>
            <a:endParaRPr lang="en-US" sz="2000" b="1" dirty="0">
              <a:latin typeface="NikoshBAN"/>
              <a:cs typeface="SutonnyMJ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0" y="3733800"/>
            <a:ext cx="3048000" cy="381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2400" b="1" dirty="0"/>
          </a:p>
        </p:txBody>
      </p:sp>
      <p:sp>
        <p:nvSpPr>
          <p:cNvPr id="8" name="Horizontal Scroll 7"/>
          <p:cNvSpPr/>
          <p:nvPr/>
        </p:nvSpPr>
        <p:spPr>
          <a:xfrm>
            <a:off x="-228600" y="4356691"/>
            <a:ext cx="1600200" cy="748708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পাওনাদার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1371600" y="4356691"/>
            <a:ext cx="1981200" cy="748708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জমাতিরিক্ত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3382926" y="4356691"/>
            <a:ext cx="1371600" cy="74870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প্রদেয় বিল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2000" dirty="0"/>
          </a:p>
        </p:txBody>
      </p:sp>
      <p:sp>
        <p:nvSpPr>
          <p:cNvPr id="11" name="Horizontal Scroll 10"/>
          <p:cNvSpPr/>
          <p:nvPr/>
        </p:nvSpPr>
        <p:spPr>
          <a:xfrm>
            <a:off x="4754526" y="4363778"/>
            <a:ext cx="1807381" cy="741621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বকেয়া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bn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6585555" y="4238296"/>
            <a:ext cx="2582093" cy="8382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অগ্রীম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শিক্ষানবিস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সেলামী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654132" y="3149842"/>
            <a:ext cx="2057400" cy="4572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প্রদেয় বিল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193058" y="5638800"/>
            <a:ext cx="855232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খতিয়ানের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দ্বৃত্ব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 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য়ামিলের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দিকে বসবে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76550" y="165180"/>
            <a:ext cx="33909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/>
              </a:rPr>
              <a:t>দায়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সমূহঃ</a:t>
            </a:r>
            <a:r>
              <a:rPr lang="en-US" sz="3200" b="1" dirty="0" smtClean="0">
                <a:latin typeface="NikoshBAN"/>
              </a:rPr>
              <a:t>  </a:t>
            </a:r>
            <a:endParaRPr lang="en-GB" sz="32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32899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7053" y="152400"/>
            <a:ext cx="6629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 একটা রেওয়ামিল করি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257" y="990600"/>
            <a:ext cx="72390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হামিদ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২০১৯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৩১ডিসেম্বর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তারিখের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খতিয়ানের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জেরঃ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৩০,০০০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৫,০০০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আসবাবপত্র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১৫,০০০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৫০,০০০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7479" y="2514600"/>
            <a:ext cx="4953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হামিদের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রেওয়ামিল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৩১ডিসেম্বর ২০১৯ 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4050" y="3903711"/>
            <a:ext cx="1534633" cy="3304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ক্রমিক</a:t>
            </a:r>
            <a:r>
              <a:rPr lang="en-US" b="1" dirty="0" smtClean="0"/>
              <a:t> </a:t>
            </a:r>
            <a:r>
              <a:rPr lang="en-US" b="1" dirty="0" err="1" smtClean="0"/>
              <a:t>নং</a:t>
            </a:r>
            <a:r>
              <a:rPr lang="en-US" b="1" dirty="0" smtClean="0"/>
              <a:t> </a:t>
            </a:r>
            <a:endParaRPr lang="en-GB" b="1" dirty="0"/>
          </a:p>
        </p:txBody>
      </p:sp>
      <p:sp>
        <p:nvSpPr>
          <p:cNvPr id="25" name="Rectangle 24"/>
          <p:cNvSpPr/>
          <p:nvPr/>
        </p:nvSpPr>
        <p:spPr>
          <a:xfrm>
            <a:off x="1658683" y="3903711"/>
            <a:ext cx="2199167" cy="3304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বিবরণ</a:t>
            </a:r>
            <a:r>
              <a:rPr lang="en-US" b="1" dirty="0" smtClean="0"/>
              <a:t> </a:t>
            </a:r>
            <a:endParaRPr lang="en-GB" b="1" dirty="0"/>
          </a:p>
        </p:txBody>
      </p:sp>
      <p:sp>
        <p:nvSpPr>
          <p:cNvPr id="26" name="Rectangle 25"/>
          <p:cNvSpPr/>
          <p:nvPr/>
        </p:nvSpPr>
        <p:spPr>
          <a:xfrm>
            <a:off x="3857851" y="3903711"/>
            <a:ext cx="1447800" cy="3304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খঃপৃঃ</a:t>
            </a:r>
            <a:endParaRPr lang="en-GB" b="1" dirty="0"/>
          </a:p>
        </p:txBody>
      </p:sp>
      <p:sp>
        <p:nvSpPr>
          <p:cNvPr id="27" name="Rectangle 26"/>
          <p:cNvSpPr/>
          <p:nvPr/>
        </p:nvSpPr>
        <p:spPr>
          <a:xfrm>
            <a:off x="5305650" y="3903710"/>
            <a:ext cx="1828800" cy="3304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ডেবিট</a:t>
            </a:r>
            <a:r>
              <a:rPr lang="en-US" b="1" dirty="0" smtClean="0"/>
              <a:t> </a:t>
            </a:r>
            <a:r>
              <a:rPr lang="en-US" b="1" dirty="0" err="1" smtClean="0"/>
              <a:t>টাকা</a:t>
            </a:r>
            <a:r>
              <a:rPr lang="en-US" b="1" dirty="0" smtClean="0"/>
              <a:t> </a:t>
            </a:r>
            <a:endParaRPr lang="en-GB" b="1" dirty="0"/>
          </a:p>
        </p:txBody>
      </p:sp>
      <p:sp>
        <p:nvSpPr>
          <p:cNvPr id="28" name="Rectangle 27"/>
          <p:cNvSpPr/>
          <p:nvPr/>
        </p:nvSpPr>
        <p:spPr>
          <a:xfrm>
            <a:off x="7146855" y="3903711"/>
            <a:ext cx="1828800" cy="3304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ক্রেডিট</a:t>
            </a:r>
            <a:r>
              <a:rPr lang="en-US" b="1" dirty="0" smtClean="0"/>
              <a:t> </a:t>
            </a:r>
            <a:r>
              <a:rPr lang="en-US" b="1" dirty="0" err="1" smtClean="0"/>
              <a:t>টাকা</a:t>
            </a:r>
            <a:r>
              <a:rPr lang="en-US" b="1" dirty="0" smtClean="0"/>
              <a:t> </a:t>
            </a:r>
            <a:endParaRPr lang="en-GB" b="1" dirty="0"/>
          </a:p>
        </p:txBody>
      </p:sp>
      <p:sp>
        <p:nvSpPr>
          <p:cNvPr id="29" name="Rectangle 28"/>
          <p:cNvSpPr/>
          <p:nvPr/>
        </p:nvSpPr>
        <p:spPr>
          <a:xfrm>
            <a:off x="97468" y="4253255"/>
            <a:ext cx="1534633" cy="3304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০১ </a:t>
            </a:r>
            <a:endParaRPr lang="en-GB" b="1" dirty="0"/>
          </a:p>
        </p:txBody>
      </p:sp>
      <p:sp>
        <p:nvSpPr>
          <p:cNvPr id="30" name="Rectangle 29"/>
          <p:cNvSpPr/>
          <p:nvPr/>
        </p:nvSpPr>
        <p:spPr>
          <a:xfrm>
            <a:off x="1632101" y="4253255"/>
            <a:ext cx="2199167" cy="3304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হাতে</a:t>
            </a:r>
            <a:r>
              <a:rPr lang="en-US" b="1" dirty="0" smtClean="0"/>
              <a:t> </a:t>
            </a:r>
            <a:r>
              <a:rPr lang="en-US" b="1" dirty="0" err="1" smtClean="0"/>
              <a:t>নগদ</a:t>
            </a:r>
            <a:r>
              <a:rPr lang="en-US" b="1" dirty="0" smtClean="0"/>
              <a:t> </a:t>
            </a:r>
            <a:endParaRPr lang="en-GB" b="1" dirty="0"/>
          </a:p>
        </p:txBody>
      </p:sp>
      <p:sp>
        <p:nvSpPr>
          <p:cNvPr id="31" name="Rectangle 30"/>
          <p:cNvSpPr/>
          <p:nvPr/>
        </p:nvSpPr>
        <p:spPr>
          <a:xfrm>
            <a:off x="3831269" y="4253255"/>
            <a:ext cx="1447800" cy="3304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 </a:t>
            </a:r>
            <a:endParaRPr lang="en-GB" b="1" dirty="0"/>
          </a:p>
        </p:txBody>
      </p:sp>
      <p:sp>
        <p:nvSpPr>
          <p:cNvPr id="32" name="Rectangle 31"/>
          <p:cNvSpPr/>
          <p:nvPr/>
        </p:nvSpPr>
        <p:spPr>
          <a:xfrm>
            <a:off x="5279068" y="4253254"/>
            <a:ext cx="1828800" cy="3304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৩০,০০০/</a:t>
            </a:r>
            <a:endParaRPr lang="en-GB" b="1" dirty="0"/>
          </a:p>
        </p:txBody>
      </p:sp>
      <p:sp>
        <p:nvSpPr>
          <p:cNvPr id="33" name="Rectangle 32"/>
          <p:cNvSpPr/>
          <p:nvPr/>
        </p:nvSpPr>
        <p:spPr>
          <a:xfrm>
            <a:off x="7120273" y="4253255"/>
            <a:ext cx="1828800" cy="3304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34" name="Rectangle 33"/>
          <p:cNvSpPr/>
          <p:nvPr/>
        </p:nvSpPr>
        <p:spPr>
          <a:xfrm>
            <a:off x="124051" y="4587292"/>
            <a:ext cx="1534633" cy="3304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০২</a:t>
            </a:r>
            <a:endParaRPr lang="en-GB" b="1" dirty="0"/>
          </a:p>
        </p:txBody>
      </p:sp>
      <p:sp>
        <p:nvSpPr>
          <p:cNvPr id="35" name="Rectangle 34"/>
          <p:cNvSpPr/>
          <p:nvPr/>
        </p:nvSpPr>
        <p:spPr>
          <a:xfrm>
            <a:off x="1658684" y="4587292"/>
            <a:ext cx="2199167" cy="3304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বেতন</a:t>
            </a:r>
            <a:r>
              <a:rPr lang="en-US" b="1" dirty="0" smtClean="0"/>
              <a:t> </a:t>
            </a:r>
            <a:endParaRPr lang="en-GB" b="1" dirty="0"/>
          </a:p>
        </p:txBody>
      </p:sp>
      <p:sp>
        <p:nvSpPr>
          <p:cNvPr id="36" name="Rectangle 35"/>
          <p:cNvSpPr/>
          <p:nvPr/>
        </p:nvSpPr>
        <p:spPr>
          <a:xfrm>
            <a:off x="3857852" y="4587292"/>
            <a:ext cx="1447800" cy="3304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37" name="Rectangle 36"/>
          <p:cNvSpPr/>
          <p:nvPr/>
        </p:nvSpPr>
        <p:spPr>
          <a:xfrm>
            <a:off x="5279069" y="4587291"/>
            <a:ext cx="1828800" cy="3304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৫,০০০/ </a:t>
            </a:r>
            <a:endParaRPr lang="en-GB" b="1" dirty="0"/>
          </a:p>
        </p:txBody>
      </p:sp>
      <p:sp>
        <p:nvSpPr>
          <p:cNvPr id="38" name="Rectangle 37"/>
          <p:cNvSpPr/>
          <p:nvPr/>
        </p:nvSpPr>
        <p:spPr>
          <a:xfrm>
            <a:off x="7120274" y="4587292"/>
            <a:ext cx="1828800" cy="3304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39" name="Rectangle 38"/>
          <p:cNvSpPr/>
          <p:nvPr/>
        </p:nvSpPr>
        <p:spPr>
          <a:xfrm>
            <a:off x="124052" y="4917786"/>
            <a:ext cx="1534633" cy="3304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০৩ </a:t>
            </a:r>
            <a:endParaRPr lang="en-GB" b="1" dirty="0"/>
          </a:p>
        </p:txBody>
      </p:sp>
      <p:sp>
        <p:nvSpPr>
          <p:cNvPr id="40" name="Rectangle 39"/>
          <p:cNvSpPr/>
          <p:nvPr/>
        </p:nvSpPr>
        <p:spPr>
          <a:xfrm>
            <a:off x="1658685" y="4917786"/>
            <a:ext cx="2199167" cy="3304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আসবাবপত্র</a:t>
            </a:r>
            <a:r>
              <a:rPr lang="en-US" b="1" dirty="0" smtClean="0"/>
              <a:t> </a:t>
            </a:r>
            <a:endParaRPr lang="en-GB" b="1" dirty="0"/>
          </a:p>
        </p:txBody>
      </p:sp>
      <p:sp>
        <p:nvSpPr>
          <p:cNvPr id="41" name="Rectangle 40"/>
          <p:cNvSpPr/>
          <p:nvPr/>
        </p:nvSpPr>
        <p:spPr>
          <a:xfrm>
            <a:off x="3857853" y="4917786"/>
            <a:ext cx="1447800" cy="3304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42" name="Rectangle 41"/>
          <p:cNvSpPr/>
          <p:nvPr/>
        </p:nvSpPr>
        <p:spPr>
          <a:xfrm>
            <a:off x="5305652" y="4917785"/>
            <a:ext cx="1828800" cy="3304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১৫,০০০/ </a:t>
            </a:r>
            <a:endParaRPr lang="en-GB" b="1" dirty="0"/>
          </a:p>
        </p:txBody>
      </p:sp>
      <p:sp>
        <p:nvSpPr>
          <p:cNvPr id="43" name="Rectangle 42"/>
          <p:cNvSpPr/>
          <p:nvPr/>
        </p:nvSpPr>
        <p:spPr>
          <a:xfrm>
            <a:off x="7146857" y="4917786"/>
            <a:ext cx="1828800" cy="3304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44" name="Rectangle 43"/>
          <p:cNvSpPr/>
          <p:nvPr/>
        </p:nvSpPr>
        <p:spPr>
          <a:xfrm>
            <a:off x="124049" y="5249608"/>
            <a:ext cx="1534633" cy="3304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০৪</a:t>
            </a:r>
            <a:endParaRPr lang="en-GB" b="1" dirty="0"/>
          </a:p>
        </p:txBody>
      </p:sp>
      <p:sp>
        <p:nvSpPr>
          <p:cNvPr id="45" name="Rectangle 44"/>
          <p:cNvSpPr/>
          <p:nvPr/>
        </p:nvSpPr>
        <p:spPr>
          <a:xfrm>
            <a:off x="1658682" y="5249608"/>
            <a:ext cx="2199167" cy="3304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মূলধন</a:t>
            </a:r>
            <a:r>
              <a:rPr lang="en-US" b="1" dirty="0" smtClean="0"/>
              <a:t> </a:t>
            </a:r>
            <a:endParaRPr lang="en-GB" b="1" dirty="0"/>
          </a:p>
        </p:txBody>
      </p:sp>
      <p:sp>
        <p:nvSpPr>
          <p:cNvPr id="46" name="Rectangle 45"/>
          <p:cNvSpPr/>
          <p:nvPr/>
        </p:nvSpPr>
        <p:spPr>
          <a:xfrm>
            <a:off x="3857850" y="5249608"/>
            <a:ext cx="1447800" cy="3304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47" name="Rectangle 46"/>
          <p:cNvSpPr/>
          <p:nvPr/>
        </p:nvSpPr>
        <p:spPr>
          <a:xfrm>
            <a:off x="5305649" y="5249607"/>
            <a:ext cx="1828800" cy="3304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48" name="Rectangle 47"/>
          <p:cNvSpPr/>
          <p:nvPr/>
        </p:nvSpPr>
        <p:spPr>
          <a:xfrm>
            <a:off x="7146854" y="5249608"/>
            <a:ext cx="1828800" cy="3304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৫০,০০০/ </a:t>
            </a:r>
            <a:endParaRPr lang="en-GB" b="1" dirty="0"/>
          </a:p>
        </p:txBody>
      </p:sp>
      <p:sp>
        <p:nvSpPr>
          <p:cNvPr id="49" name="Rectangle 48"/>
          <p:cNvSpPr/>
          <p:nvPr/>
        </p:nvSpPr>
        <p:spPr>
          <a:xfrm>
            <a:off x="124048" y="5580103"/>
            <a:ext cx="1534633" cy="9494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50" name="Rectangle 49"/>
          <p:cNvSpPr/>
          <p:nvPr/>
        </p:nvSpPr>
        <p:spPr>
          <a:xfrm>
            <a:off x="1658681" y="5580103"/>
            <a:ext cx="2199167" cy="9494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51" name="Rectangle 50"/>
          <p:cNvSpPr/>
          <p:nvPr/>
        </p:nvSpPr>
        <p:spPr>
          <a:xfrm>
            <a:off x="3857849" y="5580103"/>
            <a:ext cx="1447800" cy="9494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মোটঃ</a:t>
            </a:r>
            <a:r>
              <a:rPr lang="en-US" b="1" dirty="0" smtClean="0"/>
              <a:t> </a:t>
            </a:r>
            <a:endParaRPr lang="en-GB" b="1" dirty="0"/>
          </a:p>
        </p:txBody>
      </p:sp>
      <p:sp>
        <p:nvSpPr>
          <p:cNvPr id="52" name="Rectangle 51"/>
          <p:cNvSpPr/>
          <p:nvPr/>
        </p:nvSpPr>
        <p:spPr>
          <a:xfrm>
            <a:off x="5305648" y="5580102"/>
            <a:ext cx="1828800" cy="9494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৫০,০০০/ </a:t>
            </a:r>
            <a:endParaRPr lang="en-GB" b="1" dirty="0"/>
          </a:p>
        </p:txBody>
      </p:sp>
      <p:sp>
        <p:nvSpPr>
          <p:cNvPr id="53" name="Rectangle 52"/>
          <p:cNvSpPr/>
          <p:nvPr/>
        </p:nvSpPr>
        <p:spPr>
          <a:xfrm>
            <a:off x="7146853" y="5580103"/>
            <a:ext cx="1828800" cy="9494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৫০,০০০/ </a:t>
            </a:r>
            <a:endParaRPr lang="en-GB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257803" y="5181600"/>
            <a:ext cx="36434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Equal 53"/>
          <p:cNvSpPr/>
          <p:nvPr/>
        </p:nvSpPr>
        <p:spPr>
          <a:xfrm>
            <a:off x="4682759" y="5580103"/>
            <a:ext cx="4840472" cy="228600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349622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মূল্যায়ণঃ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7276" y="3012883"/>
            <a:ext cx="8305800" cy="27953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400" b="1" dirty="0">
                <a:latin typeface="NikoshBAN"/>
                <a:cs typeface="NikoshBAN" panose="02000000000000000000" pitchFamily="2" charset="0"/>
              </a:rPr>
              <a:t>রেওয়ামিল</a:t>
            </a:r>
            <a:r>
              <a:rPr lang="en-US" sz="2400" b="1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কি</a:t>
            </a:r>
            <a:r>
              <a:rPr lang="en-US" sz="2400" b="1" dirty="0">
                <a:latin typeface="NikoshBAN"/>
                <a:cs typeface="SutonnyMJ" pitchFamily="2" charset="0"/>
              </a:rPr>
              <a:t>? </a:t>
            </a:r>
            <a:endParaRPr lang="en-US" sz="2400" b="1" dirty="0">
              <a:latin typeface="NikoshBAN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latin typeface="NikoshBAN"/>
                <a:cs typeface="SutonnyMJ" pitchFamily="2" charset="0"/>
              </a:rPr>
              <a:t>২। </a:t>
            </a:r>
            <a:r>
              <a:rPr lang="en-US" sz="2400" b="1" dirty="0" err="1">
                <a:latin typeface="NikoshBAN"/>
                <a:cs typeface="SutonnyMJ" pitchFamily="2" charset="0"/>
              </a:rPr>
              <a:t>সম্পত্তি</a:t>
            </a:r>
            <a:r>
              <a:rPr lang="en-US" sz="2400" b="1" dirty="0">
                <a:latin typeface="NikoshBAN"/>
                <a:cs typeface="SutonnyMJ" pitchFamily="2" charset="0"/>
              </a:rPr>
              <a:t> ও </a:t>
            </a:r>
            <a:r>
              <a:rPr lang="en-US" sz="2400" b="1" dirty="0" err="1">
                <a:latin typeface="NikoshBAN"/>
                <a:cs typeface="SutonnyMJ" pitchFamily="2" charset="0"/>
              </a:rPr>
              <a:t>দায়ের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উদ্বৃত্ত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রেওয়ামিলের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কোন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দিকে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বসে</a:t>
            </a:r>
            <a:r>
              <a:rPr lang="en-US" sz="2400" b="1" dirty="0">
                <a:latin typeface="NikoshBAN"/>
                <a:cs typeface="SutonnyMJ" pitchFamily="2" charset="0"/>
              </a:rPr>
              <a:t>? 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latin typeface="NikoshBAN"/>
                <a:cs typeface="NikoshBAN" panose="02000000000000000000" pitchFamily="2" charset="0"/>
              </a:rPr>
              <a:t>৩। </a:t>
            </a:r>
            <a:r>
              <a:rPr lang="en-US" sz="2400" b="1" dirty="0" err="1">
                <a:latin typeface="NikoshBAN"/>
                <a:cs typeface="NikoshBAN" panose="02000000000000000000" pitchFamily="2" charset="0"/>
              </a:rPr>
              <a:t>প্রারম্ভিক</a:t>
            </a:r>
            <a:r>
              <a:rPr lang="en-US" sz="2400" b="1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/>
                <a:cs typeface="NikoshBAN" panose="02000000000000000000" pitchFamily="2" charset="0"/>
              </a:rPr>
              <a:t>নগদ</a:t>
            </a:r>
            <a:r>
              <a:rPr lang="en-US" sz="2400" b="1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/>
                <a:cs typeface="NikoshBAN" panose="02000000000000000000" pitchFamily="2" charset="0"/>
              </a:rPr>
              <a:t>রেওয়ামিলের</a:t>
            </a:r>
            <a:r>
              <a:rPr lang="en-US" sz="2400" b="1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/>
                <a:cs typeface="NikoshBAN" panose="02000000000000000000" pitchFamily="2" charset="0"/>
              </a:rPr>
              <a:t>কোন</a:t>
            </a:r>
            <a:r>
              <a:rPr lang="en-US" sz="2400" b="1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/>
                <a:cs typeface="NikoshBAN" panose="02000000000000000000" pitchFamily="2" charset="0"/>
              </a:rPr>
              <a:t>দিকে</a:t>
            </a:r>
            <a:r>
              <a:rPr lang="en-US" sz="2400" b="1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/>
                <a:cs typeface="NikoshBAN" panose="02000000000000000000" pitchFamily="2" charset="0"/>
              </a:rPr>
              <a:t>বসে</a:t>
            </a:r>
            <a:r>
              <a:rPr lang="en-US" sz="2400" b="1" dirty="0">
                <a:latin typeface="NikoshBAN"/>
                <a:cs typeface="NikoshBAN" panose="02000000000000000000" pitchFamily="2" charset="0"/>
              </a:rPr>
              <a:t>? 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latin typeface="NikoshBAN"/>
                <a:cs typeface="NikoshBAN" panose="02000000000000000000" pitchFamily="2" charset="0"/>
              </a:rPr>
              <a:t>৪। </a:t>
            </a:r>
            <a:r>
              <a:rPr lang="en-US" sz="2400" b="1" dirty="0" err="1">
                <a:latin typeface="NikoshBAN"/>
                <a:cs typeface="SutonnyMJ" pitchFamily="2" charset="0"/>
              </a:rPr>
              <a:t>অনিশ্চিত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হিসাব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কি</a:t>
            </a:r>
            <a:r>
              <a:rPr lang="en-US" sz="2400" b="1" dirty="0">
                <a:latin typeface="NikoshBAN"/>
                <a:cs typeface="SutonnyMJ" pitchFamily="2" charset="0"/>
              </a:rPr>
              <a:t>? </a:t>
            </a:r>
            <a:endParaRPr lang="en-US" sz="2400" b="1" dirty="0">
              <a:latin typeface="NikoshBAN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latin typeface="NikoshBAN"/>
                <a:cs typeface="NikoshBAN" panose="02000000000000000000" pitchFamily="2" charset="0"/>
              </a:rPr>
              <a:t>৫। </a:t>
            </a:r>
            <a:r>
              <a:rPr lang="en-US" sz="2400" b="1" dirty="0" err="1">
                <a:latin typeface="NikoshBAN"/>
                <a:cs typeface="SutonnyMJ" pitchFamily="2" charset="0"/>
              </a:rPr>
              <a:t>কখন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অনিশ্চিত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হিসাব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বন্ধ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করতে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>
                <a:latin typeface="NikoshBAN"/>
                <a:cs typeface="SutonnyMJ" pitchFamily="2" charset="0"/>
              </a:rPr>
              <a:t>হয়</a:t>
            </a:r>
            <a:r>
              <a:rPr lang="en-US" sz="2400" b="1" dirty="0">
                <a:latin typeface="NikoshBAN"/>
                <a:cs typeface="SutonnyMJ" pitchFamily="2" charset="0"/>
              </a:rPr>
              <a:t>? </a:t>
            </a:r>
            <a:endParaRPr lang="en-US" sz="2400" b="1" dirty="0">
              <a:latin typeface="NikoshBAN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81000" y="0"/>
            <a:ext cx="8305799" cy="1447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1447800"/>
            <a:ext cx="48768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20160605_203300.jpg"/>
          <p:cNvPicPr>
            <a:picLocks noChangeAspect="1"/>
          </p:cNvPicPr>
          <p:nvPr/>
        </p:nvPicPr>
        <p:blipFill>
          <a:blip r:embed="rId4" cstate="print"/>
          <a:srcRect l="1667" t="6122" r="9167"/>
          <a:stretch>
            <a:fillRect/>
          </a:stretch>
        </p:blipFill>
        <p:spPr>
          <a:xfrm>
            <a:off x="381000" y="2819400"/>
            <a:ext cx="8305800" cy="381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6700" y="2155686"/>
            <a:ext cx="85344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wknve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GÛ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eªv`vm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© &amp;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2014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mv‡ji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wW‡m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¤^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gv‡mi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LwZqv‡bi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 DØ„Ë¸‡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wQj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wbb¥iæc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: </a:t>
            </a:r>
            <a:endParaRPr lang="en-US" sz="24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uktar\Desktop\Flower and Backround\459694445_d071ec81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769" y="1447800"/>
            <a:ext cx="7680181" cy="3429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09" y="257503"/>
            <a:ext cx="5194300" cy="99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69" y="5175250"/>
            <a:ext cx="1627187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694" y="5194300"/>
            <a:ext cx="1627187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721" y="5194300"/>
            <a:ext cx="1627187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5180282"/>
            <a:ext cx="1622425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1185" y="3428299"/>
            <a:ext cx="2908515" cy="2181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4 -0.21991 L 0.00624 -0.21968 C 0.01509 -0.22107 0.02394 -0.22176 0.03306 -0.22315 C 0.03748 -0.22408 0.04178 -0.22523 0.04646 -0.22616 C 0.05193 -0.22755 0.05727 -0.22847 0.06247 -0.2294 C 0.13445 -0.22616 0.1705 -0.22732 0.22959 -0.21991 C 0.23675 -0.21922 0.24404 -0.21759 0.25146 -0.2169 C 0.27463 -0.21435 0.32135 -0.21065 0.32135 -0.21042 C 0.33034 -0.20834 0.33919 -0.20579 0.34817 -0.2044 C 0.35624 -0.20278 0.36444 -0.20232 0.37251 -0.20116 C 0.37888 -0.2 0.385 -0.19908 0.39125 -0.19815 C 0.39593 -0.19699 0.40049 -0.19584 0.40492 -0.19491 C 0.41012 -0.19352 0.41572 -0.19283 0.42106 -0.19144 C 0.45438 -0.19283 0.48731 -0.19283 0.5205 -0.19491 C 0.52961 -0.19537 0.53156 -0.19931 0.5395 -0.20116 C 0.54588 -0.20255 0.55199 -0.20417 0.55876 -0.2044 C 0.60718 -0.20602 0.65573 -0.20648 0.70415 -0.20741 C 0.70701 -0.20834 0.70935 -0.21042 0.71222 -0.21065 C 0.74736 -0.2125 0.78289 -0.20764 0.81752 -0.21366 C 0.82181 -0.21435 0.81699 -0.2257 0.82038 -0.2294 C 0.82363 -0.23334 0.82936 -0.23125 0.83352 -0.23241 C 0.83912 -0.23426 0.84459 -0.23681 0.84979 -0.23889 L 0.85799 -0.24213 C 0.8606 -0.24514 0.86281 -0.24884 0.8658 -0.25139 C 0.88767 -0.26945 0.87452 -0.23935 0.90915 -0.27986 C 0.91526 -0.28704 0.92229 -0.29375 0.92802 -0.30185 C 0.93205 -0.30764 0.93414 -0.31551 0.93908 -0.32084 C 0.95509 -0.33982 0.95822 -0.33889 0.97657 -0.34584 C 0.97917 -0.34815 0.98138 -0.35185 0.98477 -0.35209 C 0.99375 -0.35301 1.00312 -0.35232 1.01197 -0.34908 C 1.01496 -0.34792 1.01561 -0.34306 1.01718 -0.33959 C 1.02329 -0.32523 1.02447 -0.32084 1.02798 -0.3081 C 1.02954 -0.29676 1.0298 -0.28959 1.03332 -0.27986 C 1.03488 -0.27547 1.03735 -0.27153 1.03852 -0.26713 C 1.04087 -0.26111 1.04256 -0.25463 1.04412 -0.24838 C 1.04542 -0.24306 1.0449 -0.2375 1.04685 -0.23241 C 1.05115 -0.2213 1.05844 -0.20996 1.06859 -0.2044 C 1.07171 -0.20232 1.07536 -0.20209 1.079 -0.20116 C 1.08824 -0.20209 1.09761 -0.2007 1.10607 -0.2044 C 1.11089 -0.20648 1.11284 -0.21297 1.11688 -0.2169 C 1.13106 -0.23102 1.13705 -0.23773 1.15176 -0.24514 C 1.15436 -0.24653 1.15723 -0.24746 1.16009 -0.24838 L 1.18157 -0.24514 C 1.18716 -0.24445 1.19224 -0.24213 1.19784 -0.24213 C 1.20955 -0.24213 1.22113 -0.24398 1.23285 -0.24514 C 1.23532 -0.24746 1.23805 -0.24977 1.24105 -0.25139 C 1.25042 -0.25695 1.25654 -0.25463 1.26838 -0.25463 L 1.26539 -0.25139 " pathEditMode="relative" rAng="0" ptsTypes="AAAAAAAAAAAAAAAAAAAAAAAAAAAAAAAAAAAAAAAAAAAAAAAA">
                                      <p:cBhvr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0" y="-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398" y="914400"/>
            <a:ext cx="8458200" cy="120032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২০১৯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সুমনের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লেনদেনগুলো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ছিলো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নিম্নরূপঃ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ডিসেম্বর-১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৫০,০০০.০০টাকা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     “      - ১৫ 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আসবাবপত্র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২০,০০০.০০টাকা</a:t>
            </a:r>
          </a:p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    “       - ২০ 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নগদে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উত্তোলন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১০,০০০.০০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57054" y="2759134"/>
            <a:ext cx="2514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 smtClean="0">
                <a:latin typeface="NikoshBAN"/>
                <a:cs typeface="SutonnyMJ" pitchFamily="2" charset="0"/>
              </a:rPr>
              <a:t>জাবেদা</a:t>
            </a:r>
            <a:r>
              <a:rPr lang="en-US" sz="2400" b="1" dirty="0" smtClean="0">
                <a:latin typeface="NikoshBAN"/>
                <a:cs typeface="SutonnyMJ" pitchFamily="2" charset="0"/>
              </a:rPr>
              <a:t> </a:t>
            </a:r>
            <a:endParaRPr lang="en-US" sz="2400" b="1" dirty="0">
              <a:latin typeface="NikoshBAN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0633" y="3224345"/>
            <a:ext cx="1263091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তারিখ</a:t>
            </a:r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1252458" y="3217257"/>
            <a:ext cx="2988294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বিবরণ</a:t>
            </a:r>
            <a:r>
              <a:rPr lang="en-US" b="1" dirty="0" smtClean="0"/>
              <a:t> </a:t>
            </a:r>
            <a:endParaRPr lang="en-GB" b="1" dirty="0"/>
          </a:p>
        </p:txBody>
      </p:sp>
      <p:sp>
        <p:nvSpPr>
          <p:cNvPr id="6" name="Rectangle 5"/>
          <p:cNvSpPr/>
          <p:nvPr/>
        </p:nvSpPr>
        <p:spPr>
          <a:xfrm>
            <a:off x="4240752" y="3215485"/>
            <a:ext cx="103749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খঃপৃঃ</a:t>
            </a: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5278244" y="3224345"/>
            <a:ext cx="1903637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ডেবিট</a:t>
            </a:r>
            <a:r>
              <a:rPr lang="en-US" b="1" dirty="0" smtClean="0"/>
              <a:t> </a:t>
            </a:r>
            <a:r>
              <a:rPr lang="en-US" b="1" dirty="0" err="1" smtClean="0"/>
              <a:t>টাকা</a:t>
            </a:r>
            <a:r>
              <a:rPr lang="en-US" b="1" dirty="0" smtClean="0"/>
              <a:t> 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7196058" y="3215485"/>
            <a:ext cx="1903637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ক্রেডিট</a:t>
            </a:r>
            <a:r>
              <a:rPr lang="en-US" b="1" dirty="0" smtClean="0"/>
              <a:t>  </a:t>
            </a:r>
            <a:r>
              <a:rPr lang="en-US" b="1" dirty="0" err="1" smtClean="0"/>
              <a:t>টাকা</a:t>
            </a:r>
            <a:r>
              <a:rPr lang="en-US" b="1" dirty="0" smtClean="0"/>
              <a:t> </a:t>
            </a:r>
            <a:endParaRPr lang="en-GB" b="1" dirty="0"/>
          </a:p>
        </p:txBody>
      </p:sp>
      <p:sp>
        <p:nvSpPr>
          <p:cNvPr id="9" name="Rectangle 8"/>
          <p:cNvSpPr/>
          <p:nvPr/>
        </p:nvSpPr>
        <p:spPr>
          <a:xfrm>
            <a:off x="3547" y="3676342"/>
            <a:ext cx="1263091" cy="7397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ডিসেঃ-০১ </a:t>
            </a:r>
            <a:endParaRPr lang="en-GB" b="1" dirty="0"/>
          </a:p>
        </p:txBody>
      </p:sp>
      <p:sp>
        <p:nvSpPr>
          <p:cNvPr id="10" name="Rectangle 9"/>
          <p:cNvSpPr/>
          <p:nvPr/>
        </p:nvSpPr>
        <p:spPr>
          <a:xfrm>
            <a:off x="1266638" y="3683317"/>
            <a:ext cx="2988294" cy="7256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নগদান</a:t>
            </a:r>
            <a:r>
              <a:rPr lang="en-US" b="1" dirty="0" smtClean="0"/>
              <a:t> </a:t>
            </a:r>
            <a:r>
              <a:rPr lang="en-US" b="1" dirty="0" err="1" smtClean="0"/>
              <a:t>হিঃ</a:t>
            </a:r>
            <a:r>
              <a:rPr lang="en-US" b="1" dirty="0" smtClean="0"/>
              <a:t> </a:t>
            </a:r>
            <a:r>
              <a:rPr lang="en-US" b="1" dirty="0" err="1" smtClean="0"/>
              <a:t>ডেঃ</a:t>
            </a:r>
            <a:endParaRPr lang="en-US" b="1" dirty="0" smtClean="0"/>
          </a:p>
          <a:p>
            <a:pPr algn="ctr"/>
            <a:r>
              <a:rPr lang="en-US" b="1" dirty="0" err="1" smtClean="0"/>
              <a:t>মূলধন</a:t>
            </a:r>
            <a:r>
              <a:rPr lang="en-US" b="1" dirty="0" smtClean="0"/>
              <a:t> </a:t>
            </a:r>
            <a:r>
              <a:rPr lang="en-US" b="1" dirty="0" err="1" smtClean="0"/>
              <a:t>হিঃ</a:t>
            </a:r>
            <a:r>
              <a:rPr lang="en-US" b="1" dirty="0" smtClean="0"/>
              <a:t> </a:t>
            </a:r>
            <a:r>
              <a:rPr lang="en-US" b="1" dirty="0" err="1" smtClean="0"/>
              <a:t>ক্রেঃ</a:t>
            </a:r>
            <a:r>
              <a:rPr lang="en-US" b="1" dirty="0" smtClean="0"/>
              <a:t> </a:t>
            </a:r>
            <a:endParaRPr lang="en-GB" b="1" dirty="0"/>
          </a:p>
        </p:txBody>
      </p:sp>
      <p:sp>
        <p:nvSpPr>
          <p:cNvPr id="11" name="Rectangle 10"/>
          <p:cNvSpPr/>
          <p:nvPr/>
        </p:nvSpPr>
        <p:spPr>
          <a:xfrm>
            <a:off x="4254932" y="3681545"/>
            <a:ext cx="1037492" cy="7256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12" name="Rectangle 11"/>
          <p:cNvSpPr/>
          <p:nvPr/>
        </p:nvSpPr>
        <p:spPr>
          <a:xfrm>
            <a:off x="5292424" y="3676342"/>
            <a:ext cx="1903637" cy="73971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৫০,০০০/ </a:t>
            </a:r>
          </a:p>
          <a:p>
            <a:pPr algn="ctr"/>
            <a:endParaRPr lang="en-GB" b="1" dirty="0"/>
          </a:p>
        </p:txBody>
      </p:sp>
      <p:sp>
        <p:nvSpPr>
          <p:cNvPr id="13" name="Rectangle 12"/>
          <p:cNvSpPr/>
          <p:nvPr/>
        </p:nvSpPr>
        <p:spPr>
          <a:xfrm>
            <a:off x="7210238" y="3681545"/>
            <a:ext cx="1903637" cy="7256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৫০,০০০/</a:t>
            </a:r>
            <a:endParaRPr lang="en-GB" b="1" dirty="0"/>
          </a:p>
        </p:txBody>
      </p:sp>
      <p:sp>
        <p:nvSpPr>
          <p:cNvPr id="14" name="Rectangle 13"/>
          <p:cNvSpPr/>
          <p:nvPr/>
        </p:nvSpPr>
        <p:spPr>
          <a:xfrm>
            <a:off x="5319" y="4437320"/>
            <a:ext cx="1263091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ডিসেঃ-১৫ </a:t>
            </a:r>
            <a:endParaRPr lang="en-GB" b="1" dirty="0"/>
          </a:p>
        </p:txBody>
      </p:sp>
      <p:sp>
        <p:nvSpPr>
          <p:cNvPr id="15" name="Rectangle 14"/>
          <p:cNvSpPr/>
          <p:nvPr/>
        </p:nvSpPr>
        <p:spPr>
          <a:xfrm>
            <a:off x="1268410" y="4430232"/>
            <a:ext cx="2988294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আসবাব</a:t>
            </a:r>
            <a:r>
              <a:rPr lang="en-US" b="1" dirty="0" smtClean="0"/>
              <a:t>  </a:t>
            </a:r>
            <a:r>
              <a:rPr lang="en-US" b="1" dirty="0" err="1"/>
              <a:t>হিঃ</a:t>
            </a:r>
            <a:r>
              <a:rPr lang="en-US" b="1" dirty="0"/>
              <a:t> </a:t>
            </a:r>
            <a:r>
              <a:rPr lang="en-US" b="1" dirty="0" err="1"/>
              <a:t>ডেঃ</a:t>
            </a:r>
            <a:endParaRPr lang="en-US" b="1" dirty="0"/>
          </a:p>
          <a:p>
            <a:pPr algn="ctr"/>
            <a:r>
              <a:rPr lang="en-US" b="1" dirty="0" err="1" smtClean="0"/>
              <a:t>নগদান</a:t>
            </a:r>
            <a:r>
              <a:rPr lang="en-US" b="1" dirty="0" smtClean="0"/>
              <a:t>  </a:t>
            </a:r>
            <a:r>
              <a:rPr lang="en-US" b="1" dirty="0" err="1"/>
              <a:t>হিঃ</a:t>
            </a:r>
            <a:r>
              <a:rPr lang="en-US" b="1" dirty="0"/>
              <a:t> </a:t>
            </a:r>
            <a:r>
              <a:rPr lang="en-US" b="1" dirty="0" err="1"/>
              <a:t>ক্রেঃ</a:t>
            </a:r>
            <a:r>
              <a:rPr lang="en-US" b="1" dirty="0"/>
              <a:t> </a:t>
            </a:r>
            <a:endParaRPr lang="en-GB" b="1" dirty="0"/>
          </a:p>
        </p:txBody>
      </p:sp>
      <p:sp>
        <p:nvSpPr>
          <p:cNvPr id="16" name="Rectangle 15"/>
          <p:cNvSpPr/>
          <p:nvPr/>
        </p:nvSpPr>
        <p:spPr>
          <a:xfrm>
            <a:off x="4256704" y="4428460"/>
            <a:ext cx="1037492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17" name="Rectangle 16"/>
          <p:cNvSpPr/>
          <p:nvPr/>
        </p:nvSpPr>
        <p:spPr>
          <a:xfrm>
            <a:off x="5294196" y="4437320"/>
            <a:ext cx="1903637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২০,০০০/</a:t>
            </a:r>
            <a:endParaRPr lang="en-GB" b="1" dirty="0"/>
          </a:p>
          <a:p>
            <a:pPr algn="ctr"/>
            <a:endParaRPr lang="en-US" b="1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7212010" y="4428460"/>
            <a:ext cx="1903637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২০,০০০/ </a:t>
            </a:r>
            <a:endParaRPr lang="en-GB" b="1" dirty="0"/>
          </a:p>
        </p:txBody>
      </p:sp>
      <p:sp>
        <p:nvSpPr>
          <p:cNvPr id="19" name="Rectangle 18"/>
          <p:cNvSpPr/>
          <p:nvPr/>
        </p:nvSpPr>
        <p:spPr>
          <a:xfrm>
            <a:off x="3544" y="5114259"/>
            <a:ext cx="1263091" cy="6769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ডিসেঃ-২০  </a:t>
            </a:r>
            <a:endParaRPr lang="en-GB" b="1" dirty="0"/>
          </a:p>
        </p:txBody>
      </p:sp>
      <p:sp>
        <p:nvSpPr>
          <p:cNvPr id="20" name="Rectangle 19"/>
          <p:cNvSpPr/>
          <p:nvPr/>
        </p:nvSpPr>
        <p:spPr>
          <a:xfrm>
            <a:off x="1266635" y="5107171"/>
            <a:ext cx="2988294" cy="6769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উত্তোলন</a:t>
            </a:r>
            <a:r>
              <a:rPr lang="en-US" b="1" dirty="0" smtClean="0"/>
              <a:t>  </a:t>
            </a:r>
            <a:r>
              <a:rPr lang="en-US" b="1" dirty="0" err="1"/>
              <a:t>হিঃ</a:t>
            </a:r>
            <a:r>
              <a:rPr lang="en-US" b="1" dirty="0"/>
              <a:t> </a:t>
            </a:r>
            <a:r>
              <a:rPr lang="en-US" b="1" dirty="0" err="1"/>
              <a:t>ডেঃ</a:t>
            </a:r>
            <a:endParaRPr lang="en-US" b="1" dirty="0"/>
          </a:p>
          <a:p>
            <a:pPr algn="ctr"/>
            <a:r>
              <a:rPr lang="en-US" b="1" dirty="0" err="1" smtClean="0"/>
              <a:t>নগদান</a:t>
            </a:r>
            <a:r>
              <a:rPr lang="en-US" b="1" dirty="0" smtClean="0"/>
              <a:t>  </a:t>
            </a:r>
            <a:r>
              <a:rPr lang="en-US" b="1" dirty="0" err="1"/>
              <a:t>হিঃ</a:t>
            </a:r>
            <a:r>
              <a:rPr lang="en-US" b="1" dirty="0"/>
              <a:t> </a:t>
            </a:r>
            <a:r>
              <a:rPr lang="en-US" b="1" dirty="0" err="1"/>
              <a:t>ক্রেঃ</a:t>
            </a:r>
            <a:r>
              <a:rPr lang="en-US" b="1" dirty="0"/>
              <a:t> </a:t>
            </a:r>
            <a:endParaRPr lang="en-GB" b="1" dirty="0"/>
          </a:p>
        </p:txBody>
      </p:sp>
      <p:sp>
        <p:nvSpPr>
          <p:cNvPr id="21" name="Rectangle 20"/>
          <p:cNvSpPr/>
          <p:nvPr/>
        </p:nvSpPr>
        <p:spPr>
          <a:xfrm>
            <a:off x="4254929" y="5105399"/>
            <a:ext cx="1037492" cy="6769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22" name="Rectangle 21"/>
          <p:cNvSpPr/>
          <p:nvPr/>
        </p:nvSpPr>
        <p:spPr>
          <a:xfrm>
            <a:off x="5292421" y="5114259"/>
            <a:ext cx="1903637" cy="6769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১০,০০০/ </a:t>
            </a:r>
          </a:p>
          <a:p>
            <a:pPr algn="ctr"/>
            <a:endParaRPr lang="en-GB" b="1" dirty="0"/>
          </a:p>
        </p:txBody>
      </p:sp>
      <p:sp>
        <p:nvSpPr>
          <p:cNvPr id="23" name="Rectangle 22"/>
          <p:cNvSpPr/>
          <p:nvPr/>
        </p:nvSpPr>
        <p:spPr>
          <a:xfrm>
            <a:off x="7210235" y="5105399"/>
            <a:ext cx="1903637" cy="6769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১০,০০০/ </a:t>
            </a:r>
            <a:endParaRPr lang="en-GB" b="1" dirty="0"/>
          </a:p>
        </p:txBody>
      </p:sp>
      <p:sp>
        <p:nvSpPr>
          <p:cNvPr id="24" name="Rectangle 23"/>
          <p:cNvSpPr/>
          <p:nvPr/>
        </p:nvSpPr>
        <p:spPr>
          <a:xfrm>
            <a:off x="3545" y="5800060"/>
            <a:ext cx="1263091" cy="7726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ডিসেঃ-৩১</a:t>
            </a:r>
          </a:p>
          <a:p>
            <a:pPr algn="ctr"/>
            <a:r>
              <a:rPr lang="en-US" b="1" dirty="0" smtClean="0"/>
              <a:t> </a:t>
            </a:r>
            <a:endParaRPr lang="en-GB" b="1" dirty="0"/>
          </a:p>
        </p:txBody>
      </p:sp>
      <p:sp>
        <p:nvSpPr>
          <p:cNvPr id="25" name="Rectangle 24"/>
          <p:cNvSpPr/>
          <p:nvPr/>
        </p:nvSpPr>
        <p:spPr>
          <a:xfrm>
            <a:off x="1266636" y="5792972"/>
            <a:ext cx="2988294" cy="7726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মোটঃ</a:t>
            </a:r>
            <a:endParaRPr lang="en-US" b="1" dirty="0" smtClean="0"/>
          </a:p>
          <a:p>
            <a:pPr algn="ctr"/>
            <a:r>
              <a:rPr lang="en-US" b="1" dirty="0" smtClean="0"/>
              <a:t> </a:t>
            </a:r>
            <a:endParaRPr lang="en-GB" b="1" dirty="0"/>
          </a:p>
        </p:txBody>
      </p:sp>
      <p:sp>
        <p:nvSpPr>
          <p:cNvPr id="26" name="Rectangle 25"/>
          <p:cNvSpPr/>
          <p:nvPr/>
        </p:nvSpPr>
        <p:spPr>
          <a:xfrm>
            <a:off x="4254930" y="5791200"/>
            <a:ext cx="1037492" cy="7726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27" name="Rectangle 26"/>
          <p:cNvSpPr/>
          <p:nvPr/>
        </p:nvSpPr>
        <p:spPr>
          <a:xfrm>
            <a:off x="5292422" y="5800060"/>
            <a:ext cx="1903637" cy="7726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৮০,০০০/</a:t>
            </a:r>
          </a:p>
          <a:p>
            <a:pPr algn="ctr"/>
            <a:r>
              <a:rPr lang="en-US" b="1" dirty="0" smtClean="0"/>
              <a:t> </a:t>
            </a:r>
            <a:endParaRPr lang="en-GB" b="1" dirty="0"/>
          </a:p>
        </p:txBody>
      </p:sp>
      <p:sp>
        <p:nvSpPr>
          <p:cNvPr id="28" name="Rectangle 27"/>
          <p:cNvSpPr/>
          <p:nvPr/>
        </p:nvSpPr>
        <p:spPr>
          <a:xfrm>
            <a:off x="7210236" y="5791200"/>
            <a:ext cx="1903637" cy="7726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৮০,০০০/</a:t>
            </a:r>
          </a:p>
          <a:p>
            <a:pPr algn="ctr"/>
            <a:r>
              <a:rPr lang="en-US" b="1" dirty="0" smtClean="0"/>
              <a:t> </a:t>
            </a:r>
            <a:endParaRPr lang="en-GB" b="1" dirty="0"/>
          </a:p>
        </p:txBody>
      </p:sp>
      <p:cxnSp>
        <p:nvCxnSpPr>
          <p:cNvPr id="31" name="Straight Connector 30"/>
          <p:cNvCxnSpPr>
            <a:stCxn id="27" idx="1"/>
            <a:endCxn id="28" idx="1"/>
          </p:cNvCxnSpPr>
          <p:nvPr/>
        </p:nvCxnSpPr>
        <p:spPr>
          <a:xfrm flipV="1">
            <a:off x="5292422" y="6177516"/>
            <a:ext cx="1917814" cy="88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294196" y="6308651"/>
            <a:ext cx="1917814" cy="88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7203147" y="6159796"/>
            <a:ext cx="1917814" cy="88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204921" y="6290931"/>
            <a:ext cx="1917814" cy="88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577705" y="76200"/>
            <a:ext cx="63246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/>
              </a:rPr>
              <a:t>চলো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কিছু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লেনদেন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দেখিঃ</a:t>
            </a:r>
            <a:r>
              <a:rPr lang="en-US" sz="2800" b="1" dirty="0" smtClean="0">
                <a:latin typeface="NikoshBAN"/>
              </a:rPr>
              <a:t> </a:t>
            </a:r>
            <a:endParaRPr lang="en-GB" sz="2800" b="1" dirty="0">
              <a:latin typeface="NikoshBAN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2400" y="2237839"/>
            <a:ext cx="8836198" cy="5212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NikoshBAN"/>
              </a:rPr>
              <a:t>লেনদেনগুলোকে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আমরা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প্রথম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কোন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বইয়ে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লিপিবদ্ধ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করি</a:t>
            </a:r>
            <a:r>
              <a:rPr lang="en-US" sz="2000" b="1" dirty="0" smtClean="0">
                <a:latin typeface="NikoshBAN"/>
              </a:rPr>
              <a:t>? </a:t>
            </a:r>
            <a:endParaRPr lang="en-GB" sz="20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18662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533400" y="838199"/>
            <a:ext cx="8001000" cy="12192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/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খতিয়ানঃ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182880"/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endParaRPr lang="en-US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182880"/>
            <a:r>
              <a:rPr lang="en-US" sz="2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2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জের</a:t>
            </a:r>
            <a:r>
              <a:rPr lang="en-US" sz="2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31" y="2112860"/>
            <a:ext cx="1390651" cy="63288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NikoshBAN"/>
              </a:rPr>
              <a:t>তারিখ</a:t>
            </a:r>
            <a:endParaRPr lang="en-GB" b="1" dirty="0">
              <a:latin typeface="Nikosh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3072" y="2120743"/>
            <a:ext cx="2188979" cy="6249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NikoshBAN"/>
              </a:rPr>
              <a:t>বিবরণ</a:t>
            </a:r>
            <a:r>
              <a:rPr lang="en-US" b="1" dirty="0" smtClean="0">
                <a:latin typeface="NikoshBAN"/>
              </a:rPr>
              <a:t> </a:t>
            </a:r>
            <a:endParaRPr lang="en-GB" b="1" dirty="0">
              <a:latin typeface="NikoshB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12719" y="2120743"/>
            <a:ext cx="954270" cy="6249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NikoshBAN"/>
              </a:rPr>
              <a:t>খঃপৃঃ</a:t>
            </a:r>
            <a:r>
              <a:rPr lang="en-US" b="1" dirty="0" smtClean="0">
                <a:latin typeface="NikoshBAN"/>
              </a:rPr>
              <a:t> </a:t>
            </a:r>
            <a:endParaRPr lang="en-GB" b="1" dirty="0">
              <a:latin typeface="Nikosh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66989" y="2112860"/>
            <a:ext cx="1047308" cy="63288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NikoshBAN"/>
              </a:rPr>
              <a:t>ডেবিট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টাকা</a:t>
            </a:r>
            <a:r>
              <a:rPr lang="en-US" b="1" dirty="0" smtClean="0">
                <a:latin typeface="NikoshBAN"/>
              </a:rPr>
              <a:t> </a:t>
            </a:r>
            <a:endParaRPr lang="en-GB" b="1" dirty="0">
              <a:latin typeface="NikoshB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14297" y="2104209"/>
            <a:ext cx="1181099" cy="6415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NikoshBAN"/>
              </a:rPr>
              <a:t>ক্রেডিট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টাকা</a:t>
            </a:r>
            <a:r>
              <a:rPr lang="en-US" b="1" dirty="0" smtClean="0">
                <a:latin typeface="NikoshBAN"/>
              </a:rPr>
              <a:t> </a:t>
            </a:r>
            <a:endParaRPr lang="en-GB" b="1" dirty="0">
              <a:latin typeface="NikoshB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95396" y="2112860"/>
            <a:ext cx="2340048" cy="3203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NikoshBAN"/>
              </a:rPr>
              <a:t>জের</a:t>
            </a:r>
            <a:r>
              <a:rPr lang="en-US" b="1" dirty="0" smtClean="0">
                <a:latin typeface="NikoshBAN"/>
              </a:rPr>
              <a:t> </a:t>
            </a:r>
            <a:endParaRPr lang="en-GB" b="1" dirty="0">
              <a:latin typeface="NikoshB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83755" y="2462144"/>
            <a:ext cx="1162926" cy="2835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NikoshBAN"/>
              </a:rPr>
              <a:t>ক্রেডিট</a:t>
            </a:r>
            <a:r>
              <a:rPr lang="en-US" b="1" dirty="0" smtClean="0">
                <a:latin typeface="NikoshBAN"/>
              </a:rPr>
              <a:t> </a:t>
            </a:r>
            <a:endParaRPr lang="en-GB" b="1" dirty="0">
              <a:latin typeface="NikoshB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95396" y="2429300"/>
            <a:ext cx="1170024" cy="316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NikoshBAN"/>
              </a:rPr>
              <a:t>ডেবিট</a:t>
            </a:r>
            <a:r>
              <a:rPr lang="en-US" b="1" dirty="0" smtClean="0">
                <a:latin typeface="NikoshBAN"/>
              </a:rPr>
              <a:t> </a:t>
            </a:r>
            <a:endParaRPr lang="en-GB" b="1" dirty="0">
              <a:latin typeface="NikoshB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867" y="2733779"/>
            <a:ext cx="1334373" cy="5015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NikoshBAN"/>
              </a:rPr>
              <a:t>ডিসেঃ</a:t>
            </a:r>
            <a:r>
              <a:rPr lang="en-US" sz="1600" b="1" dirty="0" smtClean="0">
                <a:latin typeface="NikoshBAN"/>
              </a:rPr>
              <a:t>– ০১ </a:t>
            </a:r>
            <a:endParaRPr lang="en-GB" sz="1600" b="1" dirty="0">
              <a:latin typeface="NikoshB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68188" y="2733779"/>
            <a:ext cx="2174700" cy="4775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NikoshBAN"/>
              </a:rPr>
              <a:t>মূলধন</a:t>
            </a:r>
            <a:r>
              <a:rPr lang="en-US" sz="1600" b="1" dirty="0" smtClean="0">
                <a:latin typeface="NikoshBAN"/>
              </a:rPr>
              <a:t> </a:t>
            </a:r>
            <a:r>
              <a:rPr lang="en-US" sz="1600" b="1" dirty="0" err="1" smtClean="0">
                <a:latin typeface="NikoshBAN"/>
              </a:rPr>
              <a:t>হিসাব</a:t>
            </a:r>
            <a:r>
              <a:rPr lang="en-US" sz="1600" b="1" dirty="0" smtClean="0">
                <a:latin typeface="NikoshBAN"/>
              </a:rPr>
              <a:t> </a:t>
            </a:r>
            <a:endParaRPr lang="en-GB" sz="1600" b="1" dirty="0">
              <a:latin typeface="NikoshB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52219" y="2733779"/>
            <a:ext cx="973764" cy="4775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>
              <a:latin typeface="NikoshB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16854" y="2724031"/>
            <a:ext cx="1047308" cy="4775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NikoshBAN"/>
              </a:rPr>
              <a:t>৫০,০০০/</a:t>
            </a:r>
            <a:endParaRPr lang="en-GB" sz="1600" b="1" dirty="0">
              <a:latin typeface="NikoshB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52522" y="2724030"/>
            <a:ext cx="1191732" cy="4775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>
              <a:latin typeface="NikoshB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07937" y="2700107"/>
            <a:ext cx="1168262" cy="5015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NikoshBAN"/>
              </a:rPr>
              <a:t>৫০,০০০/</a:t>
            </a:r>
            <a:endParaRPr lang="en-GB" sz="1600" b="1" dirty="0">
              <a:latin typeface="NikoshB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76200" y="2709855"/>
            <a:ext cx="1180284" cy="4917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>
              <a:latin typeface="NikoshBAN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970" y="3235281"/>
            <a:ext cx="1323741" cy="5015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NikoshBAN"/>
              </a:rPr>
              <a:t>ডিসেঃ</a:t>
            </a:r>
            <a:r>
              <a:rPr lang="en-US" sz="1600" b="1" dirty="0">
                <a:latin typeface="NikoshBAN"/>
              </a:rPr>
              <a:t>– </a:t>
            </a:r>
            <a:r>
              <a:rPr lang="en-US" sz="1600" b="1" dirty="0" smtClean="0">
                <a:latin typeface="NikoshBAN"/>
              </a:rPr>
              <a:t>১৫ </a:t>
            </a:r>
            <a:endParaRPr lang="en-GB" sz="1600" b="1" dirty="0">
              <a:latin typeface="NikoshBAN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77710" y="3247242"/>
            <a:ext cx="2188979" cy="4775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NikoshBAN"/>
              </a:rPr>
              <a:t>আসবাবপত্র</a:t>
            </a:r>
            <a:r>
              <a:rPr lang="en-US" sz="1600" b="1" dirty="0" smtClean="0">
                <a:latin typeface="NikoshBAN"/>
              </a:rPr>
              <a:t> </a:t>
            </a:r>
            <a:r>
              <a:rPr lang="en-US" sz="1600" b="1" dirty="0" err="1">
                <a:latin typeface="NikoshBAN"/>
              </a:rPr>
              <a:t>হিসাব</a:t>
            </a:r>
            <a:r>
              <a:rPr lang="en-US" sz="1600" b="1" dirty="0">
                <a:latin typeface="NikoshBAN"/>
              </a:rPr>
              <a:t> </a:t>
            </a:r>
            <a:endParaRPr lang="en-GB" sz="1600" b="1" dirty="0">
              <a:latin typeface="NikoshBAN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57358" y="3247242"/>
            <a:ext cx="933893" cy="4775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>
              <a:latin typeface="NikoshBAN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82391" y="3235280"/>
            <a:ext cx="1076545" cy="4895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>
              <a:latin typeface="NikoshBAN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17035" y="3247242"/>
            <a:ext cx="1181100" cy="4775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NikoshBAN"/>
              </a:rPr>
              <a:t>২০,০০০/</a:t>
            </a:r>
            <a:endParaRPr lang="en-GB" sz="1600" b="1" dirty="0">
              <a:latin typeface="NikoshBAN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18462" y="3247242"/>
            <a:ext cx="1168262" cy="4775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NikoshBAN"/>
              </a:rPr>
              <a:t>৩০,০০০/</a:t>
            </a:r>
            <a:endParaRPr lang="en-GB" sz="1600" b="1" dirty="0">
              <a:latin typeface="NikoshBAN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06229" y="3215123"/>
            <a:ext cx="1140452" cy="5096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>
              <a:latin typeface="NikoshBAN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175" y="3736783"/>
            <a:ext cx="1309639" cy="5015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NikoshBAN"/>
              </a:rPr>
              <a:t>ডিসেঃ</a:t>
            </a:r>
            <a:r>
              <a:rPr lang="en-US" sz="1600" b="1" dirty="0">
                <a:latin typeface="NikoshBAN"/>
              </a:rPr>
              <a:t>– </a:t>
            </a:r>
            <a:r>
              <a:rPr lang="en-US" sz="1600" b="1" dirty="0" smtClean="0">
                <a:latin typeface="NikoshBAN"/>
              </a:rPr>
              <a:t>২০  </a:t>
            </a:r>
            <a:endParaRPr lang="en-GB" sz="1600" b="1" dirty="0">
              <a:latin typeface="NikoshBA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53865" y="3760706"/>
            <a:ext cx="2158854" cy="4775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NikoshBAN"/>
              </a:rPr>
              <a:t>উত্তোলন</a:t>
            </a:r>
            <a:r>
              <a:rPr lang="en-US" sz="1600" b="1" dirty="0" smtClean="0">
                <a:latin typeface="NikoshBAN"/>
              </a:rPr>
              <a:t> </a:t>
            </a:r>
            <a:r>
              <a:rPr lang="en-US" sz="1600" b="1" dirty="0" err="1">
                <a:latin typeface="NikoshBAN"/>
              </a:rPr>
              <a:t>হিসাব</a:t>
            </a:r>
            <a:r>
              <a:rPr lang="en-US" sz="1600" b="1" dirty="0">
                <a:latin typeface="NikoshBAN"/>
              </a:rPr>
              <a:t> </a:t>
            </a:r>
            <a:endParaRPr lang="en-GB" sz="1600" b="1" dirty="0">
              <a:latin typeface="NikoshBA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12719" y="3736783"/>
            <a:ext cx="933893" cy="5015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>
              <a:latin typeface="NikoshBAN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38164" y="3748744"/>
            <a:ext cx="1087178" cy="5015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>
              <a:latin typeface="NikoshBAN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16696" y="3748744"/>
            <a:ext cx="1181100" cy="5015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NikoshBAN"/>
              </a:rPr>
              <a:t>১০,০০০/ </a:t>
            </a:r>
            <a:endParaRPr lang="en-GB" sz="1600" b="1" dirty="0">
              <a:latin typeface="NikoshBAN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697796" y="3736783"/>
            <a:ext cx="1168262" cy="5015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NikoshBAN"/>
              </a:rPr>
              <a:t>২০,০০০/ </a:t>
            </a:r>
            <a:endParaRPr lang="en-GB" sz="1600" b="1" dirty="0">
              <a:latin typeface="NikoshBAN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866057" y="3724821"/>
            <a:ext cx="1190181" cy="5134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>
              <a:latin typeface="NikoshB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9701" y="237458"/>
            <a:ext cx="6248400" cy="533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NikoshBAN"/>
              </a:rPr>
              <a:t>জাবেদার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পর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লেনদেনকে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কোন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বইয়ে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লিখা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হয়</a:t>
            </a:r>
            <a:r>
              <a:rPr lang="en-US" sz="2000" b="1" dirty="0" smtClean="0">
                <a:latin typeface="NikoshBAN"/>
              </a:rPr>
              <a:t>?</a:t>
            </a:r>
            <a:endParaRPr lang="en-GB" sz="2000" b="1" dirty="0">
              <a:latin typeface="NikoshBAN"/>
            </a:endParaRPr>
          </a:p>
        </p:txBody>
      </p:sp>
      <p:sp>
        <p:nvSpPr>
          <p:cNvPr id="35" name="Title 2"/>
          <p:cNvSpPr txBox="1">
            <a:spLocks/>
          </p:cNvSpPr>
          <p:nvPr/>
        </p:nvSpPr>
        <p:spPr>
          <a:xfrm>
            <a:off x="561793" y="4394506"/>
            <a:ext cx="8001000" cy="789334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/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endParaRPr lang="en-US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182880"/>
            <a:r>
              <a:rPr lang="en-US" sz="2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2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জের</a:t>
            </a:r>
            <a:r>
              <a:rPr lang="en-US" sz="2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7338" y="5386879"/>
            <a:ext cx="1390651" cy="55428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NikoshBAN"/>
              </a:rPr>
              <a:t>তারিখ</a:t>
            </a:r>
            <a:endParaRPr lang="en-GB" b="1" dirty="0">
              <a:latin typeface="NikoshBAN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477885" y="5378204"/>
            <a:ext cx="2188978" cy="5629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NikoshBAN"/>
              </a:rPr>
              <a:t>বিবরণ</a:t>
            </a:r>
            <a:r>
              <a:rPr lang="en-US" b="1" dirty="0" smtClean="0">
                <a:latin typeface="NikoshBAN"/>
              </a:rPr>
              <a:t> </a:t>
            </a:r>
            <a:endParaRPr lang="en-GB" b="1" dirty="0">
              <a:latin typeface="NikoshBAN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678410" y="5386879"/>
            <a:ext cx="971991" cy="5629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NikoshBAN"/>
              </a:rPr>
              <a:t>খঃপৃঃ</a:t>
            </a:r>
            <a:r>
              <a:rPr lang="en-US" b="1" dirty="0" smtClean="0">
                <a:latin typeface="NikoshBAN"/>
              </a:rPr>
              <a:t> </a:t>
            </a:r>
            <a:endParaRPr lang="en-GB" b="1" dirty="0">
              <a:latin typeface="NikoshBAN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650401" y="5378204"/>
            <a:ext cx="1104900" cy="5716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NikoshBAN"/>
              </a:rPr>
              <a:t>ডেবিট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টাকা</a:t>
            </a:r>
            <a:r>
              <a:rPr lang="en-US" b="1" dirty="0" smtClean="0">
                <a:latin typeface="NikoshBAN"/>
              </a:rPr>
              <a:t> </a:t>
            </a:r>
            <a:endParaRPr lang="en-GB" b="1" dirty="0">
              <a:latin typeface="NikoshBAN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755301" y="5378203"/>
            <a:ext cx="1123508" cy="5716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NikoshBAN"/>
              </a:rPr>
              <a:t>ক্রেডিট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টাকা</a:t>
            </a:r>
            <a:r>
              <a:rPr lang="en-US" b="1" dirty="0" smtClean="0">
                <a:latin typeface="NikoshBAN"/>
              </a:rPr>
              <a:t> </a:t>
            </a:r>
            <a:endParaRPr lang="en-GB" b="1" dirty="0">
              <a:latin typeface="NikoshBAN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878809" y="5386879"/>
            <a:ext cx="2272762" cy="28147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NikoshBAN"/>
              </a:rPr>
              <a:t>জের</a:t>
            </a:r>
            <a:r>
              <a:rPr lang="en-US" b="1" dirty="0" smtClean="0">
                <a:latin typeface="NikoshBAN"/>
              </a:rPr>
              <a:t> </a:t>
            </a:r>
            <a:endParaRPr lang="en-GB" b="1" dirty="0">
              <a:latin typeface="NikoshBAN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990679" y="5680722"/>
            <a:ext cx="1162926" cy="27280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NikoshBAN"/>
              </a:rPr>
              <a:t>ক্রেডিট</a:t>
            </a:r>
            <a:r>
              <a:rPr lang="en-US" b="1" dirty="0" smtClean="0">
                <a:latin typeface="NikoshBAN"/>
              </a:rPr>
              <a:t> </a:t>
            </a:r>
            <a:endParaRPr lang="en-GB" b="1" dirty="0">
              <a:latin typeface="NikoshBAN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878809" y="5678179"/>
            <a:ext cx="1170024" cy="27280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NikoshBAN"/>
              </a:rPr>
              <a:t>ডেবিট</a:t>
            </a:r>
            <a:r>
              <a:rPr lang="en-US" b="1" dirty="0" smtClean="0">
                <a:latin typeface="NikoshBAN"/>
              </a:rPr>
              <a:t> </a:t>
            </a:r>
            <a:endParaRPr lang="en-GB" b="1" dirty="0">
              <a:latin typeface="NikoshBAN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7337" y="5969913"/>
            <a:ext cx="1390652" cy="3996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NikoshBAN"/>
              </a:rPr>
              <a:t>ডিসেঃ</a:t>
            </a:r>
            <a:r>
              <a:rPr lang="en-US" sz="1600" b="1" dirty="0" smtClean="0">
                <a:latin typeface="NikoshBAN"/>
              </a:rPr>
              <a:t>– ০১ </a:t>
            </a:r>
            <a:endParaRPr lang="en-GB" sz="1600" b="1" dirty="0">
              <a:latin typeface="NikoshBAN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485802" y="5969911"/>
            <a:ext cx="2204404" cy="3805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NikoshBAN"/>
              </a:rPr>
              <a:t>নগদান</a:t>
            </a:r>
            <a:r>
              <a:rPr lang="en-US" sz="1600" b="1" dirty="0" smtClean="0">
                <a:latin typeface="NikoshBAN"/>
              </a:rPr>
              <a:t> </a:t>
            </a:r>
            <a:r>
              <a:rPr lang="en-US" sz="1600" b="1" dirty="0" err="1" smtClean="0">
                <a:latin typeface="NikoshBAN"/>
              </a:rPr>
              <a:t>হিসাব</a:t>
            </a:r>
            <a:r>
              <a:rPr lang="en-US" sz="1600" b="1" dirty="0" smtClean="0">
                <a:latin typeface="NikoshBAN"/>
              </a:rPr>
              <a:t> </a:t>
            </a:r>
            <a:endParaRPr lang="en-GB" sz="1600" b="1" dirty="0">
              <a:latin typeface="NikoshBAN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678410" y="5979443"/>
            <a:ext cx="991483" cy="3710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>
              <a:latin typeface="NikoshBAN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69893" y="5969911"/>
            <a:ext cx="1087179" cy="3805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 dirty="0">
              <a:latin typeface="NikoshBAN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57072" y="5979443"/>
            <a:ext cx="1127052" cy="3710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NikoshBAN"/>
              </a:rPr>
              <a:t>৫০,০০০/</a:t>
            </a:r>
            <a:endParaRPr lang="en-GB" sz="1600" b="1" dirty="0">
              <a:latin typeface="NikoshBAN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884124" y="5979443"/>
            <a:ext cx="1168262" cy="3710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 dirty="0">
              <a:latin typeface="NikoshBAN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052386" y="5979443"/>
            <a:ext cx="1099185" cy="3710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NikoshBAN"/>
              </a:rPr>
              <a:t>৫০,০০০/</a:t>
            </a:r>
            <a:endParaRPr lang="en-GB" sz="16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51897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6" grpId="0" animBg="1"/>
      <p:bldP spid="35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2"/>
          <p:cNvSpPr txBox="1">
            <a:spLocks/>
          </p:cNvSpPr>
          <p:nvPr/>
        </p:nvSpPr>
        <p:spPr>
          <a:xfrm>
            <a:off x="564903" y="280251"/>
            <a:ext cx="8001000" cy="7893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/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আসবাবপত্র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endParaRPr lang="en-US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182880"/>
            <a:r>
              <a:rPr lang="en-US" sz="2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2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জের</a:t>
            </a:r>
            <a:r>
              <a:rPr lang="en-US" sz="2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9591" y="1297419"/>
            <a:ext cx="1390651" cy="55428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NikoshBAN"/>
              </a:rPr>
              <a:t>তারিখ</a:t>
            </a:r>
            <a:endParaRPr lang="en-GB" b="1" dirty="0">
              <a:latin typeface="NikoshBAN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430138" y="1288744"/>
            <a:ext cx="2188978" cy="5629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NikoshBAN"/>
              </a:rPr>
              <a:t>বিবরণ</a:t>
            </a:r>
            <a:r>
              <a:rPr lang="en-US" b="1" dirty="0" smtClean="0">
                <a:latin typeface="NikoshBAN"/>
              </a:rPr>
              <a:t> </a:t>
            </a:r>
            <a:endParaRPr lang="en-GB" b="1" dirty="0">
              <a:latin typeface="NikoshBAN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630663" y="1297419"/>
            <a:ext cx="971991" cy="5629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NikoshBAN"/>
              </a:rPr>
              <a:t>খঃপৃঃ</a:t>
            </a:r>
            <a:r>
              <a:rPr lang="en-US" b="1" dirty="0" smtClean="0">
                <a:latin typeface="NikoshBAN"/>
              </a:rPr>
              <a:t> </a:t>
            </a:r>
            <a:endParaRPr lang="en-GB" b="1" dirty="0">
              <a:latin typeface="NikoshBAN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602654" y="1288744"/>
            <a:ext cx="1104900" cy="5716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NikoshBAN"/>
              </a:rPr>
              <a:t>ডেবিট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টাকা</a:t>
            </a:r>
            <a:r>
              <a:rPr lang="en-US" b="1" dirty="0" smtClean="0">
                <a:latin typeface="NikoshBAN"/>
              </a:rPr>
              <a:t> </a:t>
            </a:r>
            <a:endParaRPr lang="en-GB" b="1" dirty="0">
              <a:latin typeface="NikoshBAN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707554" y="1288743"/>
            <a:ext cx="1123508" cy="5716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NikoshBAN"/>
              </a:rPr>
              <a:t>ক্রেডিট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টাকা</a:t>
            </a:r>
            <a:r>
              <a:rPr lang="en-US" b="1" dirty="0" smtClean="0">
                <a:latin typeface="NikoshBAN"/>
              </a:rPr>
              <a:t> </a:t>
            </a:r>
            <a:endParaRPr lang="en-GB" b="1" dirty="0">
              <a:latin typeface="NikoshBAN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831062" y="1297419"/>
            <a:ext cx="2272762" cy="28147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NikoshBAN"/>
              </a:rPr>
              <a:t>জের</a:t>
            </a:r>
            <a:r>
              <a:rPr lang="en-US" b="1" dirty="0" smtClean="0">
                <a:latin typeface="NikoshBAN"/>
              </a:rPr>
              <a:t> </a:t>
            </a:r>
            <a:endParaRPr lang="en-GB" b="1" dirty="0">
              <a:latin typeface="NikoshBAN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942932" y="1591262"/>
            <a:ext cx="1162926" cy="27280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NikoshBAN"/>
              </a:rPr>
              <a:t>ক্রেডিট</a:t>
            </a:r>
            <a:r>
              <a:rPr lang="en-US" b="1" dirty="0" smtClean="0">
                <a:latin typeface="NikoshBAN"/>
              </a:rPr>
              <a:t> </a:t>
            </a:r>
            <a:endParaRPr lang="en-GB" b="1" dirty="0">
              <a:latin typeface="NikoshBAN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831062" y="1588719"/>
            <a:ext cx="1170024" cy="27280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NikoshBAN"/>
              </a:rPr>
              <a:t>ডেবিট</a:t>
            </a:r>
            <a:r>
              <a:rPr lang="en-US" b="1" dirty="0" smtClean="0">
                <a:latin typeface="NikoshBAN"/>
              </a:rPr>
              <a:t> </a:t>
            </a:r>
            <a:endParaRPr lang="en-GB" b="1" dirty="0">
              <a:latin typeface="NikoshBAN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9590" y="1880453"/>
            <a:ext cx="1390652" cy="3996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NikoshBAN"/>
              </a:rPr>
              <a:t>ডিসেঃ</a:t>
            </a:r>
            <a:r>
              <a:rPr lang="en-US" sz="1600" b="1" dirty="0" smtClean="0">
                <a:latin typeface="NikoshBAN"/>
              </a:rPr>
              <a:t>– ১৫  </a:t>
            </a:r>
            <a:endParaRPr lang="en-GB" sz="1600" b="1" dirty="0">
              <a:latin typeface="NikoshBAN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438055" y="1880451"/>
            <a:ext cx="2204404" cy="3805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NikoshBAN"/>
              </a:rPr>
              <a:t>নগদান</a:t>
            </a:r>
            <a:r>
              <a:rPr lang="en-US" sz="1600" b="1" dirty="0" smtClean="0">
                <a:latin typeface="NikoshBAN"/>
              </a:rPr>
              <a:t> </a:t>
            </a:r>
            <a:r>
              <a:rPr lang="en-US" sz="1600" b="1" dirty="0" err="1" smtClean="0">
                <a:latin typeface="NikoshBAN"/>
              </a:rPr>
              <a:t>হিসাব</a:t>
            </a:r>
            <a:r>
              <a:rPr lang="en-US" sz="1600" b="1" dirty="0" smtClean="0">
                <a:latin typeface="NikoshBAN"/>
              </a:rPr>
              <a:t> </a:t>
            </a:r>
            <a:endParaRPr lang="en-GB" sz="1600" b="1" dirty="0">
              <a:latin typeface="NikoshBAN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630663" y="1889983"/>
            <a:ext cx="991483" cy="3710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>
              <a:latin typeface="NikoshBAN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622146" y="1880451"/>
            <a:ext cx="1087179" cy="3805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NikoshBAN"/>
              </a:rPr>
              <a:t>২০,০০০/</a:t>
            </a:r>
            <a:endParaRPr lang="en-GB" sz="1600" b="1" dirty="0">
              <a:latin typeface="NikoshBAN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709325" y="1889983"/>
            <a:ext cx="1127052" cy="3710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 dirty="0">
              <a:latin typeface="NikoshBAN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836377" y="1889983"/>
            <a:ext cx="1168262" cy="3710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NikoshBAN"/>
              </a:rPr>
              <a:t>২০,০০০/</a:t>
            </a:r>
            <a:endParaRPr lang="en-GB" sz="1600" b="1" dirty="0">
              <a:latin typeface="NikoshBAN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004639" y="1889983"/>
            <a:ext cx="1099185" cy="3710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 dirty="0">
              <a:latin typeface="NikoshBAN"/>
            </a:endParaRPr>
          </a:p>
        </p:txBody>
      </p:sp>
      <p:sp>
        <p:nvSpPr>
          <p:cNvPr id="68" name="Title 2"/>
          <p:cNvSpPr txBox="1">
            <a:spLocks/>
          </p:cNvSpPr>
          <p:nvPr/>
        </p:nvSpPr>
        <p:spPr>
          <a:xfrm>
            <a:off x="576699" y="3495668"/>
            <a:ext cx="8001000" cy="7893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/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উত্তোলন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endParaRPr lang="en-US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182880"/>
            <a:r>
              <a:rPr lang="en-US" sz="2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2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জের</a:t>
            </a:r>
            <a:r>
              <a:rPr lang="en-US" sz="2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1387" y="4512836"/>
            <a:ext cx="1390651" cy="55428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NikoshBAN"/>
              </a:rPr>
              <a:t>তারিখ</a:t>
            </a:r>
            <a:endParaRPr lang="en-GB" b="1" dirty="0">
              <a:latin typeface="NikoshBAN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441934" y="4504161"/>
            <a:ext cx="2188978" cy="5629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NikoshBAN"/>
              </a:rPr>
              <a:t>বিবরণ</a:t>
            </a:r>
            <a:r>
              <a:rPr lang="en-US" b="1" dirty="0" smtClean="0">
                <a:latin typeface="NikoshBAN"/>
              </a:rPr>
              <a:t> </a:t>
            </a:r>
            <a:endParaRPr lang="en-GB" b="1" dirty="0">
              <a:latin typeface="NikoshBAN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642459" y="4512836"/>
            <a:ext cx="971991" cy="5629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NikoshBAN"/>
              </a:rPr>
              <a:t>খঃপৃঃ</a:t>
            </a:r>
            <a:r>
              <a:rPr lang="en-US" b="1" dirty="0" smtClean="0">
                <a:latin typeface="NikoshBAN"/>
              </a:rPr>
              <a:t> </a:t>
            </a:r>
            <a:endParaRPr lang="en-GB" b="1" dirty="0">
              <a:latin typeface="NikoshBAN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614450" y="4504161"/>
            <a:ext cx="1104900" cy="5716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NikoshBAN"/>
              </a:rPr>
              <a:t>ডেবিট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টাকা</a:t>
            </a:r>
            <a:r>
              <a:rPr lang="en-US" b="1" dirty="0" smtClean="0">
                <a:latin typeface="NikoshBAN"/>
              </a:rPr>
              <a:t> </a:t>
            </a:r>
            <a:endParaRPr lang="en-GB" b="1" dirty="0">
              <a:latin typeface="NikoshBAN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719350" y="4504160"/>
            <a:ext cx="1123508" cy="5716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NikoshBAN"/>
              </a:rPr>
              <a:t>ক্রেডিট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টাকা</a:t>
            </a:r>
            <a:r>
              <a:rPr lang="en-US" b="1" dirty="0" smtClean="0">
                <a:latin typeface="NikoshBAN"/>
              </a:rPr>
              <a:t> </a:t>
            </a:r>
            <a:endParaRPr lang="en-GB" b="1" dirty="0">
              <a:latin typeface="NikoshBAN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842858" y="4512836"/>
            <a:ext cx="2272762" cy="28147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NikoshBAN"/>
              </a:rPr>
              <a:t>জের</a:t>
            </a:r>
            <a:r>
              <a:rPr lang="en-US" b="1" dirty="0" smtClean="0">
                <a:latin typeface="NikoshBAN"/>
              </a:rPr>
              <a:t> </a:t>
            </a:r>
            <a:endParaRPr lang="en-GB" b="1" dirty="0">
              <a:latin typeface="NikoshBAN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954728" y="4806679"/>
            <a:ext cx="1162926" cy="27280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NikoshBAN"/>
              </a:rPr>
              <a:t>ক্রেডিট</a:t>
            </a:r>
            <a:r>
              <a:rPr lang="en-US" b="1" dirty="0" smtClean="0">
                <a:latin typeface="NikoshBAN"/>
              </a:rPr>
              <a:t> </a:t>
            </a:r>
            <a:endParaRPr lang="en-GB" b="1" dirty="0">
              <a:latin typeface="NikoshBAN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842858" y="4804136"/>
            <a:ext cx="1170024" cy="27280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NikoshBAN"/>
              </a:rPr>
              <a:t>ডেবিট</a:t>
            </a:r>
            <a:r>
              <a:rPr lang="en-US" b="1" dirty="0" smtClean="0">
                <a:latin typeface="NikoshBAN"/>
              </a:rPr>
              <a:t> </a:t>
            </a:r>
            <a:endParaRPr lang="en-GB" b="1" dirty="0">
              <a:latin typeface="NikoshBAN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1386" y="5095870"/>
            <a:ext cx="1390652" cy="3996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NikoshBAN"/>
              </a:rPr>
              <a:t>ডিসেঃ</a:t>
            </a:r>
            <a:r>
              <a:rPr lang="en-US" sz="1600" b="1" dirty="0" smtClean="0">
                <a:latin typeface="NikoshBAN"/>
              </a:rPr>
              <a:t>– ২০   </a:t>
            </a:r>
            <a:endParaRPr lang="en-GB" sz="1600" b="1" dirty="0">
              <a:latin typeface="NikoshBAN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449851" y="5095868"/>
            <a:ext cx="2204404" cy="3805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NikoshBAN"/>
              </a:rPr>
              <a:t>নগদান</a:t>
            </a:r>
            <a:r>
              <a:rPr lang="en-US" sz="1600" b="1" dirty="0" smtClean="0">
                <a:latin typeface="NikoshBAN"/>
              </a:rPr>
              <a:t> </a:t>
            </a:r>
            <a:r>
              <a:rPr lang="en-US" sz="1600" b="1" dirty="0" err="1" smtClean="0">
                <a:latin typeface="NikoshBAN"/>
              </a:rPr>
              <a:t>হিসাব</a:t>
            </a:r>
            <a:r>
              <a:rPr lang="en-US" sz="1600" b="1" dirty="0" smtClean="0">
                <a:latin typeface="NikoshBAN"/>
              </a:rPr>
              <a:t> </a:t>
            </a:r>
            <a:endParaRPr lang="en-GB" sz="1600" b="1" dirty="0">
              <a:latin typeface="NikoshBAN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642459" y="5105400"/>
            <a:ext cx="991483" cy="3710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>
              <a:latin typeface="NikoshBAN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633942" y="5095868"/>
            <a:ext cx="1087179" cy="3805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NikoshBAN"/>
              </a:rPr>
              <a:t>১০,০০০</a:t>
            </a:r>
            <a:r>
              <a:rPr lang="en-US" sz="1600" b="1" dirty="0">
                <a:latin typeface="NikoshBAN"/>
              </a:rPr>
              <a:t>/</a:t>
            </a:r>
            <a:endParaRPr lang="en-GB" sz="1600" b="1" dirty="0">
              <a:latin typeface="NikoshBAN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721121" y="5105400"/>
            <a:ext cx="1127052" cy="3710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 dirty="0">
              <a:latin typeface="NikoshBAN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848173" y="5105400"/>
            <a:ext cx="1168262" cy="3710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NikoshBAN"/>
              </a:rPr>
              <a:t>১০,০০০</a:t>
            </a:r>
            <a:r>
              <a:rPr lang="en-US" sz="1600" b="1" dirty="0">
                <a:latin typeface="NikoshBAN"/>
              </a:rPr>
              <a:t>/</a:t>
            </a:r>
            <a:endParaRPr lang="en-GB" sz="1600" b="1" dirty="0">
              <a:latin typeface="NikoshBAN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8016435" y="5105400"/>
            <a:ext cx="1099185" cy="3710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73243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77383" y="2934656"/>
            <a:ext cx="3896138" cy="140874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</a:rPr>
              <a:t>হিসাবচক্র</a:t>
            </a: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</a:rPr>
              <a:t> </a:t>
            </a:r>
            <a:endParaRPr lang="en-GB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/>
            </a:endParaRPr>
          </a:p>
        </p:txBody>
      </p:sp>
      <p:sp>
        <p:nvSpPr>
          <p:cNvPr id="4" name="Oval 3"/>
          <p:cNvSpPr/>
          <p:nvPr/>
        </p:nvSpPr>
        <p:spPr>
          <a:xfrm>
            <a:off x="4734779" y="1880191"/>
            <a:ext cx="2273946" cy="7550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১। </a:t>
            </a:r>
            <a:r>
              <a:rPr lang="en-US" b="1" dirty="0" err="1" smtClean="0"/>
              <a:t>লেনদেন</a:t>
            </a:r>
            <a:r>
              <a:rPr lang="en-US" b="1" dirty="0" smtClean="0"/>
              <a:t> </a:t>
            </a:r>
            <a:r>
              <a:rPr lang="en-US" b="1" dirty="0" err="1" smtClean="0"/>
              <a:t>শনাক্ত</a:t>
            </a:r>
            <a:r>
              <a:rPr lang="en-US" b="1" dirty="0" smtClean="0"/>
              <a:t> </a:t>
            </a:r>
            <a:r>
              <a:rPr lang="en-US" b="1" dirty="0" err="1" smtClean="0"/>
              <a:t>করন</a:t>
            </a:r>
            <a:r>
              <a:rPr lang="en-US" b="1" dirty="0" smtClean="0"/>
              <a:t> </a:t>
            </a:r>
            <a:endParaRPr lang="en-GB" b="1" dirty="0"/>
          </a:p>
        </p:txBody>
      </p:sp>
      <p:sp>
        <p:nvSpPr>
          <p:cNvPr id="5" name="Oval 4"/>
          <p:cNvSpPr/>
          <p:nvPr/>
        </p:nvSpPr>
        <p:spPr>
          <a:xfrm>
            <a:off x="6477000" y="2476275"/>
            <a:ext cx="2192063" cy="7330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২। </a:t>
            </a:r>
            <a:r>
              <a:rPr lang="en-US" b="1" dirty="0" err="1"/>
              <a:t>লেনদেন</a:t>
            </a:r>
            <a:r>
              <a:rPr lang="en-US" b="1" dirty="0"/>
              <a:t> </a:t>
            </a:r>
            <a:r>
              <a:rPr lang="en-US" b="1" dirty="0" err="1"/>
              <a:t>বিশ্লেষণ</a:t>
            </a:r>
            <a:r>
              <a:rPr lang="en-US" b="1" dirty="0"/>
              <a:t>  </a:t>
            </a:r>
            <a:endParaRPr lang="en-GB" b="1" dirty="0"/>
          </a:p>
        </p:txBody>
      </p:sp>
      <p:sp>
        <p:nvSpPr>
          <p:cNvPr id="6" name="Oval 5"/>
          <p:cNvSpPr/>
          <p:nvPr/>
        </p:nvSpPr>
        <p:spPr>
          <a:xfrm>
            <a:off x="7008725" y="3209300"/>
            <a:ext cx="2010594" cy="67940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৩</a:t>
            </a:r>
            <a:r>
              <a:rPr lang="en-US" b="1" dirty="0" smtClean="0"/>
              <a:t>।জাবেদা</a:t>
            </a:r>
          </a:p>
          <a:p>
            <a:pPr algn="ctr"/>
            <a:r>
              <a:rPr lang="en-US" b="1" dirty="0" err="1" smtClean="0"/>
              <a:t>ভূক্তকরণ</a:t>
            </a:r>
            <a:r>
              <a:rPr lang="en-US" b="1" dirty="0" smtClean="0"/>
              <a:t> </a:t>
            </a:r>
            <a:endParaRPr lang="en-GB" b="1" dirty="0"/>
          </a:p>
        </p:txBody>
      </p:sp>
      <p:sp>
        <p:nvSpPr>
          <p:cNvPr id="7" name="Oval 6"/>
          <p:cNvSpPr/>
          <p:nvPr/>
        </p:nvSpPr>
        <p:spPr>
          <a:xfrm>
            <a:off x="6705600" y="3888703"/>
            <a:ext cx="2106484" cy="75680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৪। </a:t>
            </a:r>
            <a:r>
              <a:rPr lang="en-US" b="1" dirty="0" err="1"/>
              <a:t>খতিয়ানে</a:t>
            </a:r>
            <a:r>
              <a:rPr lang="en-US" b="1" dirty="0"/>
              <a:t> </a:t>
            </a:r>
            <a:r>
              <a:rPr lang="en-US" b="1" dirty="0" err="1"/>
              <a:t>স্থানান্তর</a:t>
            </a:r>
            <a:r>
              <a:rPr lang="en-US" b="1" dirty="0"/>
              <a:t> </a:t>
            </a:r>
            <a:endParaRPr lang="en-GB" b="1" dirty="0"/>
          </a:p>
        </p:txBody>
      </p:sp>
      <p:sp>
        <p:nvSpPr>
          <p:cNvPr id="8" name="Oval 7"/>
          <p:cNvSpPr/>
          <p:nvPr/>
        </p:nvSpPr>
        <p:spPr>
          <a:xfrm>
            <a:off x="5029200" y="4419600"/>
            <a:ext cx="2286000" cy="76387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৫</a:t>
            </a:r>
            <a:r>
              <a:rPr lang="en-US" b="1" dirty="0" smtClean="0"/>
              <a:t>।রেওয়ামিল </a:t>
            </a:r>
            <a:r>
              <a:rPr lang="en-US" b="1" dirty="0" err="1"/>
              <a:t>প্রস্তুতকরণ</a:t>
            </a:r>
            <a:r>
              <a:rPr lang="en-US" b="1" dirty="0"/>
              <a:t> </a:t>
            </a:r>
            <a:endParaRPr lang="en-GB" b="1" dirty="0"/>
          </a:p>
        </p:txBody>
      </p:sp>
      <p:sp>
        <p:nvSpPr>
          <p:cNvPr id="9" name="Oval 8"/>
          <p:cNvSpPr/>
          <p:nvPr/>
        </p:nvSpPr>
        <p:spPr>
          <a:xfrm>
            <a:off x="2959002" y="4724400"/>
            <a:ext cx="2286001" cy="77012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৬। </a:t>
            </a:r>
            <a:r>
              <a:rPr lang="en-US" b="1" dirty="0" err="1"/>
              <a:t>সমন্বয়</a:t>
            </a:r>
            <a:r>
              <a:rPr lang="en-US" b="1" dirty="0"/>
              <a:t> </a:t>
            </a:r>
            <a:r>
              <a:rPr lang="en-US" b="1" dirty="0" err="1"/>
              <a:t>দাখিলা</a:t>
            </a:r>
            <a:r>
              <a:rPr lang="en-US" b="1" dirty="0"/>
              <a:t> </a:t>
            </a:r>
            <a:endParaRPr lang="en-GB" b="1" dirty="0"/>
          </a:p>
        </p:txBody>
      </p:sp>
      <p:sp>
        <p:nvSpPr>
          <p:cNvPr id="10" name="Oval 9"/>
          <p:cNvSpPr/>
          <p:nvPr/>
        </p:nvSpPr>
        <p:spPr>
          <a:xfrm>
            <a:off x="1143000" y="4114801"/>
            <a:ext cx="2272748" cy="7815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৭। </a:t>
            </a:r>
            <a:r>
              <a:rPr lang="en-US" b="1" dirty="0" err="1"/>
              <a:t>কার্যপত্র</a:t>
            </a:r>
            <a:r>
              <a:rPr lang="en-US" b="1" dirty="0"/>
              <a:t> </a:t>
            </a:r>
            <a:r>
              <a:rPr lang="en-US" b="1" dirty="0" err="1"/>
              <a:t>প্রস্তুত</a:t>
            </a:r>
            <a:r>
              <a:rPr lang="en-US" b="1" dirty="0"/>
              <a:t> </a:t>
            </a:r>
            <a:endParaRPr lang="en-GB" b="1" dirty="0"/>
          </a:p>
        </p:txBody>
      </p:sp>
      <p:sp>
        <p:nvSpPr>
          <p:cNvPr id="11" name="Oval 10"/>
          <p:cNvSpPr/>
          <p:nvPr/>
        </p:nvSpPr>
        <p:spPr>
          <a:xfrm>
            <a:off x="373269" y="3266975"/>
            <a:ext cx="2585733" cy="78701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৮। </a:t>
            </a:r>
            <a:r>
              <a:rPr lang="en-US" b="1" dirty="0" err="1"/>
              <a:t>আর্থিক</a:t>
            </a:r>
            <a:r>
              <a:rPr lang="en-US" b="1" dirty="0"/>
              <a:t> </a:t>
            </a:r>
            <a:r>
              <a:rPr lang="en-US" b="1" dirty="0" err="1"/>
              <a:t>বিবরণী</a:t>
            </a:r>
            <a:r>
              <a:rPr lang="en-US" b="1" dirty="0"/>
              <a:t> </a:t>
            </a:r>
            <a:r>
              <a:rPr lang="en-US" b="1" dirty="0" err="1"/>
              <a:t>প্রস্তুত</a:t>
            </a:r>
            <a:r>
              <a:rPr lang="en-US" b="1" dirty="0"/>
              <a:t> </a:t>
            </a:r>
            <a:endParaRPr lang="en-GB" b="1" dirty="0"/>
          </a:p>
        </p:txBody>
      </p:sp>
      <p:sp>
        <p:nvSpPr>
          <p:cNvPr id="12" name="Oval 11"/>
          <p:cNvSpPr/>
          <p:nvPr/>
        </p:nvSpPr>
        <p:spPr>
          <a:xfrm>
            <a:off x="1143000" y="2476275"/>
            <a:ext cx="2452263" cy="79069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৯। </a:t>
            </a:r>
            <a:r>
              <a:rPr lang="en-US" b="1" dirty="0" err="1"/>
              <a:t>সমাপণী</a:t>
            </a:r>
            <a:r>
              <a:rPr lang="en-US" b="1" dirty="0"/>
              <a:t> </a:t>
            </a:r>
            <a:r>
              <a:rPr lang="en-US" b="1" dirty="0" err="1"/>
              <a:t>দাখিলা</a:t>
            </a:r>
            <a:r>
              <a:rPr lang="en-US" b="1" dirty="0"/>
              <a:t> </a:t>
            </a:r>
            <a:endParaRPr lang="en-GB" b="1" dirty="0"/>
          </a:p>
        </p:txBody>
      </p:sp>
      <p:sp>
        <p:nvSpPr>
          <p:cNvPr id="13" name="Oval 12"/>
          <p:cNvSpPr/>
          <p:nvPr/>
        </p:nvSpPr>
        <p:spPr>
          <a:xfrm>
            <a:off x="2145764" y="1600200"/>
            <a:ext cx="2663075" cy="87607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১০</a:t>
            </a:r>
            <a:r>
              <a:rPr lang="en-US" b="1" dirty="0" smtClean="0"/>
              <a:t>।</a:t>
            </a:r>
          </a:p>
          <a:p>
            <a:pPr algn="ctr"/>
            <a:r>
              <a:rPr lang="en-US" b="1" dirty="0" err="1" smtClean="0"/>
              <a:t>হিসাবপরবর্তী</a:t>
            </a:r>
            <a:r>
              <a:rPr lang="en-US" b="1" dirty="0" smtClean="0"/>
              <a:t> </a:t>
            </a:r>
            <a:r>
              <a:rPr lang="en-US" b="1" dirty="0" err="1"/>
              <a:t>রেওয়ামিল</a:t>
            </a:r>
            <a:r>
              <a:rPr lang="en-US" b="1" dirty="0"/>
              <a:t> </a:t>
            </a:r>
            <a:endParaRPr lang="en-GB" b="1" dirty="0"/>
          </a:p>
        </p:txBody>
      </p:sp>
      <p:sp>
        <p:nvSpPr>
          <p:cNvPr id="14" name="Rectangle 13"/>
          <p:cNvSpPr/>
          <p:nvPr/>
        </p:nvSpPr>
        <p:spPr>
          <a:xfrm>
            <a:off x="1510442" y="762000"/>
            <a:ext cx="6248400" cy="533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NikoshBAN"/>
              </a:rPr>
              <a:t>এবার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চলো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একটু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হিসাবচক্রটি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দেখে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আসিঃ</a:t>
            </a:r>
            <a:endParaRPr lang="en-GB" sz="2000" b="1" dirty="0">
              <a:latin typeface="NikoshB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77042" y="5715000"/>
            <a:ext cx="7315200" cy="533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NikoshBAN"/>
              </a:rPr>
              <a:t>হিসাব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চক্রের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ধাপ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অনুযায়ী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খতিয়ানের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পর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কি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করতে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হয়</a:t>
            </a:r>
            <a:r>
              <a:rPr lang="en-US" sz="2000" b="1" dirty="0" smtClean="0">
                <a:latin typeface="NikoshBAN"/>
              </a:rPr>
              <a:t>?</a:t>
            </a:r>
            <a:endParaRPr lang="en-GB" sz="20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76263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80986" y="228600"/>
            <a:ext cx="7315200" cy="9366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আজকের পাঠ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: 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880986" y="1371600"/>
            <a:ext cx="7391400" cy="10668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রেওয়ামিল</a:t>
            </a:r>
            <a:endParaRPr kumimoji="0" lang="en-GB" sz="66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432079" y="2971800"/>
            <a:ext cx="8153400" cy="3505200"/>
          </a:xfrm>
          <a:prstGeom prst="verticalScroll">
            <a:avLst/>
          </a:prstGeom>
          <a:solidFill>
            <a:schemeClr val="accent6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200" b="1" dirty="0" smtClean="0">
              <a:ln w="12700">
                <a:solidFill>
                  <a:srgbClr val="3333FF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200" b="1" dirty="0" err="1" smtClean="0">
                <a:ln w="12700">
                  <a:solidFill>
                    <a:srgbClr val="3333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dirty="0" smtClean="0">
                <a:ln w="12700">
                  <a:solidFill>
                    <a:srgbClr val="3333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3333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cs typeface="NikoshBAN" pitchFamily="2" charset="0"/>
              </a:rPr>
              <a:t>নবম-দশম</a:t>
            </a:r>
            <a:r>
              <a:rPr lang="en-US" sz="3200" b="1" dirty="0" smtClean="0">
                <a:ln w="12700">
                  <a:solidFill>
                    <a:srgbClr val="3333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cs typeface="NikoshBAN" pitchFamily="2" charset="0"/>
              </a:rPr>
              <a:t>  </a:t>
            </a:r>
          </a:p>
          <a:p>
            <a:pPr algn="ctr">
              <a:buNone/>
            </a:pPr>
            <a:r>
              <a:rPr lang="en-US" sz="3200" b="1" dirty="0" err="1" smtClean="0">
                <a:ln w="12700">
                  <a:solidFill>
                    <a:srgbClr val="3333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 smtClean="0">
                <a:ln w="12700">
                  <a:solidFill>
                    <a:srgbClr val="3333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3333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b="1" dirty="0" smtClean="0">
                <a:ln w="12700">
                  <a:solidFill>
                    <a:srgbClr val="3333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3333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200" b="1" dirty="0" smtClean="0">
              <a:ln w="12700">
                <a:solidFill>
                  <a:srgbClr val="3333FF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200" b="1" dirty="0" err="1" smtClean="0">
                <a:ln w="12700">
                  <a:solidFill>
                    <a:srgbClr val="3333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b="1" dirty="0" smtClean="0">
                <a:ln w="12700">
                  <a:solidFill>
                    <a:srgbClr val="3333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3333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cs typeface="SutonnyMJ" pitchFamily="2" charset="0"/>
              </a:rPr>
              <a:t>নবম</a:t>
            </a:r>
            <a:r>
              <a:rPr lang="en-US" sz="3200" b="1" dirty="0" smtClean="0">
                <a:ln w="12700">
                  <a:solidFill>
                    <a:srgbClr val="3333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cs typeface="SutonnyMJ" pitchFamily="2" charset="0"/>
              </a:rPr>
              <a:t> </a:t>
            </a:r>
            <a:endParaRPr lang="en-US" sz="3200" b="1" dirty="0" smtClean="0">
              <a:ln w="12700">
                <a:solidFill>
                  <a:srgbClr val="3333FF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algn="ctr">
              <a:buNone/>
            </a:pPr>
            <a:r>
              <a:rPr lang="en-US" sz="3200" b="1" dirty="0" smtClean="0">
                <a:ln w="12700">
                  <a:solidFill>
                    <a:srgbClr val="3333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3333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রেওয়ামিল</a:t>
            </a:r>
            <a:endParaRPr lang="en-US" sz="3200" b="1" dirty="0" smtClean="0">
              <a:ln w="12700">
                <a:solidFill>
                  <a:srgbClr val="3333FF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457200"/>
            <a:ext cx="60960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/>
              </a:rPr>
              <a:t>শিখন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/>
              </a:rPr>
              <a:t>ফলঃ</a:t>
            </a:r>
            <a:endParaRPr lang="en-GB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447800"/>
            <a:ext cx="8229600" cy="464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রেওয়ামিল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কি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তা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বলতে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পারবে</a:t>
            </a:r>
            <a:endParaRPr lang="en-US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রেওয়ামিল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প্রস্তুত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করে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হিসাবের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গানিতিক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শুদ্ধতা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যাচাই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করতে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পারবে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।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কোন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কোন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ভূলগুলো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রেওয়ামিলে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ধরা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পড়ে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এবং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কোনগুলো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ধরা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পড়ে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না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সেগুলো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চিহিৃত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করতে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পারবে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।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অনিশ্চিত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হিসাব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খোলে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রেওয়ামিল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মিলাতে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পারবে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।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অনিশ্চিত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হিসাব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বন্ধ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 ও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সংশোধণী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জাবেদা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লিখতে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পারবে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। </a:t>
            </a:r>
          </a:p>
          <a:p>
            <a:pPr marL="342900" indent="-342900">
              <a:buFont typeface="Wingdings" pitchFamily="2" charset="2"/>
              <a:buChar char="v"/>
            </a:pPr>
            <a:endParaRPr lang="en-GB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19671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304800"/>
            <a:ext cx="25146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/>
              </a:rPr>
              <a:t>সংগাঃ</a:t>
            </a:r>
            <a:r>
              <a:rPr lang="en-US" sz="4000" b="1" dirty="0" smtClean="0">
                <a:latin typeface="NikoshBAN"/>
              </a:rPr>
              <a:t> </a:t>
            </a:r>
            <a:endParaRPr lang="en-GB" sz="4000" b="1" dirty="0">
              <a:latin typeface="Niko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179328"/>
            <a:ext cx="8663152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NikoshBAN"/>
              </a:rPr>
              <a:t>কোন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নির্দিষ্ট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দিনে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খতিয়ানের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ডেবিট</a:t>
            </a:r>
            <a:r>
              <a:rPr lang="en-US" b="1" dirty="0" smtClean="0">
                <a:latin typeface="NikoshBAN"/>
              </a:rPr>
              <a:t> ও </a:t>
            </a:r>
            <a:r>
              <a:rPr lang="en-US" b="1" dirty="0" err="1" smtClean="0">
                <a:latin typeface="NikoshBAN"/>
              </a:rPr>
              <a:t>ক্রেডিট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উদ্বৃত্তগুলোকে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নিয়ে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হিসাবের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গাণিতিক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শুদ্ধতা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যাচাই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করতে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যে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বিবরণী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প্রস্তুত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করা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হয়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তাকে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রেওয়ামিল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বলে</a:t>
            </a:r>
            <a:r>
              <a:rPr lang="en-US" b="1" dirty="0" smtClean="0">
                <a:latin typeface="NikoshBAN"/>
              </a:rPr>
              <a:t>। </a:t>
            </a:r>
            <a:endParaRPr lang="en-GB" b="1" dirty="0">
              <a:latin typeface="Nikosh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400" y="2398528"/>
            <a:ext cx="25146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/>
              </a:rPr>
              <a:t>উদ্দেশ্যসমূহঃ</a:t>
            </a:r>
            <a:r>
              <a:rPr lang="en-US" sz="2800" b="1" dirty="0" smtClean="0">
                <a:latin typeface="NikoshBAN"/>
              </a:rPr>
              <a:t> </a:t>
            </a:r>
            <a:endParaRPr lang="en-GB" sz="2800" b="1" dirty="0">
              <a:latin typeface="NikoshB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505200"/>
            <a:ext cx="8610600" cy="3124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b="1" dirty="0" smtClean="0">
              <a:latin typeface="NikoshBAN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NikoshBAN"/>
              </a:rPr>
              <a:t>১। </a:t>
            </a:r>
            <a:r>
              <a:rPr lang="en-US" b="1" dirty="0" err="1" smtClean="0">
                <a:latin typeface="NikoshBAN"/>
              </a:rPr>
              <a:t>জাবেদা</a:t>
            </a:r>
            <a:r>
              <a:rPr lang="en-US" b="1" dirty="0" smtClean="0">
                <a:latin typeface="NikoshBAN"/>
              </a:rPr>
              <a:t> ও </a:t>
            </a:r>
            <a:r>
              <a:rPr lang="en-US" b="1" dirty="0" err="1" smtClean="0">
                <a:latin typeface="NikoshBAN"/>
              </a:rPr>
              <a:t>খতিয়ান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সঠিকভাবে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লিখা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হয়েছে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কিনা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তা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যাচাই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করা</a:t>
            </a:r>
            <a:r>
              <a:rPr lang="en-US" b="1" dirty="0" smtClean="0">
                <a:latin typeface="NikoshBAN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NikoshBAN"/>
              </a:rPr>
              <a:t>২। </a:t>
            </a:r>
            <a:r>
              <a:rPr lang="en-US" b="1" dirty="0" err="1" smtClean="0">
                <a:latin typeface="NikoshBAN"/>
              </a:rPr>
              <a:t>আর্থিক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বিবরণী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প্রস্তুত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সহজ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করা</a:t>
            </a:r>
            <a:r>
              <a:rPr lang="en-US" b="1" dirty="0" smtClean="0">
                <a:latin typeface="NikoshBAN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NikoshBAN"/>
              </a:rPr>
              <a:t>৩। </a:t>
            </a:r>
            <a:r>
              <a:rPr lang="en-US" b="1" dirty="0" err="1" smtClean="0">
                <a:latin typeface="NikoshBAN"/>
              </a:rPr>
              <a:t>জাবেদা</a:t>
            </a:r>
            <a:r>
              <a:rPr lang="en-US" b="1" dirty="0" smtClean="0">
                <a:latin typeface="NikoshBAN"/>
              </a:rPr>
              <a:t> ও </a:t>
            </a:r>
            <a:r>
              <a:rPr lang="en-US" b="1" dirty="0" err="1" smtClean="0">
                <a:latin typeface="NikoshBAN"/>
              </a:rPr>
              <a:t>খতিয়ানের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ভূল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উৎঘাটন</a:t>
            </a:r>
            <a:r>
              <a:rPr lang="en-US" b="1" dirty="0" smtClean="0">
                <a:latin typeface="NikoshBAN"/>
              </a:rPr>
              <a:t> ও </a:t>
            </a:r>
            <a:r>
              <a:rPr lang="en-US" b="1" dirty="0" err="1" smtClean="0">
                <a:latin typeface="NikoshBAN"/>
              </a:rPr>
              <a:t>তা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সংশোধন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করা</a:t>
            </a:r>
            <a:r>
              <a:rPr lang="en-US" b="1" dirty="0" smtClean="0">
                <a:latin typeface="NikoshBAN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NikoshBAN"/>
              </a:rPr>
              <a:t>৪। </a:t>
            </a:r>
            <a:r>
              <a:rPr lang="en-US" b="1" dirty="0" err="1" smtClean="0">
                <a:latin typeface="NikoshBAN"/>
              </a:rPr>
              <a:t>দু’তরফা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দাখিলা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পদ্ধতি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অনুসরণ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করে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জাবেদা</a:t>
            </a:r>
            <a:r>
              <a:rPr lang="en-US" b="1" dirty="0" smtClean="0">
                <a:latin typeface="NikoshBAN"/>
              </a:rPr>
              <a:t> ও </a:t>
            </a:r>
            <a:r>
              <a:rPr lang="en-US" b="1" dirty="0" err="1" smtClean="0">
                <a:latin typeface="NikoshBAN"/>
              </a:rPr>
              <a:t>খতিয়ান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তৈরি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হয়েছে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কিনা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তা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নিশ্চিত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করা</a:t>
            </a:r>
            <a:r>
              <a:rPr lang="en-US" b="1" dirty="0" smtClean="0">
                <a:latin typeface="NikoshBAN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NikoshBAN"/>
              </a:rPr>
              <a:t>৫। </a:t>
            </a:r>
            <a:r>
              <a:rPr lang="en-US" b="1" dirty="0" err="1" smtClean="0">
                <a:latin typeface="NikoshBAN"/>
              </a:rPr>
              <a:t>আর্থিক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বিবরণী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প্রস্তুতে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সময়</a:t>
            </a:r>
            <a:r>
              <a:rPr lang="en-US" b="1" dirty="0" smtClean="0">
                <a:latin typeface="NikoshBAN"/>
              </a:rPr>
              <a:t> ও </a:t>
            </a:r>
            <a:r>
              <a:rPr lang="en-US" b="1" dirty="0" err="1" smtClean="0">
                <a:latin typeface="NikoshBAN"/>
              </a:rPr>
              <a:t>শ্রমের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অপচয়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রোধ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করা</a:t>
            </a:r>
            <a:r>
              <a:rPr lang="en-US" b="1" dirty="0" smtClean="0">
                <a:latin typeface="NikoshBAN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NikoshBAN"/>
              </a:rPr>
              <a:t>৬। </a:t>
            </a:r>
            <a:r>
              <a:rPr lang="en-US" b="1" dirty="0" err="1" smtClean="0">
                <a:latin typeface="NikoshBAN"/>
              </a:rPr>
              <a:t>কারবারের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আর্থিক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অবস্থা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সম্পর্কে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ধারণা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লাভ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করা</a:t>
            </a:r>
            <a:r>
              <a:rPr lang="en-US" b="1" dirty="0" smtClean="0">
                <a:latin typeface="NikoshBAN"/>
              </a:rPr>
              <a:t>।</a:t>
            </a:r>
          </a:p>
          <a:p>
            <a:pPr>
              <a:lnSpc>
                <a:spcPct val="150000"/>
              </a:lnSpc>
            </a:pPr>
            <a:endParaRPr lang="en-GB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41489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2452</TotalTime>
  <Words>1550</Words>
  <Application>Microsoft Office PowerPoint</Application>
  <PresentationFormat>On-screen Show (4:3)</PresentationFormat>
  <Paragraphs>369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মূল্যায়ণঃ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M.M.HOSSAIN</dc:creator>
  <cp:lastModifiedBy>M R Khan</cp:lastModifiedBy>
  <cp:revision>436</cp:revision>
  <dcterms:created xsi:type="dcterms:W3CDTF">2006-08-16T00:00:00Z</dcterms:created>
  <dcterms:modified xsi:type="dcterms:W3CDTF">2020-07-14T18:37:26Z</dcterms:modified>
</cp:coreProperties>
</file>