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8" r:id="rId2"/>
    <p:sldId id="279" r:id="rId3"/>
    <p:sldId id="256" r:id="rId4"/>
    <p:sldId id="257" r:id="rId5"/>
    <p:sldId id="277" r:id="rId6"/>
    <p:sldId id="272" r:id="rId7"/>
    <p:sldId id="258" r:id="rId8"/>
    <p:sldId id="260" r:id="rId9"/>
    <p:sldId id="261" r:id="rId10"/>
    <p:sldId id="275" r:id="rId11"/>
    <p:sldId id="262" r:id="rId12"/>
    <p:sldId id="273" r:id="rId13"/>
    <p:sldId id="269" r:id="rId14"/>
    <p:sldId id="276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CFF"/>
    <a:srgbClr val="25FFFF"/>
    <a:srgbClr val="CCFF33"/>
    <a:srgbClr val="76FF4B"/>
    <a:srgbClr val="FF99FF"/>
    <a:srgbClr val="66FFFF"/>
    <a:srgbClr val="66FF33"/>
    <a:srgbClr val="1D9EF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50" autoAdjust="0"/>
    <p:restoredTop sz="94820" autoAdjust="0"/>
  </p:normalViewPr>
  <p:slideViewPr>
    <p:cSldViewPr>
      <p:cViewPr varScale="1">
        <p:scale>
          <a:sx n="69" d="100"/>
          <a:sy n="69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622EC-C405-4396-BEC6-95A70A724A98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CB11D-BE30-441B-8CE6-CAC0D36BE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201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পতাকার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আকৃতি কেমন? মোবাইলের আকৃতি কেমন? পাত্রের প্রতি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পৃ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ষ্ঠের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হুর সংখ্যা কত? খেলার বোর্ডের আকৃতি কোন জ্যামিতিক চিত্র নির্দেশ করে?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CB11D-BE30-441B-8CE6-CAC0D36BEB3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5385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চিত্রটিকে কী বলে? কেন? প্রত্যেক বাহুর মান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কত? ঘনকের কতটি পৃষ্ঠ? প্রত্যেক পৃষ্ঠের ক্ষেত্রফল কত?ঘনকের সমগ্র পৃষ্ঠের ক্ষেত্রফল কত?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CB11D-BE30-441B-8CE6-CAC0D36BEB3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9683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সময়—৫ মিনিট।</a:t>
            </a:r>
            <a:r>
              <a:rPr lang="bn-IN" baseline="0" dirty="0" smtClean="0"/>
              <a:t>। </a:t>
            </a:r>
            <a:r>
              <a:rPr lang="bn-IN" dirty="0" smtClean="0"/>
              <a:t>শিক্ষক</a:t>
            </a:r>
            <a:r>
              <a:rPr lang="bn-IN" baseline="0" dirty="0" smtClean="0"/>
              <a:t> সঠিক উত্তর শিক্ষার্থী দ্বারা বোর্ডে লেখাতে পারেন।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CB11D-BE30-441B-8CE6-CAC0D36BEB3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2574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</a:t>
            </a:r>
            <a:r>
              <a:rPr lang="bn-IN" dirty="0" smtClean="0"/>
              <a:t>সমাধান</a:t>
            </a:r>
            <a:r>
              <a:rPr lang="bn-IN" baseline="0" dirty="0" smtClean="0"/>
              <a:t> করার প্রাথমিক ধার</a:t>
            </a:r>
            <a:r>
              <a:rPr lang="en-US" baseline="0" dirty="0" err="1" smtClean="0"/>
              <a:t>ণা</a:t>
            </a:r>
            <a:r>
              <a:rPr lang="bn-IN" baseline="0" dirty="0" smtClean="0"/>
              <a:t> শিক্ষার্থীদের জানাতে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CB11D-BE30-441B-8CE6-CAC0D36BEB3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1375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ধন্যবাদ</a:t>
            </a:r>
            <a:r>
              <a:rPr lang="bn-IN" baseline="0" dirty="0" smtClean="0"/>
              <a:t> জ্ঞাপনের মাধ্যমে শ্রেণীর কার্যক্রম শেষ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CB11D-BE30-441B-8CE6-CAC0D36BEB3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1456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চিত্রটির কয়টি</a:t>
            </a:r>
            <a:r>
              <a:rPr lang="bn-IN" baseline="0" dirty="0" smtClean="0"/>
              <a:t> বাহু</a:t>
            </a:r>
            <a:r>
              <a:rPr lang="bn-IN" dirty="0" smtClean="0"/>
              <a:t>?ক্ষেত্রটির</a:t>
            </a:r>
            <a:r>
              <a:rPr lang="bn-IN" baseline="0" dirty="0" smtClean="0"/>
              <a:t> নাম কী? চতুর্ভুজগুলোর নাম  কী? প্রত্যেক</a:t>
            </a:r>
            <a:r>
              <a:rPr lang="en-US" baseline="0" dirty="0" err="1" smtClean="0"/>
              <a:t>টি</a:t>
            </a:r>
            <a:r>
              <a:rPr lang="bn-IN" baseline="0" dirty="0" smtClean="0"/>
              <a:t> ক্ষেত্রের আবদ্ধ অংশকে কী বলে? আজকের পাঠ ঘোষণা।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CB11D-BE30-441B-8CE6-CAC0D36BEB3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9020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স্লাইডটি হাইড করে</a:t>
            </a:r>
            <a:r>
              <a:rPr lang="bn-IN" baseline="0" dirty="0" smtClean="0"/>
              <a:t> রাখা হতে পারে অথবা দেখানো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CB11D-BE30-441B-8CE6-CAC0D36BEB3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5086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চিত্রটিকে কী বলে? বর্গক্ষেত্রে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কয়টি ত্রিভুজ আছে? বর্গক্ষেত্র থেকে কী তৈরি হল? সামান্তরিক থেকে কী তৈরি হল? ত্রিভুজ থেকে কী তৈরি হল?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CB11D-BE30-441B-8CE6-CAC0D36BEB3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2705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চিত্রটিকে কী বলে? এর বাহুগুলোর মধ্যে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সম্পর্ক কী? ক্ষেত্রটিকে কী বলে?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বর্গক্ষেত্রের ক্ষেত্রফল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নির্ণয়ের সূত্র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CB11D-BE30-441B-8CE6-CAC0D36BEB3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2990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চিত্রটিকে কী বলে? আয়তক্ষেত্রটির</a:t>
            </a:r>
            <a:r>
              <a:rPr lang="bn-IN" baseline="0" dirty="0" smtClean="0"/>
              <a:t> নাম কী?</a:t>
            </a:r>
            <a:r>
              <a:rPr lang="bn-IN" dirty="0" smtClean="0"/>
              <a:t> আয়রক্ষেত্রের</a:t>
            </a:r>
            <a:r>
              <a:rPr lang="bn-IN" baseline="0" dirty="0" smtClean="0"/>
              <a:t> বিপরীত বাহুগুলোর মধ্যে সম্পর্ক কী? </a:t>
            </a:r>
            <a:r>
              <a:rPr lang="bn-IN" dirty="0" smtClean="0"/>
              <a:t>আয়তক্ষেত্রের</a:t>
            </a:r>
            <a:r>
              <a:rPr lang="bn-IN" baseline="0" dirty="0" smtClean="0"/>
              <a:t> ক্ষেত্রফল নির্ণয়ের সূত্র কী?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CB11D-BE30-441B-8CE6-CAC0D36BEB3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1641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চিত্রটির নাম কী? </a:t>
            </a:r>
            <a:r>
              <a:rPr lang="en-US" dirty="0" err="1" smtClean="0"/>
              <a:t>ট্রা</a:t>
            </a:r>
            <a:r>
              <a:rPr lang="bn-IN" dirty="0" smtClean="0"/>
              <a:t>পিজিয়ামটির নাম কী? সমান্তরাল বাহুদ্বয় কী কী? উচ্চতা</a:t>
            </a:r>
            <a:r>
              <a:rPr lang="bn-IN" baseline="0" dirty="0" smtClean="0"/>
              <a:t> কত? </a:t>
            </a:r>
            <a:r>
              <a:rPr lang="en-US" baseline="0" dirty="0" err="1" smtClean="0"/>
              <a:t>ট্রা</a:t>
            </a:r>
            <a:r>
              <a:rPr lang="bn-IN" baseline="0" dirty="0" smtClean="0"/>
              <a:t>পিজিয়ামকে কী কী ক্ষেত্রে বিভক্ত করা হয়ছে? এদের নাম কী কী? সামান্তরিকের ক্ষেত্রফল কত? ত্রিভুজের ক্ষেত্রফল কত? </a:t>
            </a:r>
            <a:r>
              <a:rPr lang="en-US" baseline="0" dirty="0" err="1" smtClean="0"/>
              <a:t>ট্রা</a:t>
            </a:r>
            <a:r>
              <a:rPr lang="bn-IN" baseline="0" dirty="0" smtClean="0"/>
              <a:t>পিজিয়ামের ক্ষেত্রফল কত? </a:t>
            </a:r>
            <a:r>
              <a:rPr lang="en-US" baseline="0" dirty="0" err="1" smtClean="0"/>
              <a:t>ট্রা</a:t>
            </a:r>
            <a:r>
              <a:rPr lang="bn-IN" dirty="0" smtClean="0"/>
              <a:t>পিজিয়ামক্ষেত্রের</a:t>
            </a:r>
            <a:r>
              <a:rPr lang="bn-IN" baseline="0" dirty="0" smtClean="0"/>
              <a:t> ক্ষেত্রফল নির্ণয়ের সূত্র?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CB11D-BE30-441B-8CE6-CAC0D36BEB3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6544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সময়—৪</a:t>
            </a:r>
            <a:r>
              <a:rPr lang="bn-IN" baseline="0" dirty="0" smtClean="0"/>
              <a:t> মিনিট।</a:t>
            </a:r>
            <a:r>
              <a:rPr lang="en-US" baseline="0" dirty="0" smtClean="0"/>
              <a:t> </a:t>
            </a:r>
            <a:r>
              <a:rPr lang="bn-IN" dirty="0" smtClean="0"/>
              <a:t>শিক্ষক</a:t>
            </a:r>
            <a:r>
              <a:rPr lang="bn-IN" baseline="0" dirty="0" smtClean="0"/>
              <a:t> সঠিক সমাধান শিক্ষার্থী দ্বারা বোর্ডে নির্ণয় করতে সহায়তা করতে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CB11D-BE30-441B-8CE6-CAC0D36BEB3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7253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চিত্রটিকে কী বলে? রম্বসটির নাম কী? কর্ণদ্বয়</a:t>
            </a:r>
            <a:r>
              <a:rPr lang="bn-IN" baseline="0" dirty="0" smtClean="0"/>
              <a:t>ের দৈর্ঘ্য কত? কয়টি ত্রিভুজে বিভক্ত? প্রতিটি ত্রিভুজের নাম কী? প্রতিটি ত্রিভুজের ক্ষেত্রফল কত? রম্বসের ক্ষেত্রফল কত? রম্বসের ক্ষেত্রফল নির্ণয়ের সূত্র কী?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CB11D-BE30-441B-8CE6-CAC0D36BEB3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052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7/25/2020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2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8651420" cy="6477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667000" y="38862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welcome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077200" cy="707886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2362200" y="1905000"/>
            <a:ext cx="3962400" cy="2362200"/>
          </a:xfrm>
          <a:prstGeom prst="trapezoid">
            <a:avLst>
              <a:gd name="adj" fmla="val 32890"/>
            </a:avLst>
          </a:prstGeom>
          <a:solidFill>
            <a:srgbClr val="25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5257800"/>
            <a:ext cx="8077200" cy="1077218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চিত্রটিকে দু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টি ত্রিভুজক্ষেত্রে বিভক্ত করে এর ক্ষেত্রফল নির্ণয়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1396425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41910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800600" y="1905000"/>
            <a:ext cx="0" cy="23622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00600" y="279371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xmlns="" val="1373834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/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arallelogram 42"/>
          <p:cNvSpPr/>
          <p:nvPr/>
        </p:nvSpPr>
        <p:spPr>
          <a:xfrm rot="2127040">
            <a:off x="2606217" y="2535820"/>
            <a:ext cx="3474368" cy="2477450"/>
          </a:xfrm>
          <a:prstGeom prst="parallelogram">
            <a:avLst>
              <a:gd name="adj" fmla="val 33728"/>
            </a:avLst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Triangle 31"/>
          <p:cNvSpPr/>
          <p:nvPr/>
        </p:nvSpPr>
        <p:spPr>
          <a:xfrm>
            <a:off x="4335558" y="2252059"/>
            <a:ext cx="2133600" cy="1524000"/>
          </a:xfrm>
          <a:prstGeom prst="rt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Triangle 54"/>
          <p:cNvSpPr/>
          <p:nvPr/>
        </p:nvSpPr>
        <p:spPr>
          <a:xfrm flipH="1">
            <a:off x="2209800" y="2252059"/>
            <a:ext cx="2133600" cy="1524000"/>
          </a:xfrm>
          <a:prstGeom prst="rt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Triangle 55"/>
          <p:cNvSpPr/>
          <p:nvPr/>
        </p:nvSpPr>
        <p:spPr>
          <a:xfrm flipH="1" flipV="1">
            <a:off x="2209800" y="3776059"/>
            <a:ext cx="2133600" cy="1524000"/>
          </a:xfrm>
          <a:prstGeom prst="rt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Triangle 56"/>
          <p:cNvSpPr/>
          <p:nvPr/>
        </p:nvSpPr>
        <p:spPr>
          <a:xfrm flipV="1">
            <a:off x="4343400" y="3776059"/>
            <a:ext cx="2133600" cy="1524000"/>
          </a:xfrm>
          <a:prstGeom prst="rtTriangl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8" name="TextBox 57"/>
              <p:cNvSpPr txBox="1"/>
              <p:nvPr/>
            </p:nvSpPr>
            <p:spPr>
              <a:xfrm>
                <a:off x="457201" y="533400"/>
                <a:ext cx="8001000" cy="613886"/>
              </a:xfrm>
              <a:prstGeom prst="rect">
                <a:avLst/>
              </a:prstGeom>
              <a:solidFill>
                <a:srgbClr val="66FFFF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প্রতিটি ত্রিভুজ ক্ষেত্রের ক্ষেত্রফল</a:t>
                </a:r>
                <a:r>
                  <a:rPr lang="en-US" sz="2400" dirty="0" smtClean="0"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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b</m:t>
                    </m:r>
                    <m:r>
                      <a:rPr lang="en-US" sz="2400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)=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8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ab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533400"/>
                <a:ext cx="8001000" cy="613886"/>
              </a:xfrm>
              <a:prstGeom prst="rect">
                <a:avLst/>
              </a:prstGeom>
              <a:blipFill rotWithShape="1">
                <a:blip r:embed="rId3"/>
                <a:stretch>
                  <a:fillRect t="-15534" b="-20388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9" name="TextBox 58"/>
              <p:cNvSpPr txBox="1"/>
              <p:nvPr/>
            </p:nvSpPr>
            <p:spPr>
              <a:xfrm>
                <a:off x="457201" y="1298547"/>
                <a:ext cx="8001000" cy="613886"/>
              </a:xfrm>
              <a:prstGeom prst="rect">
                <a:avLst/>
              </a:prstGeom>
              <a:solidFill>
                <a:srgbClr val="FFCCFF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ABCD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রম্বসক্ষেত্রের ক্ষেত্রফল</a:t>
                </a:r>
                <a:r>
                  <a:rPr lang="en-US" sz="2400" dirty="0" smtClean="0"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8</m:t>
                        </m:r>
                      </m:den>
                    </m:f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ab</m:t>
                    </m:r>
                    <m:r>
                      <a:rPr lang="en-US" sz="2400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8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ab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ab</m:t>
                    </m:r>
                    <m: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0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  <a:cs typeface="Times New Roman" pitchFamily="18" charset="0"/>
                      </a:rPr>
                      <m:t>ab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298547"/>
                <a:ext cx="8001000" cy="613886"/>
              </a:xfrm>
              <a:prstGeom prst="rect">
                <a:avLst/>
              </a:prstGeom>
              <a:blipFill rotWithShape="1">
                <a:blip r:embed="rId4"/>
                <a:stretch>
                  <a:fillRect t="-15385" b="-2019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457201" y="5791200"/>
            <a:ext cx="8001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রম্বসক্ষেত্রের ক্ষেত্রফল = কর্ণদ্বয়ের গুণফলের অর্ধেক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130841" y="1790856"/>
            <a:ext cx="44435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828800" y="3500735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48475" y="5240959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469158" y="3543712"/>
            <a:ext cx="44435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72448" y="3348335"/>
            <a:ext cx="40748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6" name="TextBox 65"/>
              <p:cNvSpPr txBox="1"/>
              <p:nvPr/>
            </p:nvSpPr>
            <p:spPr>
              <a:xfrm>
                <a:off x="4379932" y="2816918"/>
                <a:ext cx="665567" cy="7838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932" y="2816918"/>
                <a:ext cx="665567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7" name="TextBox 66"/>
              <p:cNvSpPr txBox="1"/>
              <p:nvPr/>
            </p:nvSpPr>
            <p:spPr>
              <a:xfrm>
                <a:off x="3677833" y="3886200"/>
                <a:ext cx="665567" cy="7838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833" y="3886200"/>
                <a:ext cx="665567" cy="7838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8" name="TextBox 67"/>
              <p:cNvSpPr txBox="1"/>
              <p:nvPr/>
            </p:nvSpPr>
            <p:spPr>
              <a:xfrm>
                <a:off x="4575193" y="3786462"/>
                <a:ext cx="683200" cy="7838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b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193" y="3786462"/>
                <a:ext cx="683200" cy="7838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9" name="TextBox 68"/>
              <p:cNvSpPr txBox="1"/>
              <p:nvPr/>
            </p:nvSpPr>
            <p:spPr>
              <a:xfrm>
                <a:off x="3355400" y="2956433"/>
                <a:ext cx="683200" cy="7838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b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400" y="2956433"/>
                <a:ext cx="683200" cy="7838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0" name="TextBox 69"/>
              <p:cNvSpPr txBox="1"/>
              <p:nvPr/>
            </p:nvSpPr>
            <p:spPr>
              <a:xfrm>
                <a:off x="449255" y="2057400"/>
                <a:ext cx="2759089" cy="613886"/>
              </a:xfrm>
              <a:prstGeom prst="rect">
                <a:avLst/>
              </a:prstGeom>
              <a:solidFill>
                <a:srgbClr val="FFFF00"/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AC=</a:t>
                </a:r>
                <a:r>
                  <a:rPr lang="en-US" sz="2400" dirty="0" err="1" smtClean="0"/>
                  <a:t>a,AO</a:t>
                </a:r>
                <a:r>
                  <a:rPr lang="en-US" sz="2400" dirty="0" smtClean="0"/>
                  <a:t>=CO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a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55" y="2057400"/>
                <a:ext cx="2759089" cy="613886"/>
              </a:xfrm>
              <a:prstGeom prst="rect">
                <a:avLst/>
              </a:prstGeom>
              <a:blipFill rotWithShape="1">
                <a:blip r:embed="rId9"/>
                <a:stretch>
                  <a:fillRect l="-3297" b="-485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1" name="TextBox 70"/>
              <p:cNvSpPr txBox="1"/>
              <p:nvPr/>
            </p:nvSpPr>
            <p:spPr>
              <a:xfrm>
                <a:off x="5111195" y="4908157"/>
                <a:ext cx="3348865" cy="783804"/>
              </a:xfrm>
              <a:prstGeom prst="rect">
                <a:avLst/>
              </a:prstGeom>
              <a:solidFill>
                <a:srgbClr val="CCFF33"/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BD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b</m:t>
                      </m:r>
                      <m:r>
                        <a:rPr lang="en-US" sz="2400" b="0" i="0" smtClean="0"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BO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DO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b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195" y="4908157"/>
                <a:ext cx="3348865" cy="78380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569011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repeatCount="200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1666 -0.11111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555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9" presetClass="path" presetSubtype="0" repeatCount="2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11666 0.11111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555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2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0.11666 0.11111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55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repeatCount="200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11666 -0.11111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32" grpId="0" animBg="1"/>
      <p:bldP spid="32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9" grpId="0" animBg="1"/>
      <p:bldP spid="60" grpId="0" animBg="1"/>
      <p:bldP spid="61" grpId="0"/>
      <p:bldP spid="62" grpId="0"/>
      <p:bldP spid="63" grpId="0"/>
      <p:bldP spid="64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675461" y="2817812"/>
            <a:ext cx="2667000" cy="1068388"/>
            <a:chOff x="5943600" y="2590800"/>
            <a:chExt cx="2667000" cy="1068388"/>
          </a:xfrm>
        </p:grpSpPr>
        <p:sp>
          <p:nvSpPr>
            <p:cNvPr id="18" name="TextBox 17"/>
            <p:cNvSpPr txBox="1"/>
            <p:nvPr/>
          </p:nvSpPr>
          <p:spPr>
            <a:xfrm>
              <a:off x="7239000" y="2744788"/>
              <a:ext cx="543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6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6553200" y="2590800"/>
              <a:ext cx="20574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5715000" y="2819400"/>
              <a:ext cx="1066800" cy="609600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7772400" y="2819400"/>
              <a:ext cx="1066800" cy="609600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943600" y="3657600"/>
              <a:ext cx="20574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675461" y="760412"/>
            <a:ext cx="2667000" cy="1068388"/>
            <a:chOff x="5715000" y="1371600"/>
            <a:chExt cx="2667000" cy="1068388"/>
          </a:xfrm>
        </p:grpSpPr>
        <p:grpSp>
          <p:nvGrpSpPr>
            <p:cNvPr id="84" name="Group 83"/>
            <p:cNvGrpSpPr/>
            <p:nvPr/>
          </p:nvGrpSpPr>
          <p:grpSpPr>
            <a:xfrm>
              <a:off x="5715000" y="1371600"/>
              <a:ext cx="2667000" cy="1068388"/>
              <a:chOff x="4495800" y="1752600"/>
              <a:chExt cx="2667000" cy="1068388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5105400" y="17526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>
                <a:off x="4267200" y="19812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>
                <a:off x="6324600" y="19812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4495800" y="28194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TextBox 88"/>
            <p:cNvSpPr txBox="1"/>
            <p:nvPr/>
          </p:nvSpPr>
          <p:spPr>
            <a:xfrm>
              <a:off x="6858000" y="1524000"/>
              <a:ext cx="543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6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285061" y="760412"/>
            <a:ext cx="2058988" cy="2058988"/>
            <a:chOff x="5715000" y="1524000"/>
            <a:chExt cx="2058988" cy="2058988"/>
          </a:xfrm>
        </p:grpSpPr>
        <p:grpSp>
          <p:nvGrpSpPr>
            <p:cNvPr id="34" name="Group 33"/>
            <p:cNvGrpSpPr/>
            <p:nvPr/>
          </p:nvGrpSpPr>
          <p:grpSpPr>
            <a:xfrm>
              <a:off x="5715000" y="1524000"/>
              <a:ext cx="2058988" cy="2058988"/>
              <a:chOff x="6477000" y="1752600"/>
              <a:chExt cx="2058988" cy="2058988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6477000" y="17526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>
                <a:off x="7506494" y="2780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6477000" y="38100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  <a:sp3d>
                <a:bevelB w="1143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>
                <a:off x="5449094" y="2780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TextBox 89"/>
            <p:cNvSpPr txBox="1"/>
            <p:nvPr/>
          </p:nvSpPr>
          <p:spPr>
            <a:xfrm>
              <a:off x="6934200" y="1752600"/>
              <a:ext cx="543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6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75461" y="760412"/>
            <a:ext cx="619939" cy="3124200"/>
            <a:chOff x="6400800" y="609600"/>
            <a:chExt cx="619939" cy="3124200"/>
          </a:xfrm>
        </p:grpSpPr>
        <p:grpSp>
          <p:nvGrpSpPr>
            <p:cNvPr id="28" name="Group 27"/>
            <p:cNvGrpSpPr/>
            <p:nvPr/>
          </p:nvGrpSpPr>
          <p:grpSpPr>
            <a:xfrm>
              <a:off x="6400800" y="609600"/>
              <a:ext cx="611188" cy="3124200"/>
              <a:chOff x="4953000" y="990600"/>
              <a:chExt cx="611188" cy="31242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>
                <a:off x="4534694" y="2018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4724400" y="12192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3925094" y="30853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4724400" y="32766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  <a:sp3d>
                <a:bevelB w="1143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TextBox 90"/>
            <p:cNvSpPr txBox="1"/>
            <p:nvPr/>
          </p:nvSpPr>
          <p:spPr>
            <a:xfrm>
              <a:off x="6477000" y="1828800"/>
              <a:ext cx="543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6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75461" y="1827212"/>
            <a:ext cx="2058988" cy="2058988"/>
            <a:chOff x="6553200" y="4038600"/>
            <a:chExt cx="2058988" cy="2058988"/>
          </a:xfrm>
        </p:grpSpPr>
        <p:grpSp>
          <p:nvGrpSpPr>
            <p:cNvPr id="23" name="Group 22"/>
            <p:cNvGrpSpPr/>
            <p:nvPr/>
          </p:nvGrpSpPr>
          <p:grpSpPr>
            <a:xfrm>
              <a:off x="6553200" y="4038600"/>
              <a:ext cx="2058988" cy="2058988"/>
              <a:chOff x="6477000" y="1752600"/>
              <a:chExt cx="2058988" cy="2058988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6477000" y="17526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7506494" y="2780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477000" y="38100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  <a:sp3d>
                <a:bevelB w="1143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5449094" y="2780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/>
            <p:cNvSpPr txBox="1"/>
            <p:nvPr/>
          </p:nvSpPr>
          <p:spPr>
            <a:xfrm>
              <a:off x="7162800" y="5183188"/>
              <a:ext cx="543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6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732861" y="760412"/>
            <a:ext cx="619939" cy="3124200"/>
            <a:chOff x="4495800" y="457200"/>
            <a:chExt cx="619939" cy="3124200"/>
          </a:xfrm>
        </p:grpSpPr>
        <p:grpSp>
          <p:nvGrpSpPr>
            <p:cNvPr id="39" name="Group 38"/>
            <p:cNvGrpSpPr/>
            <p:nvPr/>
          </p:nvGrpSpPr>
          <p:grpSpPr>
            <a:xfrm>
              <a:off x="4495800" y="457200"/>
              <a:ext cx="611188" cy="3124200"/>
              <a:chOff x="4953000" y="990600"/>
              <a:chExt cx="611188" cy="312420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rot="5400000">
                <a:off x="4534694" y="2018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4724400" y="12192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3925094" y="30853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>
                <a:off x="4724400" y="32766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  <a:sp3d>
                <a:bevelB w="1143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TextBox 92"/>
            <p:cNvSpPr txBox="1"/>
            <p:nvPr/>
          </p:nvSpPr>
          <p:spPr>
            <a:xfrm>
              <a:off x="4572000" y="1752600"/>
              <a:ext cx="543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6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75461" y="5638800"/>
            <a:ext cx="7782739" cy="584775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ঘনকের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সমগ্র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পৃষ্ঠের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ক্ষেত্রফল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6a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9236" y="3733800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52800" y="165644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0411" y="760412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8341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579 L 0.65782 -0.0164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00" y="-11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2.96296E-6 L 0.55782 -0.0164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30416 -0.0275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-14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40741E-7 L 0.37083 0.1391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7976074" cy="707886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371600"/>
            <a:ext cx="7976074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একটি কর্ণ দ্বারা কোনো বর্গক্ষেত্র কয়টি ত্রিভুজে বিভক্ত হয়?</a:t>
            </a:r>
          </a:p>
          <a:p>
            <a:pPr marL="457200" indent="-457200">
              <a:buFont typeface="Arial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দুইটি।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রম্বসের কর্ণদ্বয় পরস্পরকে কত কোণে ছেদ করে?</a:t>
            </a:r>
          </a:p>
          <a:p>
            <a:pPr marL="457200" indent="-457200">
              <a:buFont typeface="Arial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৯০</a:t>
            </a:r>
            <a:r>
              <a:rPr lang="bn-IN" sz="32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বা সমকোণে।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রম্বসের ক্ষেত্রফল নির্ণয়ের জন্য কী কী প্রয়োজন?</a:t>
            </a:r>
          </a:p>
          <a:p>
            <a:pPr marL="457200" indent="-457200">
              <a:buFont typeface="Arial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কর্ণদ্বয়ের দৈর্ঘ্য।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ট্রাপিজিয়ামের ক্ষেত্রফল নির্ণয় করতে কী কী প্রয়োজন?</a:t>
            </a:r>
          </a:p>
          <a:p>
            <a:pPr marL="457200" indent="-457200">
              <a:buFont typeface="Arial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সমান্তরাল বাহুদ্বয়ের দৈর্ঘ্য ও উচ্চতা।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৫। ট্রাপিজিয়ামের ক্ষেত্রফল নির্ণয়ের সূত্র কী?</a:t>
            </a:r>
          </a:p>
          <a:p>
            <a:pPr marL="457200" indent="-457200">
              <a:buFont typeface="Arial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সমান্তরাল বাহুদ্বয়ের সমষ্টি গড়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 উচ্চতা।</a:t>
            </a:r>
          </a:p>
        </p:txBody>
      </p:sp>
    </p:spTree>
    <p:extLst>
      <p:ext uri="{BB962C8B-B14F-4D97-AF65-F5344CB8AC3E}">
        <p14:creationId xmlns:p14="http://schemas.microsoft.com/office/powerpoint/2010/main" xmlns="" val="29535534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326" y="3805297"/>
            <a:ext cx="7976074" cy="2062103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1" algn="ctr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একটি রম্বস ও একটি ট্রাপিজিয়ামকে দু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টি ত্রিভুজক্ষেত্রে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বিভক্ত করে এর ক্ষেত্রফল নির্ণয়ের সূত্র গঠন কর।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124200" y="533400"/>
            <a:ext cx="3048000" cy="2743200"/>
          </a:xfrm>
          <a:prstGeom prst="wedgeEllipseCallout">
            <a:avLst>
              <a:gd name="adj1" fmla="val -3525"/>
              <a:gd name="adj2" fmla="val 69639"/>
            </a:avLst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5198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525" y="814388"/>
            <a:ext cx="683895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838200"/>
            <a:ext cx="48006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884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3600" dirty="0" smtClean="0">
                <a:solidFill>
                  <a:srgbClr val="C00000"/>
                </a:solidFill>
              </a:rPr>
              <a:t>শিক্ষক  পরিচিতি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bn-BD" sz="4000" dirty="0" smtClean="0">
                <a:solidFill>
                  <a:srgbClr val="0000CC"/>
                </a:solidFill>
              </a:rPr>
              <a:t>পাঠ  পরিচিতি 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endParaRPr lang="bn-BD" sz="4000" dirty="0" smtClean="0">
              <a:solidFill>
                <a:srgbClr val="002060"/>
              </a:solidFill>
            </a:endParaRPr>
          </a:p>
          <a:p>
            <a:endParaRPr lang="bn-BD" sz="4000" dirty="0" smtClean="0">
              <a:solidFill>
                <a:srgbClr val="002060"/>
              </a:solidFill>
            </a:endParaRPr>
          </a:p>
          <a:p>
            <a:endParaRPr lang="bn-BD" sz="4000" dirty="0" smtClean="0">
              <a:solidFill>
                <a:srgbClr val="002060"/>
              </a:solidFill>
            </a:endParaRPr>
          </a:p>
          <a:p>
            <a:endParaRPr lang="bn-BD" sz="4000" dirty="0" smtClean="0">
              <a:solidFill>
                <a:srgbClr val="002060"/>
              </a:solidFill>
            </a:endParaRPr>
          </a:p>
          <a:p>
            <a:r>
              <a:rPr lang="bn-BD" sz="4000" dirty="0" smtClean="0">
                <a:solidFill>
                  <a:srgbClr val="002060"/>
                </a:solidFill>
              </a:rPr>
              <a:t>রেহানা পারভিন </a:t>
            </a:r>
          </a:p>
          <a:p>
            <a:r>
              <a:rPr lang="bn-BD" dirty="0" smtClean="0"/>
              <a:t>সহকারী শিক্ষক(গণিত )</a:t>
            </a:r>
          </a:p>
          <a:p>
            <a:r>
              <a:rPr lang="bn-BD" dirty="0" smtClean="0"/>
              <a:t>পাংশা পাইলট  বালিকা উচ্চ বিদ্যালয় </a:t>
            </a:r>
          </a:p>
          <a:p>
            <a:r>
              <a:rPr lang="bn-BD" dirty="0" smtClean="0"/>
              <a:t>পাংশা ,রাজবাড়ী। 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bn-BD" dirty="0" smtClean="0"/>
              <a:t>শ্রেণিঃ অষ্টম </a:t>
            </a:r>
          </a:p>
          <a:p>
            <a:r>
              <a:rPr lang="bn-BD" dirty="0" smtClean="0"/>
              <a:t>বিষয়ঃ গণিত </a:t>
            </a:r>
          </a:p>
          <a:p>
            <a:r>
              <a:rPr lang="bn-BD" dirty="0" smtClean="0"/>
              <a:t>অনুশীলনীঃ অষ্টম </a:t>
            </a:r>
          </a:p>
          <a:p>
            <a:r>
              <a:rPr lang="bn-BD" dirty="0" smtClean="0"/>
              <a:t>সময়ঃ ৩০ মিনিট</a:t>
            </a:r>
          </a:p>
          <a:p>
            <a:r>
              <a:rPr lang="bn-BD" dirty="0" smtClean="0"/>
              <a:t>তারিখঃ ২৫/০৭/২০২০  </a:t>
            </a:r>
          </a:p>
        </p:txBody>
      </p:sp>
      <p:pic>
        <p:nvPicPr>
          <p:cNvPr id="7" name="Picture 6" descr="image_88655_1593088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295400"/>
            <a:ext cx="1350946" cy="1593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37" t="9527" r="3781" b="9100"/>
          <a:stretch/>
        </p:blipFill>
        <p:spPr>
          <a:xfrm>
            <a:off x="4631240" y="533400"/>
            <a:ext cx="4037904" cy="253968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188" y="533400"/>
            <a:ext cx="4045338" cy="253968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1240" y="3200400"/>
            <a:ext cx="4030470" cy="2514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3" t="2365" r="5902" b="2365"/>
          <a:stretch/>
        </p:blipFill>
        <p:spPr>
          <a:xfrm>
            <a:off x="467188" y="3200400"/>
            <a:ext cx="4045338" cy="2514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72764" y="5791200"/>
            <a:ext cx="819638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বিভিন্ন আকার বিশিষ্ট বস্তু দ্বারা চতুর্ভূজের জ্যামিতিক চিত্র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4966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1534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914400" y="4572000"/>
            <a:ext cx="2209800" cy="1461069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838200" y="2819400"/>
            <a:ext cx="2590800" cy="1528556"/>
          </a:xfrm>
          <a:prstGeom prst="parallelogram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>
            <a:off x="5334000" y="3203448"/>
            <a:ext cx="1295400" cy="1216152"/>
          </a:xfrm>
          <a:prstGeom prst="trapezoid">
            <a:avLst>
              <a:gd name="adj" fmla="val 24105"/>
            </a:avLst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Manual Input 12"/>
          <p:cNvSpPr/>
          <p:nvPr/>
        </p:nvSpPr>
        <p:spPr>
          <a:xfrm rot="5400000">
            <a:off x="5555967" y="4197635"/>
            <a:ext cx="1461066" cy="2209801"/>
          </a:xfrm>
          <a:prstGeom prst="flowChartManualInpu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/>
          <p:cNvSpPr/>
          <p:nvPr/>
        </p:nvSpPr>
        <p:spPr>
          <a:xfrm>
            <a:off x="3200400" y="2819400"/>
            <a:ext cx="2552700" cy="1524000"/>
          </a:xfrm>
          <a:prstGeom prst="parallelogram">
            <a:avLst>
              <a:gd name="adj" fmla="val 59127"/>
            </a:avLst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4572000"/>
            <a:ext cx="2209800" cy="1461069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/>
          <p:cNvSpPr/>
          <p:nvPr/>
        </p:nvSpPr>
        <p:spPr>
          <a:xfrm>
            <a:off x="838200" y="2819400"/>
            <a:ext cx="2590800" cy="1528556"/>
          </a:xfrm>
          <a:prstGeom prst="parallelogram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apezoid 18"/>
          <p:cNvSpPr/>
          <p:nvPr/>
        </p:nvSpPr>
        <p:spPr>
          <a:xfrm>
            <a:off x="5334000" y="3203448"/>
            <a:ext cx="1295400" cy="1216152"/>
          </a:xfrm>
          <a:prstGeom prst="trapezoid">
            <a:avLst>
              <a:gd name="adj" fmla="val 2410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nual Input 20"/>
          <p:cNvSpPr/>
          <p:nvPr/>
        </p:nvSpPr>
        <p:spPr>
          <a:xfrm rot="5400000">
            <a:off x="5555965" y="4197636"/>
            <a:ext cx="1461067" cy="2209801"/>
          </a:xfrm>
          <a:prstGeom prst="flowChartManualInpu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/>
          <p:cNvSpPr/>
          <p:nvPr/>
        </p:nvSpPr>
        <p:spPr>
          <a:xfrm>
            <a:off x="3200400" y="2819400"/>
            <a:ext cx="2552700" cy="1524000"/>
          </a:xfrm>
          <a:prstGeom prst="parallelogram">
            <a:avLst>
              <a:gd name="adj" fmla="val 5912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276600" y="4572000"/>
            <a:ext cx="1752600" cy="1461069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276600" y="4572000"/>
            <a:ext cx="1752600" cy="1461069"/>
          </a:xfrm>
          <a:prstGeom prst="rect">
            <a:avLst/>
          </a:prstGeom>
          <a:solidFill>
            <a:srgbClr val="1D9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TextBox 1030"/>
          <p:cNvSpPr txBox="1"/>
          <p:nvPr/>
        </p:nvSpPr>
        <p:spPr>
          <a:xfrm>
            <a:off x="533400" y="549571"/>
            <a:ext cx="815339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চতুর্ভুজক্ষেত্রের ক্ষেত্রফল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7625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43" grpId="0" animBg="1"/>
      <p:bldP spid="44" grpId="0" animBg="1"/>
      <p:bldP spid="10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63714"/>
            <a:ext cx="8120743" cy="707886"/>
          </a:xfrm>
          <a:prstGeom prst="rect">
            <a:avLst/>
          </a:prstGeom>
          <a:solidFill>
            <a:srgbClr val="76FF4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682425"/>
            <a:ext cx="8120743" cy="584775"/>
          </a:xfrm>
          <a:prstGeom prst="rect">
            <a:avLst/>
          </a:prstGeom>
          <a:solidFill>
            <a:srgbClr val="25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চতুর্ভুজ ক্ষেত্রের ক্ষেত্রফল নির্ণয় করতে পারবে;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743" y="5358825"/>
            <a:ext cx="8120743" cy="584775"/>
          </a:xfrm>
          <a:prstGeom prst="rect">
            <a:avLst/>
          </a:prstGeom>
          <a:solidFill>
            <a:srgbClr val="25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ঘনবস্তুর পৃষ্ঠতলের ক্ষেত্রফল পরিমাপ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743" y="1905000"/>
            <a:ext cx="8153400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এই পাঠ শেষে শিক্ষার্থীরা--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520625"/>
            <a:ext cx="8458200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ট্রাপি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জিয়া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 ও রম্বসক্ষেত্রের ক্ষেত্রফলের সূত্র নির্ণয় করতে পারবে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857" y="2844225"/>
            <a:ext cx="8120743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বিভিন্ন চতুর্ভুজক্ষেত্রের ক্ষেত্রফলের সূত্র ব্যাখ্যা করতে 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8941654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2133598" y="1349826"/>
            <a:ext cx="3048001" cy="3069772"/>
          </a:xfrm>
          <a:prstGeom prst="rtTriangle">
            <a:avLst/>
          </a:prstGeom>
          <a:solidFill>
            <a:srgbClr val="76F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 rot="16200000" flipH="1">
            <a:off x="2122713" y="1360713"/>
            <a:ext cx="3069773" cy="3048001"/>
          </a:xfrm>
          <a:prstGeom prst="rtTriangle">
            <a:avLst/>
          </a:prstGeom>
          <a:solidFill>
            <a:srgbClr val="76F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282625"/>
            <a:ext cx="81534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বর্গক্ষেত্র =সামান্তরিকক্ষেত্র =ত্রিভুজক্ষেত্র =ট্রাপিজিয়ামক্ষেত্র +ত্রিভুজক্ষেত্র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rapezoid 9"/>
          <p:cNvSpPr/>
          <p:nvPr/>
        </p:nvSpPr>
        <p:spPr>
          <a:xfrm>
            <a:off x="2133598" y="2884713"/>
            <a:ext cx="6096002" cy="1534887"/>
          </a:xfrm>
          <a:prstGeom prst="trapezoid">
            <a:avLst>
              <a:gd name="adj" fmla="val 99071"/>
            </a:avLst>
          </a:prstGeom>
          <a:solidFill>
            <a:srgbClr val="76F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3657599" y="1360715"/>
            <a:ext cx="3048002" cy="1523998"/>
          </a:xfrm>
          <a:prstGeom prst="triangle">
            <a:avLst>
              <a:gd name="adj" fmla="val 50366"/>
            </a:avLst>
          </a:prstGeom>
          <a:solidFill>
            <a:srgbClr val="76F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33403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33333 -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1111 L -0.16667 0.2238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6 0.22384 L -0.33333 0.2238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5" grpId="0" animBg="1"/>
      <p:bldP spid="10" grpId="0" animBg="1"/>
      <p:bldP spid="12" grpId="0" animBg="1"/>
      <p:bldP spid="12" grpId="1" animBg="1"/>
      <p:bldP spid="12" grpId="2" animBg="1"/>
      <p:bldP spid="12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62" t="39233" r="31893" b="15443"/>
          <a:stretch/>
        </p:blipFill>
        <p:spPr>
          <a:xfrm>
            <a:off x="1105022" y="988998"/>
            <a:ext cx="3807426" cy="37664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5022" y="988998"/>
            <a:ext cx="3786941" cy="37664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081963" y="2872227"/>
            <a:ext cx="3807426" cy="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105022" y="2872227"/>
            <a:ext cx="38074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600" y="75009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9593" y="447371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9389" y="447371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8551" y="75009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04821" y="381000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12448" y="2518284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9200" y="3751393"/>
            <a:ext cx="3698448" cy="584775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BC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2590" y="4549914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774" y="2518284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200" y="1381780"/>
            <a:ext cx="3698448" cy="646331"/>
          </a:xfrm>
          <a:prstGeom prst="rect">
            <a:avLst/>
          </a:prstGeom>
          <a:solidFill>
            <a:srgbClr val="76FF4B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8448" y="5410200"/>
            <a:ext cx="8129199" cy="646331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বর্গক্ষেত্রের ক্ষেত্রফল = দৈর্ঘ্য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 প্রস্থ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  <a:sym typeface="Symbol"/>
              </a:rPr>
              <a:t>=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 বাহু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 বাহু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  <a:sym typeface="Symbol"/>
              </a:rPr>
              <a:t>=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 বাহু </a:t>
            </a:r>
            <a:r>
              <a:rPr lang="bn-IN" sz="3600" baseline="30000" dirty="0" smtClean="0">
                <a:latin typeface="NikoshBAN" pitchFamily="2" charset="0"/>
                <a:cs typeface="NikoshBAN" pitchFamily="2" charset="0"/>
                <a:sym typeface="Symbol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7800" y="1704945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বর্গক্ষেত্র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2869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0" grpId="0"/>
      <p:bldP spid="21" grpId="0" animBg="1"/>
      <p:bldP spid="22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533400"/>
            <a:ext cx="7924800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200602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8842" y="388620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8420" y="388620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5571" y="200602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4063425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1777425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1257" y="313661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3565" y="313660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3414" y="609600"/>
            <a:ext cx="2597185" cy="58477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BC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8104" y="609600"/>
            <a:ext cx="2657466" cy="58477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1219" y="1295400"/>
            <a:ext cx="5374351" cy="58477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57622" y="5257800"/>
            <a:ext cx="5374351" cy="58477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আয়তক্ষেত্রের ক্ষেত্রফল </a:t>
            </a: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দৈর্ঘ্য 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Symbol"/>
              </a:rPr>
              <a:t> প্রস্থ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70009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>
            <a:off x="609600" y="3404175"/>
            <a:ext cx="3429000" cy="2057400"/>
          </a:xfrm>
          <a:prstGeom prst="trapezoid">
            <a:avLst>
              <a:gd name="adj" fmla="val 43254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/>
          <p:cNvSpPr/>
          <p:nvPr/>
        </p:nvSpPr>
        <p:spPr>
          <a:xfrm>
            <a:off x="609600" y="3404175"/>
            <a:ext cx="3429000" cy="2057400"/>
          </a:xfrm>
          <a:prstGeom prst="trapezoid">
            <a:avLst>
              <a:gd name="adj" fmla="val 43254"/>
            </a:avLst>
          </a:prstGeom>
          <a:solidFill>
            <a:srgbClr val="76FF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/>
          <p:cNvSpPr/>
          <p:nvPr/>
        </p:nvSpPr>
        <p:spPr>
          <a:xfrm>
            <a:off x="684220" y="786825"/>
            <a:ext cx="3429000" cy="2057400"/>
          </a:xfrm>
          <a:prstGeom prst="trapezoid">
            <a:avLst>
              <a:gd name="adj" fmla="val 43254"/>
            </a:avLst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133600" y="3404175"/>
            <a:ext cx="0" cy="20574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rallelogram 10"/>
          <p:cNvSpPr/>
          <p:nvPr/>
        </p:nvSpPr>
        <p:spPr>
          <a:xfrm>
            <a:off x="684220" y="786825"/>
            <a:ext cx="2514600" cy="2057400"/>
          </a:xfrm>
          <a:prstGeom prst="parallelogram">
            <a:avLst>
              <a:gd name="adj" fmla="val 42173"/>
            </a:avLst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2286000" y="786825"/>
            <a:ext cx="1827220" cy="2057400"/>
          </a:xfrm>
          <a:prstGeom prst="triangle">
            <a:avLst>
              <a:gd name="adj" fmla="val 50614"/>
            </a:avLst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941520" y="786825"/>
            <a:ext cx="0" cy="20574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5398" y="269182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7020" y="271665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22620" y="329625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69798" y="27825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7501" y="278250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10906" y="271665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74177" y="152313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24203" y="27680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extBox 22"/>
              <p:cNvSpPr txBox="1"/>
              <p:nvPr/>
            </p:nvSpPr>
            <p:spPr>
              <a:xfrm>
                <a:off x="4245903" y="1584692"/>
                <a:ext cx="4479110" cy="1739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ABCD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ট্রাপিজিয়ামের ক্ষেত্রের ক্ষেত্রফল</a:t>
                </a:r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ah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h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h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903" y="1584692"/>
                <a:ext cx="4479110" cy="1739964"/>
              </a:xfrm>
              <a:prstGeom prst="rect">
                <a:avLst/>
              </a:prstGeom>
              <a:blipFill rotWithShape="1">
                <a:blip r:embed="rId3"/>
                <a:stretch>
                  <a:fillRect l="-1635" t="-2807" r="-2180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/>
              <p:cNvSpPr txBox="1"/>
              <p:nvPr/>
            </p:nvSpPr>
            <p:spPr>
              <a:xfrm>
                <a:off x="3694469" y="493693"/>
                <a:ext cx="4993675" cy="1170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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AECD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ক্ষেত্রের ক্ষেত্রফল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 h = ah.</a:t>
                </a:r>
              </a:p>
              <a:p>
                <a:pPr algn="ctr"/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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CEB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ক্ষেত্রের ক্ষেত্রফল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cs typeface="NikoshBAN" pitchFamily="2" charset="0"/>
                      </a:rPr>
                      <m:t>h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469" y="493693"/>
                <a:ext cx="4993675" cy="1170641"/>
              </a:xfrm>
              <a:prstGeom prst="rect">
                <a:avLst/>
              </a:prstGeom>
              <a:blipFill rotWithShape="1">
                <a:blip r:embed="rId4"/>
                <a:stretch>
                  <a:fillRect l="-2198" t="-7292" r="-2076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226280" y="3911025"/>
            <a:ext cx="38985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46544" y="3200400"/>
            <a:ext cx="36740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28911" y="4953000"/>
            <a:ext cx="38985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53000" y="3301425"/>
            <a:ext cx="38985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42114" y="4928175"/>
            <a:ext cx="36740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3422" y="5562600"/>
            <a:ext cx="3988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  <a:sym typeface="Symbol"/>
              </a:rPr>
              <a:t>সামান্তরিকের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ক্ষেত্রফল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=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bn-IN" sz="24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h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TextBox 32"/>
              <p:cNvSpPr txBox="1"/>
              <p:nvPr/>
            </p:nvSpPr>
            <p:spPr>
              <a:xfrm>
                <a:off x="4542244" y="5410200"/>
                <a:ext cx="4145900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ট্রাপিজিয়ামের ক্ষেত্রফল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h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244" y="5410200"/>
                <a:ext cx="4145900" cy="613886"/>
              </a:xfrm>
              <a:prstGeom prst="rect">
                <a:avLst/>
              </a:prstGeom>
              <a:blipFill rotWithShape="1">
                <a:blip r:embed="rId5"/>
                <a:stretch>
                  <a:fillRect b="-1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609600" y="6015335"/>
            <a:ext cx="807854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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ট্রাপিজিয়াম ক্ষেত্রের ক্ষেত্রফল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=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সমান্তরাল বাহুদ্বয়ের সমষ্টির গড়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2400" dirty="0" smtClean="0">
                <a:latin typeface="NikoshBAN" pitchFamily="2" charset="0"/>
                <a:cs typeface="NikoshBAN" pitchFamily="2" charset="0"/>
                <a:sym typeface="Symbol"/>
              </a:rPr>
              <a:t> উচ্চতা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20096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repeatCount="2000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7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27917 1.11111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2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2" animBg="1"/>
      <p:bldP spid="5" grpId="3" animBg="1"/>
      <p:bldP spid="6" grpId="0" animBg="1"/>
      <p:bldP spid="6" grpId="1" animBg="1"/>
      <p:bldP spid="11" grpId="0" animBg="1"/>
      <p:bldP spid="12" grpId="0" animBg="1"/>
      <p:bldP spid="12" grpId="1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 uiExpand="1" build="p"/>
      <p:bldP spid="24" grpId="0" uiExpand="1" build="p"/>
      <p:bldP spid="25" grpId="0"/>
      <p:bldP spid="26" grpId="0"/>
      <p:bldP spid="27" grpId="0"/>
      <p:bldP spid="30" grpId="0"/>
      <p:bldP spid="31" grpId="0"/>
      <p:bldP spid="32" grpId="0" build="p"/>
      <p:bldP spid="33" grpId="0" build="p"/>
      <p:bldP spid="34" grpId="0" uiExpan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2270</TotalTime>
  <Words>633</Words>
  <Application>Microsoft Office PowerPoint</Application>
  <PresentationFormat>On-screen Show (4:3)</PresentationFormat>
  <Paragraphs>139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RK</cp:lastModifiedBy>
  <cp:revision>256</cp:revision>
  <dcterms:created xsi:type="dcterms:W3CDTF">2006-08-16T00:00:00Z</dcterms:created>
  <dcterms:modified xsi:type="dcterms:W3CDTF">2020-07-25T10:59:29Z</dcterms:modified>
</cp:coreProperties>
</file>