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87" r:id="rId5"/>
    <p:sldId id="260" r:id="rId6"/>
    <p:sldId id="261" r:id="rId7"/>
    <p:sldId id="262" r:id="rId8"/>
    <p:sldId id="289" r:id="rId9"/>
    <p:sldId id="284" r:id="rId10"/>
    <p:sldId id="264" r:id="rId11"/>
    <p:sldId id="281" r:id="rId12"/>
    <p:sldId id="290" r:id="rId13"/>
    <p:sldId id="265" r:id="rId14"/>
    <p:sldId id="286" r:id="rId15"/>
    <p:sldId id="291" r:id="rId16"/>
    <p:sldId id="282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5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3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6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1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4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1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6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3AF0-DD29-4BB1-A7E2-B875EAAD1C01}" type="datetimeFigureOut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FB8C-39AF-4A32-8174-A421963C82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6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90152"/>
            <a:ext cx="11998817" cy="657466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87627" y="318752"/>
            <a:ext cx="11629623" cy="61174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732" y="1468192"/>
            <a:ext cx="4636395" cy="31700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</a:t>
            </a:r>
          </a:p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4FEBB3-799C-43DD-B4AA-8730AD35D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23" y="708370"/>
            <a:ext cx="4943889" cy="514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9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4" y="167425"/>
            <a:ext cx="11694017" cy="6413679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4743" y="2328153"/>
            <a:ext cx="47651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 প্রতিটি বস্তুকণা একে অপরকে  নিজের দিকে আকর্ষণ করে । এই দুইটি বস্তুকণার মধ্যে একটি যদি পৃথিবী হয়, তবে এই আকর্ষণ বলকে অভিকর্ষ বলে । যেমনঃ গাছ থেকে ফল পড়ছে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BDF20-9087-4AFA-8AEB-E226C8CD1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36" y="1547949"/>
            <a:ext cx="5839605" cy="365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5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8941" y="90153"/>
            <a:ext cx="11784169" cy="6490952"/>
            <a:chOff x="218941" y="90153"/>
            <a:chExt cx="11784169" cy="6490952"/>
          </a:xfrm>
        </p:grpSpPr>
        <p:sp>
          <p:nvSpPr>
            <p:cNvPr id="2" name="Rectangle 1"/>
            <p:cNvSpPr/>
            <p:nvPr/>
          </p:nvSpPr>
          <p:spPr>
            <a:xfrm>
              <a:off x="218941" y="90153"/>
              <a:ext cx="11784169" cy="6490952"/>
            </a:xfrm>
            <a:prstGeom prst="rect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61510" y="2773403"/>
              <a:ext cx="6988506" cy="33888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1622738" y="862885"/>
              <a:ext cx="802353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পৃথিবী ও চন্দ্র পরস্পরকে নিজের দিকে আকর্ষন করছে । এই আকর্ষন থাকার কারণে এরা পরস্পর পরস্পর থেকে ছিটকে পড়ছে না 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09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ACE1C65-581B-4A32-A291-8EB4E43587E6}"/>
              </a:ext>
            </a:extLst>
          </p:cNvPr>
          <p:cNvGrpSpPr/>
          <p:nvPr/>
        </p:nvGrpSpPr>
        <p:grpSpPr>
          <a:xfrm>
            <a:off x="128788" y="167426"/>
            <a:ext cx="11921544" cy="6516710"/>
            <a:chOff x="128788" y="167426"/>
            <a:chExt cx="11921544" cy="651671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DCB09A-D743-4E5F-9882-22CDE2D643FE}"/>
                </a:ext>
              </a:extLst>
            </p:cNvPr>
            <p:cNvSpPr/>
            <p:nvPr/>
          </p:nvSpPr>
          <p:spPr>
            <a:xfrm>
              <a:off x="128788" y="167426"/>
              <a:ext cx="11921544" cy="6516710"/>
            </a:xfrm>
            <a:prstGeom prst="rect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ounded Rectangle 2">
              <a:extLst>
                <a:ext uri="{FF2B5EF4-FFF2-40B4-BE49-F238E27FC236}">
                  <a16:creationId xmlns:a16="http://schemas.microsoft.com/office/drawing/2014/main" id="{64BE1CBC-F79B-408A-96E2-908EFC67FA8B}"/>
                </a:ext>
              </a:extLst>
            </p:cNvPr>
            <p:cNvSpPr/>
            <p:nvPr/>
          </p:nvSpPr>
          <p:spPr>
            <a:xfrm>
              <a:off x="306946" y="405685"/>
              <a:ext cx="11565228" cy="6040191"/>
            </a:xfrm>
            <a:prstGeom prst="roundRect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ounded Rectangle 3">
              <a:extLst>
                <a:ext uri="{FF2B5EF4-FFF2-40B4-BE49-F238E27FC236}">
                  <a16:creationId xmlns:a16="http://schemas.microsoft.com/office/drawing/2014/main" id="{D04DDED6-630C-46E3-B2A7-7737C47647FA}"/>
                </a:ext>
              </a:extLst>
            </p:cNvPr>
            <p:cNvSpPr/>
            <p:nvPr/>
          </p:nvSpPr>
          <p:spPr>
            <a:xfrm>
              <a:off x="4443211" y="1160930"/>
              <a:ext cx="2614412" cy="82424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000" b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sz="4000" b="1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AD4E429-80A6-4A88-A8AA-CE8CBE6C91C6}"/>
                </a:ext>
              </a:extLst>
            </p:cNvPr>
            <p:cNvSpPr/>
            <p:nvPr/>
          </p:nvSpPr>
          <p:spPr>
            <a:xfrm>
              <a:off x="4375597" y="2247363"/>
              <a:ext cx="2749640" cy="5924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 মিনিট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63F985E-9BA6-46F7-8FD7-5FA1068D1D0D}"/>
                </a:ext>
              </a:extLst>
            </p:cNvPr>
            <p:cNvSpPr txBox="1"/>
            <p:nvPr/>
          </p:nvSpPr>
          <p:spPr>
            <a:xfrm>
              <a:off x="1748307" y="3514100"/>
              <a:ext cx="828111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শুধু পৃথিবী নয়, এ মহাবিশ্বের সকল বস্তুকণাই একে অপরকে নিজের দিকে আকর্ষণ করে । ব্যাখ্যা কর 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66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036" y="189963"/>
            <a:ext cx="11809927" cy="6478074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0" t="5430" r="4251" b="60280"/>
          <a:stretch/>
        </p:blipFill>
        <p:spPr>
          <a:xfrm>
            <a:off x="5433392" y="809969"/>
            <a:ext cx="2491408" cy="907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2586" y="3915177"/>
            <a:ext cx="10122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মহাবিশ্বের প্রতিটি বস্তুকণা একে অপরকে নিজের দিকে আকর্ষণ করে এবং এই আকর্ষণ বলের মান বস্তুকণাদ্বয়ের ভরের গুণফলের সমানুপাতিক এবং এদের দূরত্বের বর্গের ব্যস্তানুপাতিক এবং এ বল বস্তুকণাদ্বয়ের সংযোজক সরলরেখা বরাবর ক্রিয়া করে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A66282D-BCA4-4399-AF33-28709B5E9CDC}"/>
              </a:ext>
            </a:extLst>
          </p:cNvPr>
          <p:cNvSpPr/>
          <p:nvPr/>
        </p:nvSpPr>
        <p:spPr>
          <a:xfrm>
            <a:off x="2266122" y="809969"/>
            <a:ext cx="2491408" cy="238539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88E1BE-DA49-415F-AF66-B34B981EE95D}"/>
              </a:ext>
            </a:extLst>
          </p:cNvPr>
          <p:cNvSpPr/>
          <p:nvPr/>
        </p:nvSpPr>
        <p:spPr>
          <a:xfrm>
            <a:off x="8534400" y="1598474"/>
            <a:ext cx="675861" cy="808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8F25AF3A-EE0B-492D-828B-01902A68B0DD}"/>
              </a:ext>
            </a:extLst>
          </p:cNvPr>
          <p:cNvSpPr/>
          <p:nvPr/>
        </p:nvSpPr>
        <p:spPr>
          <a:xfrm>
            <a:off x="2570922" y="2002664"/>
            <a:ext cx="7248939" cy="4571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8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44347" y="128792"/>
            <a:ext cx="11809927" cy="6555347"/>
            <a:chOff x="144347" y="128792"/>
            <a:chExt cx="11809927" cy="6555347"/>
          </a:xfrm>
        </p:grpSpPr>
        <p:sp>
          <p:nvSpPr>
            <p:cNvPr id="2" name="Rectangle 1"/>
            <p:cNvSpPr/>
            <p:nvPr/>
          </p:nvSpPr>
          <p:spPr>
            <a:xfrm>
              <a:off x="144347" y="128792"/>
              <a:ext cx="11809927" cy="6555347"/>
            </a:xfrm>
            <a:prstGeom prst="rect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lowchart: Connector 3"/>
            <p:cNvSpPr/>
            <p:nvPr/>
          </p:nvSpPr>
          <p:spPr>
            <a:xfrm>
              <a:off x="1887828" y="2671746"/>
              <a:ext cx="811369" cy="95625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6001015" y="2544567"/>
              <a:ext cx="1290035" cy="1210613"/>
            </a:xfrm>
            <a:prstGeom prst="flowChartConnector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762517" y="3126947"/>
              <a:ext cx="1505755" cy="10625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4268273" y="3126947"/>
              <a:ext cx="1699470" cy="106249"/>
            </a:xfrm>
            <a:prstGeom prst="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53892" y="2653119"/>
              <a:ext cx="592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2253801" y="3764212"/>
              <a:ext cx="4081531" cy="12191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70259" y="3910450"/>
              <a:ext cx="4486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d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39343" y="2246490"/>
              <a:ext cx="7083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5523" y="2139689"/>
              <a:ext cx="7083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n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897429" y="1358644"/>
                  <a:ext cx="4056845" cy="3749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ধরা যাক,</a:t>
                  </a:r>
                </a:p>
                <a:p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m এবং n ভরের দুটি বস্তু পরস্পর থেকে d দূরুত্বে অবস্থিত । এদের মধ্যকার আকর্ষণ বল F হলে, মহাকর্ষ সূত্রানুসারে,</a:t>
                  </a:r>
                </a:p>
                <a:p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F=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𝐺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.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𝑚𝑛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7429" y="1358644"/>
                  <a:ext cx="4056845" cy="374910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910" t="-2114" b="-22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5118008" y="5146384"/>
              <a:ext cx="5674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এখানে  G মহাকর্ষীয় ধ্রুবক 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5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5A2E2BF-3430-486F-AA54-87445F2CDFDA}"/>
              </a:ext>
            </a:extLst>
          </p:cNvPr>
          <p:cNvGrpSpPr/>
          <p:nvPr/>
        </p:nvGrpSpPr>
        <p:grpSpPr>
          <a:xfrm>
            <a:off x="257577" y="128790"/>
            <a:ext cx="11616744" cy="6568225"/>
            <a:chOff x="257577" y="128790"/>
            <a:chExt cx="11616744" cy="656822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EAFEF16-CA52-44A4-AEAD-A6DD14B5F87C}"/>
                </a:ext>
              </a:extLst>
            </p:cNvPr>
            <p:cNvSpPr/>
            <p:nvPr/>
          </p:nvSpPr>
          <p:spPr>
            <a:xfrm>
              <a:off x="257577" y="128790"/>
              <a:ext cx="11616744" cy="6568225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Pentagon 3">
              <a:extLst>
                <a:ext uri="{FF2B5EF4-FFF2-40B4-BE49-F238E27FC236}">
                  <a16:creationId xmlns:a16="http://schemas.microsoft.com/office/drawing/2014/main" id="{79E8CC53-F9BA-4F91-AF36-DE194296D044}"/>
                </a:ext>
              </a:extLst>
            </p:cNvPr>
            <p:cNvSpPr/>
            <p:nvPr/>
          </p:nvSpPr>
          <p:spPr>
            <a:xfrm>
              <a:off x="4678671" y="732359"/>
              <a:ext cx="2962140" cy="1017431"/>
            </a:xfrm>
            <a:prstGeom prst="homePlat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Down Arrow 4">
              <a:extLst>
                <a:ext uri="{FF2B5EF4-FFF2-40B4-BE49-F238E27FC236}">
                  <a16:creationId xmlns:a16="http://schemas.microsoft.com/office/drawing/2014/main" id="{4C47A4D8-A6B2-4130-ADAE-5ABE8834C0CE}"/>
                </a:ext>
              </a:extLst>
            </p:cNvPr>
            <p:cNvSpPr/>
            <p:nvPr/>
          </p:nvSpPr>
          <p:spPr>
            <a:xfrm>
              <a:off x="4024646" y="1959456"/>
              <a:ext cx="4082603" cy="978794"/>
            </a:xfrm>
            <a:prstGeom prst="down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 মিনিট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F4CDEE-BE51-4505-844F-B3D9F27E4D3C}"/>
                </a:ext>
              </a:extLst>
            </p:cNvPr>
            <p:cNvSpPr txBox="1"/>
            <p:nvPr/>
          </p:nvSpPr>
          <p:spPr>
            <a:xfrm>
              <a:off x="2006304" y="3740414"/>
              <a:ext cx="830687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 কেজি এবং ১৫ কেজি দুইটি বস্তু পরস্পর থেকে ২ মিটার দূরত্বে অবস্থান করলে বস্তুকণাদ্বয়ের মধ্যবর্তী আকর্ষণ বল নির্ণয় কর 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968788A-EB36-4ADD-AB98-9C48264AC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7995" y="1041580"/>
            <a:ext cx="313410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11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54546" y="103031"/>
            <a:ext cx="11797048" cy="6593983"/>
            <a:chOff x="154546" y="103031"/>
            <a:chExt cx="11797048" cy="6593983"/>
          </a:xfrm>
        </p:grpSpPr>
        <p:sp>
          <p:nvSpPr>
            <p:cNvPr id="2" name="Rectangle 1"/>
            <p:cNvSpPr/>
            <p:nvPr/>
          </p:nvSpPr>
          <p:spPr>
            <a:xfrm>
              <a:off x="154546" y="103031"/>
              <a:ext cx="11797048" cy="6593983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47729" y="334850"/>
              <a:ext cx="11410682" cy="613034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7-Point Star 3"/>
            <p:cNvSpPr/>
            <p:nvPr/>
          </p:nvSpPr>
          <p:spPr>
            <a:xfrm>
              <a:off x="3618963" y="901521"/>
              <a:ext cx="4572000" cy="759854"/>
            </a:xfrm>
            <a:prstGeom prst="star7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60243" y="2488016"/>
              <a:ext cx="6027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১। মহাকর্ষ কী ?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63651" y="3195902"/>
              <a:ext cx="6027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২। অভিকর্ষ বলতে কি বুঝ ?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63651" y="3903788"/>
              <a:ext cx="6027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৩। </a:t>
              </a:r>
              <a:r>
                <a:rPr lang="bn-IN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নিউটনের মহাকর্ষ সূত্রটি বল</a:t>
              </a:r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?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8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3182" y="154546"/>
            <a:ext cx="11758411" cy="6478073"/>
            <a:chOff x="193182" y="154546"/>
            <a:chExt cx="11758411" cy="6478073"/>
          </a:xfrm>
        </p:grpSpPr>
        <p:sp>
          <p:nvSpPr>
            <p:cNvPr id="2" name="Rectangle 1"/>
            <p:cNvSpPr/>
            <p:nvPr/>
          </p:nvSpPr>
          <p:spPr>
            <a:xfrm>
              <a:off x="193182" y="154546"/>
              <a:ext cx="11758411" cy="6478073"/>
            </a:xfrm>
            <a:prstGeom prst="rect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23948" y="4249810"/>
              <a:ext cx="7006107" cy="991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95493" y="2305318"/>
              <a:ext cx="457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3607" y="2466913"/>
              <a:ext cx="878339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শিউলী তাদের বাসার পাঁচতলার ছাদে উঠে ৫০ গ্রাম ভরের একটি পাথর নিচে ফেলে দিল । মাটিতে দাঁড়ানো শিউলীর ছোট ভাই লক্ষ করল পাথরটি যতই ভূমির কাছাকাছি আসে ততই পাথরটি গতি বাড়ে 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65426" y="4025790"/>
              <a:ext cx="8551572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ক) অভিকর্ষ কী</a:t>
              </a:r>
            </a:p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খ) মহাকর্ষীয় ধ্রুবক বলতে কি বুঝ ?</a:t>
              </a:r>
            </a:p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গ) পাথরটির ওজন নির্ণয় কর ।</a:t>
              </a:r>
            </a:p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ঘ) পাথরটি ডানে বাঁয়ে না পড়ে সোজা নিচে পড়ে কেন ? বিশ্লেষণ কর ।</a:t>
              </a:r>
            </a:p>
            <a:p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Down Ribbon 7"/>
            <p:cNvSpPr/>
            <p:nvPr/>
          </p:nvSpPr>
          <p:spPr>
            <a:xfrm>
              <a:off x="2395470" y="847673"/>
              <a:ext cx="5512157" cy="1217270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02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7476" y="179185"/>
            <a:ext cx="11797048" cy="6078828"/>
            <a:chOff x="218941" y="218941"/>
            <a:chExt cx="11797048" cy="6078828"/>
          </a:xfrm>
        </p:grpSpPr>
        <p:sp>
          <p:nvSpPr>
            <p:cNvPr id="2" name="Rounded Rectangle 1"/>
            <p:cNvSpPr/>
            <p:nvPr/>
          </p:nvSpPr>
          <p:spPr>
            <a:xfrm>
              <a:off x="218941" y="218941"/>
              <a:ext cx="11797048" cy="6078828"/>
            </a:xfrm>
            <a:prstGeom prst="round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87887" y="1033661"/>
              <a:ext cx="9942491" cy="1323439"/>
            </a:xfrm>
            <a:prstGeom prst="rect">
              <a:avLst/>
            </a:prstGeom>
            <a:noFill/>
          </p:spPr>
          <p:txBody>
            <a:bodyPr wrap="square" rtlCol="0">
              <a:prstTxWarp prst="textWave1">
                <a:avLst/>
              </a:prstTxWarp>
              <a:spAutoFit/>
            </a:bodyPr>
            <a:lstStyle/>
            <a:p>
              <a:r>
                <a:rPr lang="bn-BD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02A9CA37-9E29-4B53-97BE-4A194CF88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57" y="2292446"/>
            <a:ext cx="4846775" cy="325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6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8157" y="196402"/>
            <a:ext cx="11835685" cy="6465195"/>
            <a:chOff x="167425" y="167827"/>
            <a:chExt cx="11835685" cy="6465195"/>
          </a:xfrm>
        </p:grpSpPr>
        <p:sp>
          <p:nvSpPr>
            <p:cNvPr id="2" name="Rectangle 1"/>
            <p:cNvSpPr/>
            <p:nvPr/>
          </p:nvSpPr>
          <p:spPr>
            <a:xfrm>
              <a:off x="167425" y="167827"/>
              <a:ext cx="11835685" cy="6465195"/>
            </a:xfrm>
            <a:prstGeom prst="rect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Horizontal Scroll 2"/>
            <p:cNvSpPr/>
            <p:nvPr/>
          </p:nvSpPr>
          <p:spPr>
            <a:xfrm>
              <a:off x="4359499" y="359459"/>
              <a:ext cx="2691684" cy="1326524"/>
            </a:xfrm>
            <a:prstGeom prst="horizontalScrol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6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81826" y="2202288"/>
              <a:ext cx="5821250" cy="37735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8261" y="2577500"/>
              <a:ext cx="813720" cy="103071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2377565" y="2532216"/>
              <a:ext cx="4082602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কুমার রনজিৎ সুব্রত</a:t>
              </a: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মোহাম্মদপুর উচ্চ বিদ্যালয়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জগতবেড়,পাটগ্রাম,লালমনিরহাট</a:t>
              </a:r>
            </a:p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মোবাইলঃ ০১৭৬৮৯৪০৬১৩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276564" y="2202288"/>
              <a:ext cx="4056845" cy="37735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01945" y="2577500"/>
              <a:ext cx="4082602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</a:t>
              </a:r>
            </a:p>
            <a:p>
              <a:r>
                <a:rPr lang="bn-BD" sz="28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সাধারণ বিজ্ঞান</a:t>
              </a:r>
              <a:endPara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bn-IN" sz="28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৭ম</a:t>
              </a:r>
            </a:p>
            <a:p>
              <a:r>
                <a:rPr lang="en-US" sz="28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 ১</a:t>
              </a:r>
              <a:endPara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800" dirty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৮ম</a:t>
              </a:r>
            </a:p>
            <a:p>
              <a:r>
                <a:rPr lang="bn-BD" sz="2000" dirty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৪০ মিনিট</a:t>
              </a:r>
            </a:p>
            <a:p>
              <a:r>
                <a:rPr lang="bn-BD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মোট শিক্ষার্থীঃ ৪</a:t>
              </a:r>
              <a:r>
                <a:rPr lang="en-US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r>
                <a:rPr lang="bn-BD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জন</a:t>
              </a:r>
            </a:p>
            <a:p>
              <a:r>
                <a:rPr lang="bn-BD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 </a:t>
              </a:r>
              <a:r>
                <a:rPr lang="en-US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২৬</a:t>
              </a:r>
              <a:r>
                <a:rPr lang="bn-BD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bn-IN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0</a:t>
              </a:r>
              <a:r>
                <a:rPr lang="en-US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r>
                <a:rPr lang="bn-BD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en-US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২০২০</a:t>
              </a:r>
              <a:r>
                <a:rPr lang="bn-BD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খ্রীঃ</a:t>
              </a:r>
              <a:endPara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485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7425" y="141668"/>
            <a:ext cx="11925837" cy="6490952"/>
            <a:chOff x="167425" y="141668"/>
            <a:chExt cx="11925837" cy="6490952"/>
          </a:xfrm>
        </p:grpSpPr>
        <p:sp>
          <p:nvSpPr>
            <p:cNvPr id="2" name="Rounded Rectangle 1"/>
            <p:cNvSpPr/>
            <p:nvPr/>
          </p:nvSpPr>
          <p:spPr>
            <a:xfrm>
              <a:off x="167425" y="141668"/>
              <a:ext cx="11925837" cy="6490952"/>
            </a:xfrm>
            <a:prstGeom prst="roundRect">
              <a:avLst/>
            </a:prstGeom>
            <a:ln w="762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60620" y="695459"/>
              <a:ext cx="79720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নিচের চিত্রটি লক্ষ্য কর এবং চিন্তা করে বল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95A4AE2-9301-4E74-9657-A7AF1671F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32" y="2018691"/>
            <a:ext cx="7972022" cy="404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64C92E-BC36-49C3-B0A9-E029AE8B1D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4D390-D28F-4CB6-90CF-52DBA247469A}"/>
              </a:ext>
            </a:extLst>
          </p:cNvPr>
          <p:cNvSpPr/>
          <p:nvPr/>
        </p:nvSpPr>
        <p:spPr>
          <a:xfrm>
            <a:off x="132522" y="96078"/>
            <a:ext cx="11926956" cy="6612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B828BC-56F3-4964-BE29-4DDB99672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661" y="1922201"/>
            <a:ext cx="3659153" cy="31477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B3218B-6796-4DEA-A140-16121E27E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01" y="1922201"/>
            <a:ext cx="2289520" cy="31477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BF7FD8-E798-4618-8AA7-21578E2750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39"/>
          <a:stretch/>
        </p:blipFill>
        <p:spPr>
          <a:xfrm>
            <a:off x="3485321" y="1922201"/>
            <a:ext cx="2849218" cy="31477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3976ED-B491-4FDA-BAE5-A4DEC61D1E58}"/>
              </a:ext>
            </a:extLst>
          </p:cNvPr>
          <p:cNvSpPr txBox="1"/>
          <p:nvPr/>
        </p:nvSpPr>
        <p:spPr>
          <a:xfrm>
            <a:off x="1060173" y="812333"/>
            <a:ext cx="7699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নিচের চিত্রগুলি লক্ষ্য করি</a:t>
            </a:r>
            <a:endParaRPr lang="en-US" sz="4000" b="1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555022-040F-46F3-AE78-59BB01A1672C}"/>
              </a:ext>
            </a:extLst>
          </p:cNvPr>
          <p:cNvSpPr txBox="1"/>
          <p:nvPr/>
        </p:nvSpPr>
        <p:spPr>
          <a:xfrm>
            <a:off x="1709530" y="5261113"/>
            <a:ext cx="389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গাছ থেকে আম পড়ছে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5C45A-444E-440A-8C95-FF684E1BE4B3}"/>
              </a:ext>
            </a:extLst>
          </p:cNvPr>
          <p:cNvSpPr txBox="1"/>
          <p:nvPr/>
        </p:nvSpPr>
        <p:spPr>
          <a:xfrm>
            <a:off x="7182678" y="5261113"/>
            <a:ext cx="389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টেবিল থেকে বই পড়ছে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7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128789"/>
            <a:ext cx="11809927" cy="6606862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9092" y="257577"/>
            <a:ext cx="11526592" cy="6323527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1983" y="1313645"/>
            <a:ext cx="7650051" cy="10156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1983" y="3432220"/>
            <a:ext cx="7650051" cy="1323439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BD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“মহাকর্ষ”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70456" y="193183"/>
            <a:ext cx="11642502" cy="6323527"/>
            <a:chOff x="270456" y="193183"/>
            <a:chExt cx="11642502" cy="6323527"/>
          </a:xfrm>
        </p:grpSpPr>
        <p:sp>
          <p:nvSpPr>
            <p:cNvPr id="2" name="Rectangle 1"/>
            <p:cNvSpPr/>
            <p:nvPr/>
          </p:nvSpPr>
          <p:spPr>
            <a:xfrm>
              <a:off x="270456" y="193183"/>
              <a:ext cx="11642502" cy="6323527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18563" y="373486"/>
              <a:ext cx="11346287" cy="5962919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301545" y="850005"/>
              <a:ext cx="3103808" cy="95303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Bevel 4"/>
            <p:cNvSpPr/>
            <p:nvPr/>
          </p:nvSpPr>
          <p:spPr>
            <a:xfrm>
              <a:off x="1777283" y="3180179"/>
              <a:ext cx="437881" cy="450761"/>
            </a:xfrm>
            <a:prstGeom prst="beve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Bevel 5"/>
            <p:cNvSpPr/>
            <p:nvPr/>
          </p:nvSpPr>
          <p:spPr>
            <a:xfrm>
              <a:off x="1777283" y="3937138"/>
              <a:ext cx="437881" cy="450761"/>
            </a:xfrm>
            <a:prstGeom prst="beve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Bevel 6"/>
            <p:cNvSpPr/>
            <p:nvPr/>
          </p:nvSpPr>
          <p:spPr>
            <a:xfrm>
              <a:off x="1777284" y="4645784"/>
              <a:ext cx="437881" cy="450761"/>
            </a:xfrm>
            <a:prstGeom prst="beve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82403" y="3100311"/>
              <a:ext cx="7199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মহাকর্ষ কী তা ব্যাখ্যা করতে পারবে।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92061" y="3808576"/>
              <a:ext cx="7199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অভিকর্ষ সম্পর্কে ধারণা দিতে পারবে।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92061" y="4517221"/>
              <a:ext cx="7199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নিউটনের মহাকর্ষ সূত্র ব্যাখ্যা করতে পারবে।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70468" y="2176530"/>
            <a:ext cx="6812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---------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0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233" y="170645"/>
            <a:ext cx="11745533" cy="651671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8568" y="902256"/>
            <a:ext cx="9543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 প্রতিটি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বস্তুকণা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একে অপরকে নিজের দিকে আকর্ষণ করে । এই আকর্ষণ বলকে মহাকর্ষ বল বলে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037" y="5164426"/>
            <a:ext cx="56023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যেমনঃ ক্রিকেট বলকে উপরের দিকে ছুড়ে দিলে মাটিতে পড়ে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5188" y="5164426"/>
            <a:ext cx="5602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 এবং চন্দ্রের আকর্ষণ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B5C9FE-9F8E-4A2D-8ADA-DE7163CA0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4" y="2056789"/>
            <a:ext cx="4185633" cy="28217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EA05B1-A8C8-4ECC-9375-903A98A283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0"/>
          <a:stretch/>
        </p:blipFill>
        <p:spPr>
          <a:xfrm>
            <a:off x="7169428" y="2056789"/>
            <a:ext cx="3917391" cy="282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2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BDAB401-DDBE-4382-8A00-C00C30951EBE}"/>
              </a:ext>
            </a:extLst>
          </p:cNvPr>
          <p:cNvGrpSpPr/>
          <p:nvPr/>
        </p:nvGrpSpPr>
        <p:grpSpPr>
          <a:xfrm>
            <a:off x="154546" y="141668"/>
            <a:ext cx="11887200" cy="6581104"/>
            <a:chOff x="154546" y="141668"/>
            <a:chExt cx="11887200" cy="65811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2DEDD6D-BBCF-47ED-94B4-B5DB1F6CDCC5}"/>
                </a:ext>
              </a:extLst>
            </p:cNvPr>
            <p:cNvSpPr/>
            <p:nvPr/>
          </p:nvSpPr>
          <p:spPr>
            <a:xfrm>
              <a:off x="154546" y="141668"/>
              <a:ext cx="11887200" cy="6581104"/>
            </a:xfrm>
            <a:prstGeom prst="rect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Explosion 1 2">
              <a:extLst>
                <a:ext uri="{FF2B5EF4-FFF2-40B4-BE49-F238E27FC236}">
                  <a16:creationId xmlns:a16="http://schemas.microsoft.com/office/drawing/2014/main" id="{0E311E8D-7BFD-47F1-B888-A3CC156A9BB7}"/>
                </a:ext>
              </a:extLst>
            </p:cNvPr>
            <p:cNvSpPr/>
            <p:nvPr/>
          </p:nvSpPr>
          <p:spPr>
            <a:xfrm>
              <a:off x="3475149" y="672326"/>
              <a:ext cx="5241701" cy="1429554"/>
            </a:xfrm>
            <a:prstGeom prst="irregularSeal1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lowchart: Terminator 4">
              <a:extLst>
                <a:ext uri="{FF2B5EF4-FFF2-40B4-BE49-F238E27FC236}">
                  <a16:creationId xmlns:a16="http://schemas.microsoft.com/office/drawing/2014/main" id="{B9246763-32A3-416E-8AE5-8AE79B02BDB1}"/>
                </a:ext>
              </a:extLst>
            </p:cNvPr>
            <p:cNvSpPr/>
            <p:nvPr/>
          </p:nvSpPr>
          <p:spPr>
            <a:xfrm>
              <a:off x="4885385" y="2262657"/>
              <a:ext cx="2421228" cy="618186"/>
            </a:xfrm>
            <a:prstGeom prst="flowChartTerminato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 মিনিট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58A17FD-EEED-4DE8-9D69-8990460834CA}"/>
                </a:ext>
              </a:extLst>
            </p:cNvPr>
            <p:cNvSpPr txBox="1"/>
            <p:nvPr/>
          </p:nvSpPr>
          <p:spPr>
            <a:xfrm>
              <a:off x="1435993" y="4062091"/>
              <a:ext cx="10000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মহাকর্ষ কী ? ক্রিকেট বল উপর থেকে নিচে পড়ার কারণ ব্যাখ্যা কর ।</a:t>
              </a:r>
              <a:endParaRPr lang="en-US" sz="3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DBF4114-3BA0-40CC-A9A7-ED2CC696F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60173" y="1714500"/>
              <a:ext cx="1659916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53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8310" y="152307"/>
            <a:ext cx="11655380" cy="6272011"/>
            <a:chOff x="206062" y="231820"/>
            <a:chExt cx="11655380" cy="6272011"/>
          </a:xfrm>
        </p:grpSpPr>
        <p:sp>
          <p:nvSpPr>
            <p:cNvPr id="2" name="Rectangle 1"/>
            <p:cNvSpPr/>
            <p:nvPr/>
          </p:nvSpPr>
          <p:spPr>
            <a:xfrm>
              <a:off x="206062" y="231820"/>
              <a:ext cx="11655380" cy="6272011"/>
            </a:xfrm>
            <a:prstGeom prst="rect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54169" y="437881"/>
              <a:ext cx="11359166" cy="5859887"/>
            </a:xfrm>
            <a:prstGeom prst="rect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53632" y="927278"/>
              <a:ext cx="8590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মহাকর্ষ বলের কারণে জোয়ার ভাঁটার সৃষ্টি হয়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80F0EA59-1640-4A13-A238-98925B3D0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2" y="1781793"/>
            <a:ext cx="8620176" cy="374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5626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420</Words>
  <Application>Microsoft Office PowerPoint</Application>
  <PresentationFormat>Widescreen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 Ranzit Subrot</dc:creator>
  <cp:lastModifiedBy>Kumar Ranzit Subrot</cp:lastModifiedBy>
  <cp:revision>87</cp:revision>
  <dcterms:created xsi:type="dcterms:W3CDTF">2018-10-24T03:05:38Z</dcterms:created>
  <dcterms:modified xsi:type="dcterms:W3CDTF">2020-07-26T04:02:56Z</dcterms:modified>
</cp:coreProperties>
</file>