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74" r:id="rId6"/>
    <p:sldId id="261" r:id="rId7"/>
    <p:sldId id="260" r:id="rId8"/>
    <p:sldId id="264" r:id="rId9"/>
    <p:sldId id="267" r:id="rId10"/>
    <p:sldId id="265" r:id="rId11"/>
    <p:sldId id="266" r:id="rId12"/>
    <p:sldId id="268" r:id="rId13"/>
    <p:sldId id="269" r:id="rId14"/>
    <p:sldId id="270" r:id="rId15"/>
    <p:sldId id="272"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8E343E-5593-4E82-B07E-D2BDA3C3A27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38C539DE-52D7-4618-A39C-2165DE754FC7}">
      <dgm:prSet phldrT="[Text]"/>
      <dgm:spPr>
        <a:solidFill>
          <a:srgbClr val="00B0F0"/>
        </a:solidFill>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তিলাওয়াত শব্দের অর্থ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E3B461D5-75AF-4090-9603-2BC859727551}" type="parTrans" cxnId="{06B730A1-ECAF-4002-AC1B-5C3F50E62CE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2C6027D4-526B-4AF4-BF23-3132A0F8BA15}" type="sibTrans" cxnId="{06B730A1-ECAF-4002-AC1B-5C3F50E62CE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E308127E-625A-4BF5-9771-4181FA35F9FF}">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পাঠ করা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EF5DF2D3-0DE1-451E-A4EE-27290D81E478}" type="parTrans" cxnId="{01747AA5-1EB2-4B20-81ED-AB426D2F0B0B}">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65506A1D-A9BE-4E11-9B72-65F262F4A2EF}" type="sibTrans" cxnId="{01747AA5-1EB2-4B20-81ED-AB426D2F0B0B}">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3DD6AB0A-AAA9-4068-AE48-1F8CCE3138E5}">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আবৃত্তি করা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70D6289D-F41F-4463-98AD-6CCAA52B0604}" type="parTrans" cxnId="{60D9FB73-A525-4C7F-ACA2-D2413CB6AA7F}">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C986CC6A-F0B1-41AA-8089-09A509DC2BDD}" type="sibTrans" cxnId="{60D9FB73-A525-4C7F-ACA2-D2413CB6AA7F}">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909A15B5-FEFB-44B3-B983-475B8C663522}">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পড়া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7C427DF1-11E7-4F6E-94D8-EB90C14EB5D7}" type="parTrans" cxnId="{80642B40-AFCE-4EA5-9880-10D75D3AFF7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634833F3-63FD-4E8A-AED5-A17A46D88AF9}" type="sibTrans" cxnId="{80642B40-AFCE-4EA5-9880-10D75D3AFF7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9C1AB278-4EC5-4503-B95E-1561EDFBFC3E}">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অনুসরণ করা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FD8ED18D-6CBE-43B1-9FE9-D593C6E9708A}" type="parTrans" cxnId="{988360C9-206E-4E30-9969-82B4DFC23F0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8E3E87B8-8973-4D38-84A9-C59248492B47}" type="sibTrans" cxnId="{988360C9-206E-4E30-9969-82B4DFC23F0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BA148072-4231-446E-9EFF-B4A5A9CECFAE}" type="pres">
      <dgm:prSet presAssocID="{168E343E-5593-4E82-B07E-D2BDA3C3A273}" presName="Name0" presStyleCnt="0">
        <dgm:presLayoutVars>
          <dgm:chMax val="1"/>
          <dgm:dir/>
          <dgm:animLvl val="ctr"/>
          <dgm:resizeHandles val="exact"/>
        </dgm:presLayoutVars>
      </dgm:prSet>
      <dgm:spPr/>
      <dgm:t>
        <a:bodyPr/>
        <a:lstStyle/>
        <a:p>
          <a:endParaRPr lang="en-US"/>
        </a:p>
      </dgm:t>
    </dgm:pt>
    <dgm:pt modelId="{F18ABB8F-39BC-42C9-9035-353028E5DE5F}" type="pres">
      <dgm:prSet presAssocID="{38C539DE-52D7-4618-A39C-2165DE754FC7}" presName="centerShape" presStyleLbl="node0" presStyleIdx="0" presStyleCnt="1"/>
      <dgm:spPr/>
      <dgm:t>
        <a:bodyPr/>
        <a:lstStyle/>
        <a:p>
          <a:endParaRPr lang="en-US"/>
        </a:p>
      </dgm:t>
    </dgm:pt>
    <dgm:pt modelId="{9E881F61-AB2A-4FF5-932F-20618A0F242C}" type="pres">
      <dgm:prSet presAssocID="{E308127E-625A-4BF5-9771-4181FA35F9FF}" presName="node" presStyleLbl="node1" presStyleIdx="0" presStyleCnt="4">
        <dgm:presLayoutVars>
          <dgm:bulletEnabled val="1"/>
        </dgm:presLayoutVars>
      </dgm:prSet>
      <dgm:spPr/>
      <dgm:t>
        <a:bodyPr/>
        <a:lstStyle/>
        <a:p>
          <a:endParaRPr lang="en-US"/>
        </a:p>
      </dgm:t>
    </dgm:pt>
    <dgm:pt modelId="{F03D9EAB-9536-4482-922B-B56DA0B01843}" type="pres">
      <dgm:prSet presAssocID="{E308127E-625A-4BF5-9771-4181FA35F9FF}" presName="dummy" presStyleCnt="0"/>
      <dgm:spPr/>
    </dgm:pt>
    <dgm:pt modelId="{FA520363-A25D-4F40-BB20-8948F8BE7215}" type="pres">
      <dgm:prSet presAssocID="{65506A1D-A9BE-4E11-9B72-65F262F4A2EF}" presName="sibTrans" presStyleLbl="sibTrans2D1" presStyleIdx="0" presStyleCnt="4"/>
      <dgm:spPr/>
      <dgm:t>
        <a:bodyPr/>
        <a:lstStyle/>
        <a:p>
          <a:endParaRPr lang="en-US"/>
        </a:p>
      </dgm:t>
    </dgm:pt>
    <dgm:pt modelId="{B27411D9-05DE-4615-998D-47C7A659469F}" type="pres">
      <dgm:prSet presAssocID="{3DD6AB0A-AAA9-4068-AE48-1F8CCE3138E5}" presName="node" presStyleLbl="node1" presStyleIdx="1" presStyleCnt="4">
        <dgm:presLayoutVars>
          <dgm:bulletEnabled val="1"/>
        </dgm:presLayoutVars>
      </dgm:prSet>
      <dgm:spPr/>
      <dgm:t>
        <a:bodyPr/>
        <a:lstStyle/>
        <a:p>
          <a:endParaRPr lang="en-US"/>
        </a:p>
      </dgm:t>
    </dgm:pt>
    <dgm:pt modelId="{A5D0058A-30EB-4BBA-8517-F0FD532CDF3C}" type="pres">
      <dgm:prSet presAssocID="{3DD6AB0A-AAA9-4068-AE48-1F8CCE3138E5}" presName="dummy" presStyleCnt="0"/>
      <dgm:spPr/>
    </dgm:pt>
    <dgm:pt modelId="{EBC92305-69B3-431C-9348-6FBE4E4F0FB7}" type="pres">
      <dgm:prSet presAssocID="{C986CC6A-F0B1-41AA-8089-09A509DC2BDD}" presName="sibTrans" presStyleLbl="sibTrans2D1" presStyleIdx="1" presStyleCnt="4" custScaleX="100544" custScaleY="101214"/>
      <dgm:spPr/>
      <dgm:t>
        <a:bodyPr/>
        <a:lstStyle/>
        <a:p>
          <a:endParaRPr lang="en-US"/>
        </a:p>
      </dgm:t>
    </dgm:pt>
    <dgm:pt modelId="{8D5BBF80-0DCD-4373-8FA9-B5595E6E1CF4}" type="pres">
      <dgm:prSet presAssocID="{909A15B5-FEFB-44B3-B983-475B8C663522}" presName="node" presStyleLbl="node1" presStyleIdx="2" presStyleCnt="4">
        <dgm:presLayoutVars>
          <dgm:bulletEnabled val="1"/>
        </dgm:presLayoutVars>
      </dgm:prSet>
      <dgm:spPr/>
      <dgm:t>
        <a:bodyPr/>
        <a:lstStyle/>
        <a:p>
          <a:endParaRPr lang="en-US"/>
        </a:p>
      </dgm:t>
    </dgm:pt>
    <dgm:pt modelId="{0F1C27FA-68C8-47C7-B011-6A5BBEEF57D2}" type="pres">
      <dgm:prSet presAssocID="{909A15B5-FEFB-44B3-B983-475B8C663522}" presName="dummy" presStyleCnt="0"/>
      <dgm:spPr/>
    </dgm:pt>
    <dgm:pt modelId="{706E59DA-5AE3-4D2C-96EC-5D4F29307EF5}" type="pres">
      <dgm:prSet presAssocID="{634833F3-63FD-4E8A-AED5-A17A46D88AF9}" presName="sibTrans" presStyleLbl="sibTrans2D1" presStyleIdx="2" presStyleCnt="4"/>
      <dgm:spPr/>
      <dgm:t>
        <a:bodyPr/>
        <a:lstStyle/>
        <a:p>
          <a:endParaRPr lang="en-US"/>
        </a:p>
      </dgm:t>
    </dgm:pt>
    <dgm:pt modelId="{9400E3AC-C54E-46B7-A816-7D4942B88A46}" type="pres">
      <dgm:prSet presAssocID="{9C1AB278-4EC5-4503-B95E-1561EDFBFC3E}" presName="node" presStyleLbl="node1" presStyleIdx="3" presStyleCnt="4">
        <dgm:presLayoutVars>
          <dgm:bulletEnabled val="1"/>
        </dgm:presLayoutVars>
      </dgm:prSet>
      <dgm:spPr/>
      <dgm:t>
        <a:bodyPr/>
        <a:lstStyle/>
        <a:p>
          <a:endParaRPr lang="en-US"/>
        </a:p>
      </dgm:t>
    </dgm:pt>
    <dgm:pt modelId="{8E9C61C6-EDB8-4CB4-9184-2611A2253AEB}" type="pres">
      <dgm:prSet presAssocID="{9C1AB278-4EC5-4503-B95E-1561EDFBFC3E}" presName="dummy" presStyleCnt="0"/>
      <dgm:spPr/>
    </dgm:pt>
    <dgm:pt modelId="{039BFEBB-AB47-43BC-B604-DCB87B1F3EFD}" type="pres">
      <dgm:prSet presAssocID="{8E3E87B8-8973-4D38-84A9-C59248492B47}" presName="sibTrans" presStyleLbl="sibTrans2D1" presStyleIdx="3" presStyleCnt="4"/>
      <dgm:spPr/>
      <dgm:t>
        <a:bodyPr/>
        <a:lstStyle/>
        <a:p>
          <a:endParaRPr lang="en-US"/>
        </a:p>
      </dgm:t>
    </dgm:pt>
  </dgm:ptLst>
  <dgm:cxnLst>
    <dgm:cxn modelId="{E8E44FF2-715E-4C81-9B9F-B2D8645C20E4}" type="presOf" srcId="{909A15B5-FEFB-44B3-B983-475B8C663522}" destId="{8D5BBF80-0DCD-4373-8FA9-B5595E6E1CF4}" srcOrd="0" destOrd="0" presId="urn:microsoft.com/office/officeart/2005/8/layout/radial6"/>
    <dgm:cxn modelId="{988360C9-206E-4E30-9969-82B4DFC23F0E}" srcId="{38C539DE-52D7-4618-A39C-2165DE754FC7}" destId="{9C1AB278-4EC5-4503-B95E-1561EDFBFC3E}" srcOrd="3" destOrd="0" parTransId="{FD8ED18D-6CBE-43B1-9FE9-D593C6E9708A}" sibTransId="{8E3E87B8-8973-4D38-84A9-C59248492B47}"/>
    <dgm:cxn modelId="{94A4DBF1-011C-4823-9315-6E94C0557F44}" type="presOf" srcId="{E308127E-625A-4BF5-9771-4181FA35F9FF}" destId="{9E881F61-AB2A-4FF5-932F-20618A0F242C}" srcOrd="0" destOrd="0" presId="urn:microsoft.com/office/officeart/2005/8/layout/radial6"/>
    <dgm:cxn modelId="{BE0EFF0A-96D9-422A-8AB1-8A7B0750CD77}" type="presOf" srcId="{634833F3-63FD-4E8A-AED5-A17A46D88AF9}" destId="{706E59DA-5AE3-4D2C-96EC-5D4F29307EF5}" srcOrd="0" destOrd="0" presId="urn:microsoft.com/office/officeart/2005/8/layout/radial6"/>
    <dgm:cxn modelId="{60D9FB73-A525-4C7F-ACA2-D2413CB6AA7F}" srcId="{38C539DE-52D7-4618-A39C-2165DE754FC7}" destId="{3DD6AB0A-AAA9-4068-AE48-1F8CCE3138E5}" srcOrd="1" destOrd="0" parTransId="{70D6289D-F41F-4463-98AD-6CCAA52B0604}" sibTransId="{C986CC6A-F0B1-41AA-8089-09A509DC2BDD}"/>
    <dgm:cxn modelId="{A188FB91-9CFE-4EA0-A49C-111B5BD40949}" type="presOf" srcId="{3DD6AB0A-AAA9-4068-AE48-1F8CCE3138E5}" destId="{B27411D9-05DE-4615-998D-47C7A659469F}" srcOrd="0" destOrd="0" presId="urn:microsoft.com/office/officeart/2005/8/layout/radial6"/>
    <dgm:cxn modelId="{06B730A1-ECAF-4002-AC1B-5C3F50E62CEE}" srcId="{168E343E-5593-4E82-B07E-D2BDA3C3A273}" destId="{38C539DE-52D7-4618-A39C-2165DE754FC7}" srcOrd="0" destOrd="0" parTransId="{E3B461D5-75AF-4090-9603-2BC859727551}" sibTransId="{2C6027D4-526B-4AF4-BF23-3132A0F8BA15}"/>
    <dgm:cxn modelId="{95A2DC0F-83A6-40D0-AE75-8ED99ECAAD62}" type="presOf" srcId="{38C539DE-52D7-4618-A39C-2165DE754FC7}" destId="{F18ABB8F-39BC-42C9-9035-353028E5DE5F}" srcOrd="0" destOrd="0" presId="urn:microsoft.com/office/officeart/2005/8/layout/radial6"/>
    <dgm:cxn modelId="{316CEDC6-8652-479F-A2B1-8082E125CB2D}" type="presOf" srcId="{168E343E-5593-4E82-B07E-D2BDA3C3A273}" destId="{BA148072-4231-446E-9EFF-B4A5A9CECFAE}" srcOrd="0" destOrd="0" presId="urn:microsoft.com/office/officeart/2005/8/layout/radial6"/>
    <dgm:cxn modelId="{F8BA0A25-3E12-41E9-BC68-D12594E78919}" type="presOf" srcId="{9C1AB278-4EC5-4503-B95E-1561EDFBFC3E}" destId="{9400E3AC-C54E-46B7-A816-7D4942B88A46}" srcOrd="0" destOrd="0" presId="urn:microsoft.com/office/officeart/2005/8/layout/radial6"/>
    <dgm:cxn modelId="{AFB8EBD8-AD3C-40C1-817A-E7950A5006A8}" type="presOf" srcId="{65506A1D-A9BE-4E11-9B72-65F262F4A2EF}" destId="{FA520363-A25D-4F40-BB20-8948F8BE7215}" srcOrd="0" destOrd="0" presId="urn:microsoft.com/office/officeart/2005/8/layout/radial6"/>
    <dgm:cxn modelId="{9BF9A5D9-3B3C-4B36-9CE7-3A0CAFF3B883}" type="presOf" srcId="{8E3E87B8-8973-4D38-84A9-C59248492B47}" destId="{039BFEBB-AB47-43BC-B604-DCB87B1F3EFD}" srcOrd="0" destOrd="0" presId="urn:microsoft.com/office/officeart/2005/8/layout/radial6"/>
    <dgm:cxn modelId="{01747AA5-1EB2-4B20-81ED-AB426D2F0B0B}" srcId="{38C539DE-52D7-4618-A39C-2165DE754FC7}" destId="{E308127E-625A-4BF5-9771-4181FA35F9FF}" srcOrd="0" destOrd="0" parTransId="{EF5DF2D3-0DE1-451E-A4EE-27290D81E478}" sibTransId="{65506A1D-A9BE-4E11-9B72-65F262F4A2EF}"/>
    <dgm:cxn modelId="{B9B3E1AD-240B-4FE1-A5BE-B509515E4018}" type="presOf" srcId="{C986CC6A-F0B1-41AA-8089-09A509DC2BDD}" destId="{EBC92305-69B3-431C-9348-6FBE4E4F0FB7}" srcOrd="0" destOrd="0" presId="urn:microsoft.com/office/officeart/2005/8/layout/radial6"/>
    <dgm:cxn modelId="{80642B40-AFCE-4EA5-9880-10D75D3AFF7E}" srcId="{38C539DE-52D7-4618-A39C-2165DE754FC7}" destId="{909A15B5-FEFB-44B3-B983-475B8C663522}" srcOrd="2" destOrd="0" parTransId="{7C427DF1-11E7-4F6E-94D8-EB90C14EB5D7}" sibTransId="{634833F3-63FD-4E8A-AED5-A17A46D88AF9}"/>
    <dgm:cxn modelId="{F6D3E25D-4FF4-46D1-B091-B24449C6EEE3}" type="presParOf" srcId="{BA148072-4231-446E-9EFF-B4A5A9CECFAE}" destId="{F18ABB8F-39BC-42C9-9035-353028E5DE5F}" srcOrd="0" destOrd="0" presId="urn:microsoft.com/office/officeart/2005/8/layout/radial6"/>
    <dgm:cxn modelId="{DBF586E7-72B2-4F05-9984-50DDE08F3C6B}" type="presParOf" srcId="{BA148072-4231-446E-9EFF-B4A5A9CECFAE}" destId="{9E881F61-AB2A-4FF5-932F-20618A0F242C}" srcOrd="1" destOrd="0" presId="urn:microsoft.com/office/officeart/2005/8/layout/radial6"/>
    <dgm:cxn modelId="{0DF872EE-AFF9-458C-8A3C-D479F73ADD71}" type="presParOf" srcId="{BA148072-4231-446E-9EFF-B4A5A9CECFAE}" destId="{F03D9EAB-9536-4482-922B-B56DA0B01843}" srcOrd="2" destOrd="0" presId="urn:microsoft.com/office/officeart/2005/8/layout/radial6"/>
    <dgm:cxn modelId="{532F1370-8DC4-4588-ADBA-63F390CB6F99}" type="presParOf" srcId="{BA148072-4231-446E-9EFF-B4A5A9CECFAE}" destId="{FA520363-A25D-4F40-BB20-8948F8BE7215}" srcOrd="3" destOrd="0" presId="urn:microsoft.com/office/officeart/2005/8/layout/radial6"/>
    <dgm:cxn modelId="{303200CD-D6F8-499B-9555-3579DBA6E3B0}" type="presParOf" srcId="{BA148072-4231-446E-9EFF-B4A5A9CECFAE}" destId="{B27411D9-05DE-4615-998D-47C7A659469F}" srcOrd="4" destOrd="0" presId="urn:microsoft.com/office/officeart/2005/8/layout/radial6"/>
    <dgm:cxn modelId="{35B7B0F4-6544-4ABE-85D8-5787A9C073EE}" type="presParOf" srcId="{BA148072-4231-446E-9EFF-B4A5A9CECFAE}" destId="{A5D0058A-30EB-4BBA-8517-F0FD532CDF3C}" srcOrd="5" destOrd="0" presId="urn:microsoft.com/office/officeart/2005/8/layout/radial6"/>
    <dgm:cxn modelId="{A859F260-F3DF-40D5-8353-F0C58AD21850}" type="presParOf" srcId="{BA148072-4231-446E-9EFF-B4A5A9CECFAE}" destId="{EBC92305-69B3-431C-9348-6FBE4E4F0FB7}" srcOrd="6" destOrd="0" presId="urn:microsoft.com/office/officeart/2005/8/layout/radial6"/>
    <dgm:cxn modelId="{852CB9E2-6178-4C4F-A83B-5EE82FCFAABE}" type="presParOf" srcId="{BA148072-4231-446E-9EFF-B4A5A9CECFAE}" destId="{8D5BBF80-0DCD-4373-8FA9-B5595E6E1CF4}" srcOrd="7" destOrd="0" presId="urn:microsoft.com/office/officeart/2005/8/layout/radial6"/>
    <dgm:cxn modelId="{C1A8EA5B-BAF4-4EDA-B5E8-66F78B6300B5}" type="presParOf" srcId="{BA148072-4231-446E-9EFF-B4A5A9CECFAE}" destId="{0F1C27FA-68C8-47C7-B011-6A5BBEEF57D2}" srcOrd="8" destOrd="0" presId="urn:microsoft.com/office/officeart/2005/8/layout/radial6"/>
    <dgm:cxn modelId="{75DFAE69-E592-4D0B-87D9-E9511F65873E}" type="presParOf" srcId="{BA148072-4231-446E-9EFF-B4A5A9CECFAE}" destId="{706E59DA-5AE3-4D2C-96EC-5D4F29307EF5}" srcOrd="9" destOrd="0" presId="urn:microsoft.com/office/officeart/2005/8/layout/radial6"/>
    <dgm:cxn modelId="{0FF1DD18-9D38-4B6E-867C-5C960D486D05}" type="presParOf" srcId="{BA148072-4231-446E-9EFF-B4A5A9CECFAE}" destId="{9400E3AC-C54E-46B7-A816-7D4942B88A46}" srcOrd="10" destOrd="0" presId="urn:microsoft.com/office/officeart/2005/8/layout/radial6"/>
    <dgm:cxn modelId="{C1D7806B-28DF-45C0-83CC-9ABC97DBD84B}" type="presParOf" srcId="{BA148072-4231-446E-9EFF-B4A5A9CECFAE}" destId="{8E9C61C6-EDB8-4CB4-9184-2611A2253AEB}" srcOrd="11" destOrd="0" presId="urn:microsoft.com/office/officeart/2005/8/layout/radial6"/>
    <dgm:cxn modelId="{EFF851EE-117E-4653-BDE4-D004503F62B6}" type="presParOf" srcId="{BA148072-4231-446E-9EFF-B4A5A9CECFAE}" destId="{039BFEBB-AB47-43BC-B604-DCB87B1F3EF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BFEBB-AB47-43BC-B604-DCB87B1F3EFD}">
      <dsp:nvSpPr>
        <dsp:cNvPr id="0" name=""/>
        <dsp:cNvSpPr/>
      </dsp:nvSpPr>
      <dsp:spPr>
        <a:xfrm>
          <a:off x="3387060" y="721132"/>
          <a:ext cx="4816865" cy="4816865"/>
        </a:xfrm>
        <a:prstGeom prst="blockArc">
          <a:avLst>
            <a:gd name="adj1" fmla="val 108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6E59DA-5AE3-4D2C-96EC-5D4F29307EF5}">
      <dsp:nvSpPr>
        <dsp:cNvPr id="0" name=""/>
        <dsp:cNvSpPr/>
      </dsp:nvSpPr>
      <dsp:spPr>
        <a:xfrm>
          <a:off x="3387060" y="721132"/>
          <a:ext cx="4816865" cy="4816865"/>
        </a:xfrm>
        <a:prstGeom prst="blockArc">
          <a:avLst>
            <a:gd name="adj1" fmla="val 5400000"/>
            <a:gd name="adj2" fmla="val 10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C92305-69B3-431C-9348-6FBE4E4F0FB7}">
      <dsp:nvSpPr>
        <dsp:cNvPr id="0" name=""/>
        <dsp:cNvSpPr/>
      </dsp:nvSpPr>
      <dsp:spPr>
        <a:xfrm>
          <a:off x="3373958" y="691894"/>
          <a:ext cx="4843069" cy="4875342"/>
        </a:xfrm>
        <a:prstGeom prst="blockArc">
          <a:avLst>
            <a:gd name="adj1" fmla="val 0"/>
            <a:gd name="adj2" fmla="val 54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520363-A25D-4F40-BB20-8948F8BE7215}">
      <dsp:nvSpPr>
        <dsp:cNvPr id="0" name=""/>
        <dsp:cNvSpPr/>
      </dsp:nvSpPr>
      <dsp:spPr>
        <a:xfrm>
          <a:off x="3387060" y="721132"/>
          <a:ext cx="4816865" cy="4816865"/>
        </a:xfrm>
        <a:prstGeom prst="blockArc">
          <a:avLst>
            <a:gd name="adj1" fmla="val 16200000"/>
            <a:gd name="adj2" fmla="val 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8ABB8F-39BC-42C9-9035-353028E5DE5F}">
      <dsp:nvSpPr>
        <dsp:cNvPr id="0" name=""/>
        <dsp:cNvSpPr/>
      </dsp:nvSpPr>
      <dsp:spPr>
        <a:xfrm>
          <a:off x="4686199" y="2020271"/>
          <a:ext cx="2218587" cy="2218587"/>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511300">
            <a:lnSpc>
              <a:spcPct val="90000"/>
            </a:lnSpc>
            <a:spcBef>
              <a:spcPct val="0"/>
            </a:spcBef>
            <a:spcAft>
              <a:spcPct val="35000"/>
            </a:spcAft>
          </a:pPr>
          <a:r>
            <a:rPr lang="bn-IN" sz="3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তিলাওয়াত শব্দের অর্থ </a:t>
          </a:r>
          <a:endParaRPr lang="en-US" sz="34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5011104" y="2345176"/>
        <a:ext cx="1568777" cy="1568777"/>
      </dsp:txXfrm>
    </dsp:sp>
    <dsp:sp modelId="{9E881F61-AB2A-4FF5-932F-20618A0F242C}">
      <dsp:nvSpPr>
        <dsp:cNvPr id="0" name=""/>
        <dsp:cNvSpPr/>
      </dsp:nvSpPr>
      <dsp:spPr>
        <a:xfrm>
          <a:off x="5018987" y="535"/>
          <a:ext cx="1553011" cy="15530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422400">
            <a:lnSpc>
              <a:spcPct val="90000"/>
            </a:lnSpc>
            <a:spcBef>
              <a:spcPct val="0"/>
            </a:spcBef>
            <a:spcAft>
              <a:spcPct val="35000"/>
            </a:spcAft>
          </a:pPr>
          <a:r>
            <a:rPr lang="bn-IN" sz="32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পাঠ করা </a:t>
          </a:r>
          <a:endParaRPr lang="en-US" sz="32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5246420" y="227968"/>
        <a:ext cx="1098145" cy="1098145"/>
      </dsp:txXfrm>
    </dsp:sp>
    <dsp:sp modelId="{B27411D9-05DE-4615-998D-47C7A659469F}">
      <dsp:nvSpPr>
        <dsp:cNvPr id="0" name=""/>
        <dsp:cNvSpPr/>
      </dsp:nvSpPr>
      <dsp:spPr>
        <a:xfrm>
          <a:off x="7371511" y="2353059"/>
          <a:ext cx="1553011" cy="15530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422400">
            <a:lnSpc>
              <a:spcPct val="90000"/>
            </a:lnSpc>
            <a:spcBef>
              <a:spcPct val="0"/>
            </a:spcBef>
            <a:spcAft>
              <a:spcPct val="35000"/>
            </a:spcAft>
          </a:pPr>
          <a:r>
            <a:rPr lang="bn-IN" sz="32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আবৃত্তি করা </a:t>
          </a:r>
          <a:endParaRPr lang="en-US" sz="32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7598944" y="2580492"/>
        <a:ext cx="1098145" cy="1098145"/>
      </dsp:txXfrm>
    </dsp:sp>
    <dsp:sp modelId="{8D5BBF80-0DCD-4373-8FA9-B5595E6E1CF4}">
      <dsp:nvSpPr>
        <dsp:cNvPr id="0" name=""/>
        <dsp:cNvSpPr/>
      </dsp:nvSpPr>
      <dsp:spPr>
        <a:xfrm>
          <a:off x="5018987" y="4705584"/>
          <a:ext cx="1553011" cy="15530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422400">
            <a:lnSpc>
              <a:spcPct val="90000"/>
            </a:lnSpc>
            <a:spcBef>
              <a:spcPct val="0"/>
            </a:spcBef>
            <a:spcAft>
              <a:spcPct val="35000"/>
            </a:spcAft>
          </a:pPr>
          <a:r>
            <a:rPr lang="bn-IN" sz="32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পড়া </a:t>
          </a:r>
          <a:endParaRPr lang="en-US" sz="32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5246420" y="4933017"/>
        <a:ext cx="1098145" cy="1098145"/>
      </dsp:txXfrm>
    </dsp:sp>
    <dsp:sp modelId="{9400E3AC-C54E-46B7-A816-7D4942B88A46}">
      <dsp:nvSpPr>
        <dsp:cNvPr id="0" name=""/>
        <dsp:cNvSpPr/>
      </dsp:nvSpPr>
      <dsp:spPr>
        <a:xfrm>
          <a:off x="2666463" y="2353059"/>
          <a:ext cx="1553011" cy="15530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422400">
            <a:lnSpc>
              <a:spcPct val="90000"/>
            </a:lnSpc>
            <a:spcBef>
              <a:spcPct val="0"/>
            </a:spcBef>
            <a:spcAft>
              <a:spcPct val="35000"/>
            </a:spcAft>
          </a:pPr>
          <a:r>
            <a:rPr lang="bn-IN" sz="32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অনুসরণ করা </a:t>
          </a:r>
          <a:endParaRPr lang="en-US" sz="32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2893896" y="2580492"/>
        <a:ext cx="1098145" cy="109814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4FB931-7E3B-4030-9BF7-75D89603AE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8F11336-718B-4922-8EEC-3EF07534D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A7BC11B-78B6-40C7-A682-6ABE888CF618}"/>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A1750FAE-FD53-4170-AEC8-27A5F4AC2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CA6A49-C993-4F0F-A4B4-885D2F66033E}"/>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325282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A3839-36D7-4AFE-A49C-876AF7035B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F652584-48CF-46C5-B9A5-FADA37542D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C13FA24-D4FD-458F-8E2C-924B120E18F7}"/>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D330EDFB-B942-4730-9343-B2EC3E50E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21D0CFC-1FC9-44A4-80EA-4A02CC52CA28}"/>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407898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69EC11F-C05B-45D0-BBB7-A5CDEBDCDA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7E89347-EE8C-49EB-A384-A9DC170755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038B7D7-9B0E-4761-9066-A58771DE0E03}"/>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D2F8D3D0-56D0-47CE-8538-BCC26C4B3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5E291B7-AFCA-499C-952E-B7B38D150FBE}"/>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138730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7EB5F1-7BCB-4D0B-A56B-94CF33CD73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D876D41-E60E-4DF9-A6CD-DD49290CE0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432FE4-6C5F-4D76-BA44-8DC536C05A13}"/>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69E9381C-899C-4948-8A22-8927FAFB4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4BF8265-2581-42E3-A67F-D479988F20C4}"/>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277867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40A1B3-AC28-4C76-BFAD-0F7B446F0C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8038161-95C5-442A-BC99-63021DD8C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3CBCAD3B-65FB-429D-AB03-7D0CB133F679}"/>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383DDB23-FE02-43D9-8A44-878E261F6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F8D623A-0657-4736-B379-3B95EAC6D57D}"/>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167596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3FC303-0586-4E9B-952F-C0208BE71B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E827C02-B980-47B2-A4B2-132C7637F7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F0E608D-A71E-428C-913B-A0FC9A0E90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CB0C48E-B541-420E-89FB-75022750BF34}"/>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6" name="Footer Placeholder 5">
            <a:extLst>
              <a:ext uri="{FF2B5EF4-FFF2-40B4-BE49-F238E27FC236}">
                <a16:creationId xmlns="" xmlns:a16="http://schemas.microsoft.com/office/drawing/2014/main" id="{DCBA6C4D-6E1A-462A-8440-3FE020FC4B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5F71BBE-3ECD-4659-AB53-F41CC5D472C3}"/>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406297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46B327-1E10-45FD-A471-19A8147AE0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387473A9-307B-435A-865B-4EC33803B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B470B234-C75F-4ED6-81AF-F7E51781E1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E8F2A3-03BB-4D84-8C7F-067DF8EA2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2FE50A8B-EE22-418D-B189-600512E047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9CBBC36-6933-40E3-B91C-612BFDD0A34F}"/>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8" name="Footer Placeholder 7">
            <a:extLst>
              <a:ext uri="{FF2B5EF4-FFF2-40B4-BE49-F238E27FC236}">
                <a16:creationId xmlns="" xmlns:a16="http://schemas.microsoft.com/office/drawing/2014/main" id="{5595663F-A49A-44D8-A084-0DB06972E1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C6644A1-9A10-41DD-B1E1-8F6C18105A73}"/>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43303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437E48-3EDA-438C-BC1B-5A8A122CC2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EA383D9-C6B8-4427-B94D-1B9ABC5B77DB}"/>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4" name="Footer Placeholder 3">
            <a:extLst>
              <a:ext uri="{FF2B5EF4-FFF2-40B4-BE49-F238E27FC236}">
                <a16:creationId xmlns="" xmlns:a16="http://schemas.microsoft.com/office/drawing/2014/main" id="{01B33FF9-A296-4EC4-8927-3515590877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A03C9BB-34C6-4A01-A19B-49C9579B961C}"/>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405791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FB8E519-F787-4F64-BE9A-258F76035D64}"/>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3" name="Footer Placeholder 2">
            <a:extLst>
              <a:ext uri="{FF2B5EF4-FFF2-40B4-BE49-F238E27FC236}">
                <a16:creationId xmlns="" xmlns:a16="http://schemas.microsoft.com/office/drawing/2014/main" id="{85049F85-BACD-422E-A2EB-7CD1627B64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D5EBA33-B704-45E0-BCE4-3C90BD87F1C6}"/>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66627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83CBFB-8398-49C6-9AC6-BE81D4FE3A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EFFC024-0F51-42ED-9A40-12AC20724E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663C6EE-D517-4FF7-88E9-B723BAA7F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43166AB-1EED-4A89-A3ED-F65D1BABFB0E}"/>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6" name="Footer Placeholder 5">
            <a:extLst>
              <a:ext uri="{FF2B5EF4-FFF2-40B4-BE49-F238E27FC236}">
                <a16:creationId xmlns="" xmlns:a16="http://schemas.microsoft.com/office/drawing/2014/main" id="{BDE1D95E-5900-4916-BE0D-77B962B29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99EB884-8951-4103-A97D-6121A935963E}"/>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303423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AD9251-6979-4A95-968E-630413A2DD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2C651D2-A10B-4B16-8A52-7FB05950EC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B725CC7-66B1-4FDD-B88D-4DA474514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D7D0657-620B-4C54-8609-6AA4837B5AA5}"/>
              </a:ext>
            </a:extLst>
          </p:cNvPr>
          <p:cNvSpPr>
            <a:spLocks noGrp="1"/>
          </p:cNvSpPr>
          <p:nvPr>
            <p:ph type="dt" sz="half" idx="10"/>
          </p:nvPr>
        </p:nvSpPr>
        <p:spPr/>
        <p:txBody>
          <a:bodyPr/>
          <a:lstStyle/>
          <a:p>
            <a:fld id="{2C563400-13E3-4C76-8ED6-D25D925BBE46}" type="datetimeFigureOut">
              <a:rPr lang="en-US" smtClean="0"/>
              <a:t>7/25/2020</a:t>
            </a:fld>
            <a:endParaRPr lang="en-US"/>
          </a:p>
        </p:txBody>
      </p:sp>
      <p:sp>
        <p:nvSpPr>
          <p:cNvPr id="6" name="Footer Placeholder 5">
            <a:extLst>
              <a:ext uri="{FF2B5EF4-FFF2-40B4-BE49-F238E27FC236}">
                <a16:creationId xmlns="" xmlns:a16="http://schemas.microsoft.com/office/drawing/2014/main" id="{ADBD2E8E-8EFF-4B3F-B6A3-AE6C46D61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3588943-6635-4713-95AD-885D6D41E477}"/>
              </a:ext>
            </a:extLst>
          </p:cNvPr>
          <p:cNvSpPr>
            <a:spLocks noGrp="1"/>
          </p:cNvSpPr>
          <p:nvPr>
            <p:ph type="sldNum" sz="quarter" idx="12"/>
          </p:nvPr>
        </p:nvSpPr>
        <p:spPr/>
        <p:txBody>
          <a:bodyPr/>
          <a:lstStyle/>
          <a:p>
            <a:fld id="{9BF30DBA-462B-49FF-BE8A-3C4E7909DA62}" type="slidenum">
              <a:rPr lang="en-US" smtClean="0"/>
              <a:t>‹#›</a:t>
            </a:fld>
            <a:endParaRPr lang="en-US"/>
          </a:p>
        </p:txBody>
      </p:sp>
    </p:spTree>
    <p:extLst>
      <p:ext uri="{BB962C8B-B14F-4D97-AF65-F5344CB8AC3E}">
        <p14:creationId xmlns:p14="http://schemas.microsoft.com/office/powerpoint/2010/main" val="964446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8DDCCC-0F24-4298-869D-7E3B475E7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063B2DA-D9D8-42F2-A8A1-23C2C29DF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ED4A64-015C-4A8F-A16D-1D1F07F07D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63400-13E3-4C76-8ED6-D25D925BBE46}" type="datetimeFigureOut">
              <a:rPr lang="en-US" smtClean="0"/>
              <a:t>7/25/2020</a:t>
            </a:fld>
            <a:endParaRPr lang="en-US"/>
          </a:p>
        </p:txBody>
      </p:sp>
      <p:sp>
        <p:nvSpPr>
          <p:cNvPr id="5" name="Footer Placeholder 4">
            <a:extLst>
              <a:ext uri="{FF2B5EF4-FFF2-40B4-BE49-F238E27FC236}">
                <a16:creationId xmlns="" xmlns:a16="http://schemas.microsoft.com/office/drawing/2014/main" id="{8CF3B540-CC4A-4753-97C7-BD1C82059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4A55A87-E453-4537-A13C-6136CD9FF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30DBA-462B-49FF-BE8A-3C4E7909DA62}" type="slidenum">
              <a:rPr lang="en-US" smtClean="0"/>
              <a:t>‹#›</a:t>
            </a:fld>
            <a:endParaRPr lang="en-US"/>
          </a:p>
        </p:txBody>
      </p:sp>
    </p:spTree>
    <p:extLst>
      <p:ext uri="{BB962C8B-B14F-4D97-AF65-F5344CB8AC3E}">
        <p14:creationId xmlns:p14="http://schemas.microsoft.com/office/powerpoint/2010/main" val="246782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3BCB546-C262-4388-B6CA-7A60771EFE02}"/>
              </a:ext>
            </a:extLst>
          </p:cNvPr>
          <p:cNvSpPr txBox="1"/>
          <p:nvPr/>
        </p:nvSpPr>
        <p:spPr>
          <a:xfrm>
            <a:off x="1510747" y="689113"/>
            <a:ext cx="8792351" cy="923330"/>
          </a:xfrm>
          <a:prstGeom prst="rect">
            <a:avLst/>
          </a:prstGeom>
          <a:noFill/>
        </p:spPr>
        <p:txBody>
          <a:bodyPr wrap="square" rtlCol="0">
            <a:spAutoFit/>
          </a:bodyPr>
          <a:lstStyle/>
          <a:p>
            <a:r>
              <a:rPr lang="en-US" sz="5400" b="1" dirty="0">
                <a:solidFill>
                  <a:srgbClr val="7030A0"/>
                </a:solidFill>
                <a:latin typeface="NikoshBAN" panose="02000000000000000000" pitchFamily="2" charset="0"/>
                <a:cs typeface="NikoshBAN" panose="02000000000000000000" pitchFamily="2" charset="0"/>
              </a:rPr>
              <a:t>  </a:t>
            </a:r>
            <a:r>
              <a:rPr lang="as-IN" sz="5400" b="1" dirty="0">
                <a:solidFill>
                  <a:srgbClr val="7030A0"/>
                </a:solidFill>
                <a:latin typeface="NikoshBAN" panose="02000000000000000000" pitchFamily="2" charset="0"/>
                <a:cs typeface="NikoshBAN" panose="02000000000000000000" pitchFamily="2" charset="0"/>
              </a:rPr>
              <a:t>আ</a:t>
            </a:r>
            <a:r>
              <a:rPr lang="en-US" sz="5400" b="1" dirty="0">
                <a:solidFill>
                  <a:srgbClr val="7030A0"/>
                </a:solidFill>
                <a:latin typeface="NikoshBAN" panose="02000000000000000000" pitchFamily="2" charset="0"/>
                <a:cs typeface="NikoshBAN" panose="02000000000000000000" pitchFamily="2" charset="0"/>
              </a:rPr>
              <a:t>জ</a:t>
            </a:r>
            <a:r>
              <a:rPr lang="as-IN" sz="5400" b="1" dirty="0">
                <a:solidFill>
                  <a:srgbClr val="7030A0"/>
                </a:solidFill>
                <a:latin typeface="NikoshBAN" panose="02000000000000000000" pitchFamily="2" charset="0"/>
                <a:cs typeface="NikoshBAN" panose="02000000000000000000" pitchFamily="2" charset="0"/>
              </a:rPr>
              <a:t>ক</a:t>
            </a:r>
            <a:r>
              <a:rPr lang="en-US" sz="5400" b="1" dirty="0">
                <a:solidFill>
                  <a:srgbClr val="7030A0"/>
                </a:solidFill>
                <a:latin typeface="NikoshBAN" panose="02000000000000000000" pitchFamily="2" charset="0"/>
                <a:cs typeface="NikoshBAN" panose="02000000000000000000" pitchFamily="2" charset="0"/>
              </a:rPr>
              <a:t>ে</a:t>
            </a:r>
            <a:r>
              <a:rPr lang="as-IN" sz="5400" b="1" dirty="0">
                <a:solidFill>
                  <a:srgbClr val="7030A0"/>
                </a:solidFill>
                <a:latin typeface="NikoshBAN" panose="02000000000000000000" pitchFamily="2" charset="0"/>
                <a:cs typeface="NikoshBAN" panose="02000000000000000000" pitchFamily="2" charset="0"/>
              </a:rPr>
              <a:t>র</a:t>
            </a:r>
            <a:r>
              <a:rPr lang="en-US" sz="5400" b="1" dirty="0">
                <a:solidFill>
                  <a:srgbClr val="7030A0"/>
                </a:solidFill>
                <a:latin typeface="NikoshBAN" panose="02000000000000000000" pitchFamily="2" charset="0"/>
                <a:cs typeface="NikoshBAN" panose="02000000000000000000" pitchFamily="2" charset="0"/>
              </a:rPr>
              <a:t> </a:t>
            </a:r>
            <a:r>
              <a:rPr lang="as-IN" sz="5400" b="1" dirty="0">
                <a:solidFill>
                  <a:srgbClr val="7030A0"/>
                </a:solidFill>
                <a:latin typeface="NikoshBAN" panose="02000000000000000000" pitchFamily="2" charset="0"/>
                <a:cs typeface="NikoshBAN" panose="02000000000000000000" pitchFamily="2" charset="0"/>
              </a:rPr>
              <a:t>ক</a:t>
            </a:r>
            <a:r>
              <a:rPr lang="en-US" sz="5400" b="1" dirty="0">
                <a:solidFill>
                  <a:srgbClr val="7030A0"/>
                </a:solidFill>
                <a:latin typeface="NikoshBAN" panose="02000000000000000000" pitchFamily="2" charset="0"/>
                <a:cs typeface="NikoshBAN" panose="02000000000000000000" pitchFamily="2" charset="0"/>
              </a:rPr>
              <a:t>্</a:t>
            </a:r>
            <a:r>
              <a:rPr lang="as-IN" sz="5400" b="1" dirty="0">
                <a:solidFill>
                  <a:srgbClr val="7030A0"/>
                </a:solidFill>
                <a:latin typeface="NikoshBAN" panose="02000000000000000000" pitchFamily="2" charset="0"/>
                <a:cs typeface="NikoshBAN" panose="02000000000000000000" pitchFamily="2" charset="0"/>
              </a:rPr>
              <a:t>ল</a:t>
            </a:r>
            <a:r>
              <a:rPr lang="en-US" sz="5400" b="1" dirty="0">
                <a:solidFill>
                  <a:srgbClr val="7030A0"/>
                </a:solidFill>
                <a:latin typeface="NikoshBAN" panose="02000000000000000000" pitchFamily="2" charset="0"/>
                <a:cs typeface="NikoshBAN" panose="02000000000000000000" pitchFamily="2" charset="0"/>
              </a:rPr>
              <a:t>া</a:t>
            </a:r>
            <a:r>
              <a:rPr lang="as-IN" sz="5400" b="1" dirty="0">
                <a:solidFill>
                  <a:srgbClr val="7030A0"/>
                </a:solidFill>
                <a:latin typeface="NikoshBAN" panose="02000000000000000000" pitchFamily="2" charset="0"/>
                <a:cs typeface="NikoshBAN" panose="02000000000000000000" pitchFamily="2" charset="0"/>
              </a:rPr>
              <a:t>স</a:t>
            </a:r>
            <a:r>
              <a:rPr lang="en-US" sz="5400" b="1" dirty="0">
                <a:solidFill>
                  <a:srgbClr val="7030A0"/>
                </a:solidFill>
                <a:latin typeface="NikoshBAN" panose="02000000000000000000" pitchFamily="2" charset="0"/>
                <a:cs typeface="NikoshBAN" panose="02000000000000000000" pitchFamily="2" charset="0"/>
              </a:rPr>
              <a:t>ে </a:t>
            </a:r>
            <a:r>
              <a:rPr lang="bn-IN" sz="5400" b="1" dirty="0">
                <a:solidFill>
                  <a:srgbClr val="7030A0"/>
                </a:solidFill>
                <a:latin typeface="NikoshBAN" panose="02000000000000000000" pitchFamily="2" charset="0"/>
                <a:cs typeface="NikoshBAN" panose="02000000000000000000" pitchFamily="2" charset="0"/>
              </a:rPr>
              <a:t>সবাইকে জানাই </a:t>
            </a:r>
            <a:r>
              <a:rPr lang="as-IN" sz="5400" b="1" dirty="0">
                <a:solidFill>
                  <a:srgbClr val="7030A0"/>
                </a:solidFill>
                <a:latin typeface="NikoshBAN" panose="02000000000000000000" pitchFamily="2" charset="0"/>
                <a:cs typeface="NikoshBAN" panose="02000000000000000000" pitchFamily="2" charset="0"/>
              </a:rPr>
              <a:t>স</a:t>
            </a:r>
            <a:r>
              <a:rPr lang="en-US" sz="5400" b="1" dirty="0" err="1">
                <a:solidFill>
                  <a:srgbClr val="7030A0"/>
                </a:solidFill>
                <a:latin typeface="NikoshBAN" panose="02000000000000000000" pitchFamily="2" charset="0"/>
                <a:cs typeface="NikoshBAN" panose="02000000000000000000" pitchFamily="2" charset="0"/>
              </a:rPr>
              <a:t>্বাগতম</a:t>
            </a:r>
            <a:r>
              <a:rPr lang="en-US" sz="5400" b="1" dirty="0">
                <a:solidFill>
                  <a:srgbClr val="7030A0"/>
                </a:solidFill>
                <a:latin typeface="NikoshBAN" panose="02000000000000000000" pitchFamily="2" charset="0"/>
                <a:cs typeface="NikoshBAN" panose="02000000000000000000" pitchFamily="2" charset="0"/>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338" y="1764406"/>
            <a:ext cx="10805375" cy="47523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2122675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631065"/>
            <a:ext cx="10573555" cy="1200329"/>
          </a:xfrm>
          <a:prstGeom prst="rect">
            <a:avLst/>
          </a:prstGeom>
          <a:noFill/>
        </p:spPr>
        <p:txBody>
          <a:bodyPr wrap="square" rtlCol="0">
            <a:spAutoFit/>
          </a:bodyPr>
          <a:lstStyle/>
          <a:p>
            <a:r>
              <a:rPr lang="bn-IN" sz="3600" dirty="0" smtClean="0">
                <a:solidFill>
                  <a:schemeClr val="accent2"/>
                </a:solidFill>
                <a:latin typeface="NikoshBAN" pitchFamily="2" charset="0"/>
                <a:cs typeface="NikoshBAN" pitchFamily="2" charset="0"/>
              </a:rPr>
              <a:t> আল্লাহ-তায়ালা চিন্তা –গবেষণা সহকারে কোরআন তিলাওয়াতের নির্দেশ দিয়েছেন-   </a:t>
            </a:r>
            <a:endParaRPr lang="en-US" sz="3600" dirty="0">
              <a:solidFill>
                <a:schemeClr val="accent2"/>
              </a:solidFill>
              <a:latin typeface="NikoshBAN" pitchFamily="2" charset="0"/>
              <a:cs typeface="NikoshBAN" pitchFamily="2" charset="0"/>
            </a:endParaRPr>
          </a:p>
        </p:txBody>
      </p:sp>
      <p:sp>
        <p:nvSpPr>
          <p:cNvPr id="3" name="TextBox 2"/>
          <p:cNvSpPr txBox="1"/>
          <p:nvPr/>
        </p:nvSpPr>
        <p:spPr>
          <a:xfrm>
            <a:off x="785611" y="1403797"/>
            <a:ext cx="8912181" cy="369332"/>
          </a:xfrm>
          <a:prstGeom prst="rect">
            <a:avLst/>
          </a:prstGeom>
          <a:noFill/>
        </p:spPr>
        <p:txBody>
          <a:bodyPr wrap="square" rtlCol="0">
            <a:spAutoFit/>
          </a:bodyPr>
          <a:lstStyle/>
          <a:p>
            <a:endParaRPr lang="en-US" dirty="0"/>
          </a:p>
        </p:txBody>
      </p:sp>
      <p:sp>
        <p:nvSpPr>
          <p:cNvPr id="5" name="TextBox 4"/>
          <p:cNvSpPr txBox="1"/>
          <p:nvPr/>
        </p:nvSpPr>
        <p:spPr>
          <a:xfrm>
            <a:off x="566670" y="1907266"/>
            <a:ext cx="10728102" cy="138499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তিনি বলেন- “ তবে কি তারা কুরআন সম্বন্ধে অভিনিবেশ সহকারে চিন্তা করো না, না তাদের অন্তর তালাবদ্ব ? “( সূরা মুহাম্মদ ,আয়াত-২৪)</a:t>
            </a:r>
          </a:p>
          <a:p>
            <a:r>
              <a:rPr lang="bn-IN"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TextBox 5"/>
          <p:cNvSpPr txBox="1"/>
          <p:nvPr/>
        </p:nvSpPr>
        <p:spPr>
          <a:xfrm>
            <a:off x="682578" y="3010651"/>
            <a:ext cx="11165983" cy="138499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IN"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অন্য আয়াতে আল্লাহ তায়ালা বলেছেন, “এটি কল্যাণময় কিতাব, যা আমি আপনার প্রতি নাযিল করেছি যাতে মানুষ এর আয়াত সমূহ অনুধাবন করে এবং বোধশক্তি সম্পন্ন ব্যাক্তিগণ (এ থেকে ) উপদেশ গ্রহণ করে। “( সূরা সাদ, আয়াত ২৯ )</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TextBox 6"/>
          <p:cNvSpPr txBox="1"/>
          <p:nvPr/>
        </p:nvSpPr>
        <p:spPr>
          <a:xfrm>
            <a:off x="740532" y="4841921"/>
            <a:ext cx="1106295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আল্লাহ তায়ালা আরও বলেন, “ নিশ্চয় আমি কোরআনকে উপদেশ গ্রহণের জন্য সহজ করে দিয়েছি, অতএব কোন উপদেশ গ্রহণকারী আছে কী? “ (সূরা আল-কামার, আয়াত ২২) </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0671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style.rotation</p:attrName>
                                        </p:attrNameLst>
                                      </p:cBhvr>
                                      <p:tavLst>
                                        <p:tav tm="0">
                                          <p:val>
                                            <p:fltVal val="90"/>
                                          </p:val>
                                        </p:tav>
                                        <p:tav tm="100000">
                                          <p:val>
                                            <p:fltVal val="0"/>
                                          </p:val>
                                        </p:tav>
                                      </p:tavLst>
                                    </p:anim>
                                    <p:animEffect transition="in" filter="fade">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8337" y="489397"/>
            <a:ext cx="11011437" cy="1200329"/>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bn-IN"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চিন্তা গবেষণার পাশাপাশি আল- কুরআন সহি –শুদ্ধ ও সুন্দরভাবে পাঠ করাও অত্যাবশ্যক। কুরান মজিদ ভুল ও অসুন্দর সুরে তিলাওয়াত করলে গুনাহ হয়। অশুদ্ধ ও অসুন্দররুপে কুরান তিলাওয়াত করলে নামায শুদ্ধ হয় না। শুদ্ধ ও সুন্দররুপে কুরান তিলাওয়াত  করার নিয়মকে তাজবিদ বলে।  </a:t>
            </a:r>
            <a:endParaRPr lang="en-US"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708338" y="1689726"/>
            <a:ext cx="1029022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IN"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তাজবিদ সহ কুরান তিলাওয়াত সম্পর্কে আল্লাহ তায়ালার নির্দেশ রয়েছে। তিনি বলেন – আপনি কুরান আবৃত্তি করুন ধিরে ধীরে অ সুস্পষ্ট ভাবে। ( সূরা আল- মুজ্জামিল , আয়াত ৪)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TextBox 3"/>
          <p:cNvSpPr txBox="1"/>
          <p:nvPr/>
        </p:nvSpPr>
        <p:spPr>
          <a:xfrm>
            <a:off x="708338" y="2820473"/>
            <a:ext cx="9684914"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সুন্দর সুরে কুরান তিলাওয়াত প্রসঙ্গে রাসুল (দ) বলেন – যে ব্যাক্তি সুললিত কন্থে কুরান তিলাওয়াত করে না সে আমাদের দলভুক্ত নয়। (বুখারি )</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708338" y="4159876"/>
            <a:ext cx="9684913" cy="1200329"/>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n-IN"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প্রতিটি হরফ তিলাওয়াতেই নেকি পাওয়া জায়। এ সম্পর্কে আল্লাহর রাসুল (দ) বলেন- যে ব্যাক্তি আল্লহর কিতাব থেকে এক্তি হরফ ও পাঠ করবে সে এক্তি নেকি লাভ করবে। আর এ নেকির পরিমাণ হলো ১০ গুন। “(তিরমিজি)” </a:t>
            </a: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708338" y="5652386"/>
            <a:ext cx="10161431" cy="46166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রাসুল(দ) আরো বলেন – আমার উম্মতের উত্তম ইবাদত হলো কুরান তিলাওয়াত। “(বায়হাকি)” </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0116552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80">
                                          <p:stCondLst>
                                            <p:cond delay="0"/>
                                          </p:stCondLst>
                                        </p:cTn>
                                        <p:tgtEl>
                                          <p:spTgt spid="5"/>
                                        </p:tgtEl>
                                      </p:cBhvr>
                                    </p:animEffect>
                                    <p:anim calcmode="lin" valueType="num">
                                      <p:cBhvr>
                                        <p:cTn id="3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3" dur="26">
                                          <p:stCondLst>
                                            <p:cond delay="650"/>
                                          </p:stCondLst>
                                        </p:cTn>
                                        <p:tgtEl>
                                          <p:spTgt spid="5"/>
                                        </p:tgtEl>
                                      </p:cBhvr>
                                      <p:to x="100000" y="60000"/>
                                    </p:animScale>
                                    <p:animScale>
                                      <p:cBhvr>
                                        <p:cTn id="44" dur="166" decel="50000">
                                          <p:stCondLst>
                                            <p:cond delay="676"/>
                                          </p:stCondLst>
                                        </p:cTn>
                                        <p:tgtEl>
                                          <p:spTgt spid="5"/>
                                        </p:tgtEl>
                                      </p:cBhvr>
                                      <p:to x="100000" y="100000"/>
                                    </p:animScale>
                                    <p:animScale>
                                      <p:cBhvr>
                                        <p:cTn id="45" dur="26">
                                          <p:stCondLst>
                                            <p:cond delay="1312"/>
                                          </p:stCondLst>
                                        </p:cTn>
                                        <p:tgtEl>
                                          <p:spTgt spid="5"/>
                                        </p:tgtEl>
                                      </p:cBhvr>
                                      <p:to x="100000" y="80000"/>
                                    </p:animScale>
                                    <p:animScale>
                                      <p:cBhvr>
                                        <p:cTn id="46" dur="166" decel="50000">
                                          <p:stCondLst>
                                            <p:cond delay="1338"/>
                                          </p:stCondLst>
                                        </p:cTn>
                                        <p:tgtEl>
                                          <p:spTgt spid="5"/>
                                        </p:tgtEl>
                                      </p:cBhvr>
                                      <p:to x="100000" y="100000"/>
                                    </p:animScale>
                                    <p:animScale>
                                      <p:cBhvr>
                                        <p:cTn id="47" dur="26">
                                          <p:stCondLst>
                                            <p:cond delay="1642"/>
                                          </p:stCondLst>
                                        </p:cTn>
                                        <p:tgtEl>
                                          <p:spTgt spid="5"/>
                                        </p:tgtEl>
                                      </p:cBhvr>
                                      <p:to x="100000" y="90000"/>
                                    </p:animScale>
                                    <p:animScale>
                                      <p:cBhvr>
                                        <p:cTn id="48" dur="166" decel="50000">
                                          <p:stCondLst>
                                            <p:cond delay="1668"/>
                                          </p:stCondLst>
                                        </p:cTn>
                                        <p:tgtEl>
                                          <p:spTgt spid="5"/>
                                        </p:tgtEl>
                                      </p:cBhvr>
                                      <p:to x="100000" y="100000"/>
                                    </p:animScale>
                                    <p:animScale>
                                      <p:cBhvr>
                                        <p:cTn id="49" dur="26">
                                          <p:stCondLst>
                                            <p:cond delay="1808"/>
                                          </p:stCondLst>
                                        </p:cTn>
                                        <p:tgtEl>
                                          <p:spTgt spid="5"/>
                                        </p:tgtEl>
                                      </p:cBhvr>
                                      <p:to x="100000" y="95000"/>
                                    </p:animScale>
                                    <p:animScale>
                                      <p:cBhvr>
                                        <p:cTn id="50" dur="166" decel="50000">
                                          <p:stCondLst>
                                            <p:cond delay="1834"/>
                                          </p:stCondLst>
                                        </p:cTn>
                                        <p:tgtEl>
                                          <p:spTgt spid="5"/>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761" y="489397"/>
            <a:ext cx="3013656" cy="646331"/>
          </a:xfrm>
          <a:prstGeom prst="rect">
            <a:avLst/>
          </a:prstGeom>
          <a:noFill/>
        </p:spPr>
        <p:txBody>
          <a:bodyPr wrap="square" rtlCol="0">
            <a:spAutoFit/>
          </a:bodyPr>
          <a:lstStyle/>
          <a:p>
            <a:r>
              <a:rPr lang="bn-IN" sz="3600" b="1" dirty="0" smtClean="0">
                <a:solidFill>
                  <a:srgbClr val="00B050"/>
                </a:solidFill>
              </a:rPr>
              <a:t>জোড়ায় কাজ </a:t>
            </a:r>
            <a:endParaRPr lang="en-US" sz="3600" b="1" dirty="0">
              <a:solidFill>
                <a:srgbClr val="00B050"/>
              </a:solidFill>
            </a:endParaRPr>
          </a:p>
        </p:txBody>
      </p:sp>
      <p:sp>
        <p:nvSpPr>
          <p:cNvPr id="3" name="TextBox 2"/>
          <p:cNvSpPr txBox="1"/>
          <p:nvPr/>
        </p:nvSpPr>
        <p:spPr>
          <a:xfrm>
            <a:off x="193183" y="2333685"/>
            <a:ext cx="11822805" cy="3046988"/>
          </a:xfrm>
          <a:prstGeom prst="rect">
            <a:avLst/>
          </a:prstGeom>
          <a:noFill/>
        </p:spPr>
        <p:txBody>
          <a:bodyPr wrap="square" rtlCol="0">
            <a:spAutoFit/>
          </a:bodyPr>
          <a:lstStyle/>
          <a:p>
            <a:r>
              <a:rPr lang="bn-IN" sz="9600" b="1" dirty="0" smtClean="0">
                <a:solidFill>
                  <a:schemeClr val="accent2">
                    <a:lumMod val="75000"/>
                  </a:schemeClr>
                </a:solidFill>
              </a:rPr>
              <a:t>প্রশ্নঃ কিভাবে তিলাওয়াত করতে হয় লিখ?   </a:t>
            </a:r>
            <a:endParaRPr lang="en-US" sz="9600" b="1" dirty="0">
              <a:solidFill>
                <a:schemeClr val="accent2">
                  <a:lumMod val="75000"/>
                </a:schemeClr>
              </a:solidFill>
            </a:endParaRPr>
          </a:p>
        </p:txBody>
      </p:sp>
    </p:spTree>
    <p:extLst>
      <p:ext uri="{BB962C8B-B14F-4D97-AF65-F5344CB8AC3E}">
        <p14:creationId xmlns:p14="http://schemas.microsoft.com/office/powerpoint/2010/main" val="151949101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761" y="103031"/>
            <a:ext cx="4816699"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কুরআন তিলাওয়াতের গুরুত্ব-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50761" y="749362"/>
            <a:ext cx="10818254" cy="1384995"/>
          </a:xfrm>
          <a:prstGeom prst="rect">
            <a:avLst/>
          </a:prstGeom>
          <a:noFill/>
        </p:spPr>
        <p:txBody>
          <a:bodyPr wrap="square" rtlCol="0">
            <a:spAutoFit/>
          </a:bodyPr>
          <a:lstStyle/>
          <a:p>
            <a:r>
              <a:rPr lang="bn-IN" sz="2800" dirty="0" smtClean="0"/>
              <a:t>কুরআন হল নূর বা জ্যোতি। এটি যে ব্যাক্তি তিলাওয়াত করবে আল্লাহ সে ব্যাক্তির মর্যাদা বাড়িয়ে দেন। কুরান তিলাওয়াতের মাধ্যমে বান্দা আল্লাহ তায়ালার সন্তুষ্টি ও সান্নিধ্য লাভ করে। মানুষের অন্তর পরিশুদ্ধ হয়। মানুষ নৈতিক গুনাবলীতে উদ্ভাসিত হয়। </a:t>
            </a:r>
            <a:endParaRPr lang="en-US" sz="2800" dirty="0"/>
          </a:p>
        </p:txBody>
      </p:sp>
      <p:sp>
        <p:nvSpPr>
          <p:cNvPr id="4" name="TextBox 3"/>
          <p:cNvSpPr txBox="1"/>
          <p:nvPr/>
        </p:nvSpPr>
        <p:spPr>
          <a:xfrm>
            <a:off x="450761" y="2134357"/>
            <a:ext cx="10818254" cy="1384995"/>
          </a:xfrm>
          <a:prstGeom prst="rect">
            <a:avLst/>
          </a:prstGeom>
          <a:noFill/>
        </p:spPr>
        <p:txBody>
          <a:bodyPr wrap="square" rtlCol="0">
            <a:spAutoFit/>
          </a:bodyPr>
          <a:lstStyle/>
          <a:p>
            <a:r>
              <a:rPr lang="bn-IN" sz="2800" dirty="0" smtClean="0">
                <a:solidFill>
                  <a:schemeClr val="accent2"/>
                </a:solidFill>
              </a:rPr>
              <a:t>এ সম্পর্কে রাসুল(দ) বলেছেন- এই অন্তর সমূহে মরিচা ধরে যে ভাবে লোহায় পানি লাগলে মরিচা ধরে। তাকে জিজ্ঞেস করা হল হে আল্লার রাসুল(দঃ) এর পরিশোধক কী ? তিনি বললেন, মৃত্যুর কথা বেশি বেশি স্মরণ করা এবং কুরান তিলাওয়াত করা। “(বায়হাকী)”  </a:t>
            </a:r>
            <a:endParaRPr lang="en-US" sz="2800" dirty="0">
              <a:solidFill>
                <a:schemeClr val="accent2"/>
              </a:solidFill>
            </a:endParaRPr>
          </a:p>
        </p:txBody>
      </p:sp>
      <p:sp>
        <p:nvSpPr>
          <p:cNvPr id="5" name="TextBox 4"/>
          <p:cNvSpPr txBox="1"/>
          <p:nvPr/>
        </p:nvSpPr>
        <p:spPr>
          <a:xfrm>
            <a:off x="450761" y="3519352"/>
            <a:ext cx="10728101" cy="2246769"/>
          </a:xfrm>
          <a:prstGeom prst="rect">
            <a:avLst/>
          </a:prstGeom>
          <a:noFill/>
        </p:spPr>
        <p:txBody>
          <a:bodyPr wrap="square" rtlCol="0">
            <a:spAutoFit/>
          </a:bodyPr>
          <a:lstStyle/>
          <a:p>
            <a:r>
              <a:rPr lang="bn-IN" sz="2800" dirty="0" smtClean="0">
                <a:solidFill>
                  <a:schemeClr val="accent6">
                    <a:lumMod val="50000"/>
                  </a:schemeClr>
                </a:solidFill>
              </a:rPr>
              <a:t>প্রকৃত পক্ষে , যথাযথভাবে কোরান তিলাওয়াতের দ্বারা মানুষ দুনিয়া ও আখিরাতে সফলতা লাভ করতে পারে। সুদ্ধ ও সুন্দররূপে কুরান তিলাওয়াত করলে এর মর্মার্থ বুঝে সে অনুযায়ী আমল করলে মানুষ প্রভূত সম্মান মর্যাদার অধিকারী হয়। হাদিসে এসেছে, যে বেক্তি কোরান তিলাওয়াত করে এবং সে অনুযায়ী আমল করে, কিয়ামতের দিন তার পিতা-মাতাকে সূর্যের চাইতে ও উজ্জ্বল মুকুট পরানো হবে।” (আহমাদ ও আবু দাউদ)” </a:t>
            </a:r>
            <a:endParaRPr lang="en-US" sz="2800" dirty="0">
              <a:solidFill>
                <a:schemeClr val="accent6">
                  <a:lumMod val="50000"/>
                </a:schemeClr>
              </a:solidFill>
            </a:endParaRPr>
          </a:p>
        </p:txBody>
      </p:sp>
    </p:spTree>
    <p:extLst>
      <p:ext uri="{BB962C8B-B14F-4D97-AF65-F5344CB8AC3E}">
        <p14:creationId xmlns:p14="http://schemas.microsoft.com/office/powerpoint/2010/main" val="39877551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885" y="437882"/>
            <a:ext cx="2318197" cy="1015663"/>
          </a:xfrm>
          <a:prstGeom prst="rect">
            <a:avLst/>
          </a:prstGeom>
          <a:noFill/>
        </p:spPr>
        <p:txBody>
          <a:bodyPr wrap="square" rtlCol="0">
            <a:spAutoFit/>
          </a:bodyPr>
          <a:lstStyle/>
          <a:p>
            <a:r>
              <a:rPr lang="bn-IN" sz="6000" dirty="0" smtClean="0">
                <a:solidFill>
                  <a:srgbClr val="FF0000"/>
                </a:solidFill>
              </a:rPr>
              <a:t>প্রশ্নঃ</a:t>
            </a:r>
            <a:r>
              <a:rPr lang="bn-IN" sz="6000" dirty="0" smtClean="0"/>
              <a:t> </a:t>
            </a:r>
            <a:endParaRPr lang="en-US" sz="6000" dirty="0"/>
          </a:p>
        </p:txBody>
      </p:sp>
      <p:sp>
        <p:nvSpPr>
          <p:cNvPr id="3" name="TextBox 2"/>
          <p:cNvSpPr txBox="1"/>
          <p:nvPr/>
        </p:nvSpPr>
        <p:spPr>
          <a:xfrm>
            <a:off x="734096" y="1880316"/>
            <a:ext cx="10032642" cy="3785652"/>
          </a:xfrm>
          <a:prstGeom prst="rect">
            <a:avLst/>
          </a:prstGeom>
          <a:noFill/>
        </p:spPr>
        <p:txBody>
          <a:bodyPr wrap="square" rtlCol="0">
            <a:spAutoFit/>
          </a:bodyPr>
          <a:lstStyle/>
          <a:p>
            <a:r>
              <a:rPr lang="bn-IN" sz="8000" b="1" dirty="0" smtClean="0">
                <a:solidFill>
                  <a:schemeClr val="accent2">
                    <a:lumMod val="50000"/>
                  </a:schemeClr>
                </a:solidFill>
              </a:rPr>
              <a:t>কোরআন তিলাওয়াতের গুরুত্ব ও মাহাত্ম্য কোরআন ও হাদিসের আলোকে ব্যাখ্যা করো। </a:t>
            </a:r>
            <a:endParaRPr lang="en-US" sz="8000" b="1" dirty="0">
              <a:solidFill>
                <a:schemeClr val="accent2">
                  <a:lumMod val="50000"/>
                </a:schemeClr>
              </a:solidFill>
            </a:endParaRPr>
          </a:p>
        </p:txBody>
      </p:sp>
    </p:spTree>
    <p:extLst>
      <p:ext uri="{BB962C8B-B14F-4D97-AF65-F5344CB8AC3E}">
        <p14:creationId xmlns:p14="http://schemas.microsoft.com/office/powerpoint/2010/main" val="279188065"/>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3" y="450761"/>
            <a:ext cx="2485622" cy="646331"/>
          </a:xfrm>
          <a:prstGeom prst="rect">
            <a:avLst/>
          </a:prstGeom>
          <a:noFill/>
        </p:spPr>
        <p:txBody>
          <a:bodyPr wrap="square" rtlCol="0">
            <a:spAutoFit/>
          </a:bodyPr>
          <a:lstStyle/>
          <a:p>
            <a:r>
              <a:rPr lang="bn-IN"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মূল্যায়ন</a:t>
            </a:r>
            <a:r>
              <a:rPr lang="bn-I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extBox 2"/>
          <p:cNvSpPr txBox="1"/>
          <p:nvPr/>
        </p:nvSpPr>
        <p:spPr>
          <a:xfrm>
            <a:off x="540913" y="1326524"/>
            <a:ext cx="7057622"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bn-IN"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১। আবৃত্তি করা এর আরবি প্রতিশব্দ কি? </a:t>
            </a:r>
          </a:p>
        </p:txBody>
      </p:sp>
      <p:sp>
        <p:nvSpPr>
          <p:cNvPr id="4" name="TextBox 3"/>
          <p:cNvSpPr txBox="1"/>
          <p:nvPr/>
        </p:nvSpPr>
        <p:spPr>
          <a:xfrm>
            <a:off x="540912" y="2099256"/>
            <a:ext cx="8834907"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(ক)   শাফায়াত,   (খ) তিলাওয়াত ,(গ) নাজিরা   (ঘ) তাজবিদ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10444767" y="2103617"/>
            <a:ext cx="153258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উত্তরঃ খ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540913" y="3452731"/>
            <a:ext cx="6181859"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২। নুর এর বাংলা প্রতিশব্দ কোনটি?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540913" y="4241718"/>
            <a:ext cx="7018986"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bn-IN"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(ক) বাতি   (খ)  নীতি   (গ) জ্যোতি  (ঘ)  খ্যাতি </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TextBox 7"/>
          <p:cNvSpPr txBox="1"/>
          <p:nvPr/>
        </p:nvSpPr>
        <p:spPr>
          <a:xfrm>
            <a:off x="10019763" y="4273237"/>
            <a:ext cx="1957589"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উত্তরঃ গ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5354182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ircle(in)">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80">
                                          <p:stCondLst>
                                            <p:cond delay="0"/>
                                          </p:stCondLst>
                                        </p:cTn>
                                        <p:tgtEl>
                                          <p:spTgt spid="5"/>
                                        </p:tgtEl>
                                      </p:cBhvr>
                                    </p:animEffect>
                                    <p:anim calcmode="lin" valueType="num">
                                      <p:cBhvr>
                                        <p:cTn id="3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1" dur="26">
                                          <p:stCondLst>
                                            <p:cond delay="650"/>
                                          </p:stCondLst>
                                        </p:cTn>
                                        <p:tgtEl>
                                          <p:spTgt spid="5"/>
                                        </p:tgtEl>
                                      </p:cBhvr>
                                      <p:to x="100000" y="60000"/>
                                    </p:animScale>
                                    <p:animScale>
                                      <p:cBhvr>
                                        <p:cTn id="42" dur="166" decel="50000">
                                          <p:stCondLst>
                                            <p:cond delay="676"/>
                                          </p:stCondLst>
                                        </p:cTn>
                                        <p:tgtEl>
                                          <p:spTgt spid="5"/>
                                        </p:tgtEl>
                                      </p:cBhvr>
                                      <p:to x="100000" y="100000"/>
                                    </p:animScale>
                                    <p:animScale>
                                      <p:cBhvr>
                                        <p:cTn id="43" dur="26">
                                          <p:stCondLst>
                                            <p:cond delay="1312"/>
                                          </p:stCondLst>
                                        </p:cTn>
                                        <p:tgtEl>
                                          <p:spTgt spid="5"/>
                                        </p:tgtEl>
                                      </p:cBhvr>
                                      <p:to x="100000" y="80000"/>
                                    </p:animScale>
                                    <p:animScale>
                                      <p:cBhvr>
                                        <p:cTn id="44" dur="166" decel="50000">
                                          <p:stCondLst>
                                            <p:cond delay="1338"/>
                                          </p:stCondLst>
                                        </p:cTn>
                                        <p:tgtEl>
                                          <p:spTgt spid="5"/>
                                        </p:tgtEl>
                                      </p:cBhvr>
                                      <p:to x="100000" y="100000"/>
                                    </p:animScale>
                                    <p:animScale>
                                      <p:cBhvr>
                                        <p:cTn id="45" dur="26">
                                          <p:stCondLst>
                                            <p:cond delay="1642"/>
                                          </p:stCondLst>
                                        </p:cTn>
                                        <p:tgtEl>
                                          <p:spTgt spid="5"/>
                                        </p:tgtEl>
                                      </p:cBhvr>
                                      <p:to x="100000" y="90000"/>
                                    </p:animScale>
                                    <p:animScale>
                                      <p:cBhvr>
                                        <p:cTn id="46" dur="166" decel="50000">
                                          <p:stCondLst>
                                            <p:cond delay="1668"/>
                                          </p:stCondLst>
                                        </p:cTn>
                                        <p:tgtEl>
                                          <p:spTgt spid="5"/>
                                        </p:tgtEl>
                                      </p:cBhvr>
                                      <p:to x="100000" y="100000"/>
                                    </p:animScale>
                                    <p:animScale>
                                      <p:cBhvr>
                                        <p:cTn id="47" dur="26">
                                          <p:stCondLst>
                                            <p:cond delay="1808"/>
                                          </p:stCondLst>
                                        </p:cTn>
                                        <p:tgtEl>
                                          <p:spTgt spid="5"/>
                                        </p:tgtEl>
                                      </p:cBhvr>
                                      <p:to x="100000" y="95000"/>
                                    </p:animScale>
                                    <p:animScale>
                                      <p:cBhvr>
                                        <p:cTn id="48" dur="166" decel="50000">
                                          <p:stCondLst>
                                            <p:cond delay="1834"/>
                                          </p:stCondLst>
                                        </p:cTn>
                                        <p:tgtEl>
                                          <p:spTgt spid="5"/>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80">
                                          <p:stCondLst>
                                            <p:cond delay="0"/>
                                          </p:stCondLst>
                                        </p:cTn>
                                        <p:tgtEl>
                                          <p:spTgt spid="6"/>
                                        </p:tgtEl>
                                      </p:cBhvr>
                                    </p:animEffect>
                                    <p:anim calcmode="lin" valueType="num">
                                      <p:cBhvr>
                                        <p:cTn id="5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9" dur="26">
                                          <p:stCondLst>
                                            <p:cond delay="650"/>
                                          </p:stCondLst>
                                        </p:cTn>
                                        <p:tgtEl>
                                          <p:spTgt spid="6"/>
                                        </p:tgtEl>
                                      </p:cBhvr>
                                      <p:to x="100000" y="60000"/>
                                    </p:animScale>
                                    <p:animScale>
                                      <p:cBhvr>
                                        <p:cTn id="60" dur="166" decel="50000">
                                          <p:stCondLst>
                                            <p:cond delay="676"/>
                                          </p:stCondLst>
                                        </p:cTn>
                                        <p:tgtEl>
                                          <p:spTgt spid="6"/>
                                        </p:tgtEl>
                                      </p:cBhvr>
                                      <p:to x="100000" y="100000"/>
                                    </p:animScale>
                                    <p:animScale>
                                      <p:cBhvr>
                                        <p:cTn id="61" dur="26">
                                          <p:stCondLst>
                                            <p:cond delay="1312"/>
                                          </p:stCondLst>
                                        </p:cTn>
                                        <p:tgtEl>
                                          <p:spTgt spid="6"/>
                                        </p:tgtEl>
                                      </p:cBhvr>
                                      <p:to x="100000" y="80000"/>
                                    </p:animScale>
                                    <p:animScale>
                                      <p:cBhvr>
                                        <p:cTn id="62" dur="166" decel="50000">
                                          <p:stCondLst>
                                            <p:cond delay="1338"/>
                                          </p:stCondLst>
                                        </p:cTn>
                                        <p:tgtEl>
                                          <p:spTgt spid="6"/>
                                        </p:tgtEl>
                                      </p:cBhvr>
                                      <p:to x="100000" y="100000"/>
                                    </p:animScale>
                                    <p:animScale>
                                      <p:cBhvr>
                                        <p:cTn id="63" dur="26">
                                          <p:stCondLst>
                                            <p:cond delay="1642"/>
                                          </p:stCondLst>
                                        </p:cTn>
                                        <p:tgtEl>
                                          <p:spTgt spid="6"/>
                                        </p:tgtEl>
                                      </p:cBhvr>
                                      <p:to x="100000" y="90000"/>
                                    </p:animScale>
                                    <p:animScale>
                                      <p:cBhvr>
                                        <p:cTn id="64" dur="166" decel="50000">
                                          <p:stCondLst>
                                            <p:cond delay="1668"/>
                                          </p:stCondLst>
                                        </p:cTn>
                                        <p:tgtEl>
                                          <p:spTgt spid="6"/>
                                        </p:tgtEl>
                                      </p:cBhvr>
                                      <p:to x="100000" y="100000"/>
                                    </p:animScale>
                                    <p:animScale>
                                      <p:cBhvr>
                                        <p:cTn id="65" dur="26">
                                          <p:stCondLst>
                                            <p:cond delay="1808"/>
                                          </p:stCondLst>
                                        </p:cTn>
                                        <p:tgtEl>
                                          <p:spTgt spid="6"/>
                                        </p:tgtEl>
                                      </p:cBhvr>
                                      <p:to x="100000" y="95000"/>
                                    </p:animScale>
                                    <p:animScale>
                                      <p:cBhvr>
                                        <p:cTn id="66" dur="166" decel="50000">
                                          <p:stCondLst>
                                            <p:cond delay="1834"/>
                                          </p:stCondLst>
                                        </p:cTn>
                                        <p:tgtEl>
                                          <p:spTgt spid="6"/>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down)">
                                      <p:cBhvr>
                                        <p:cTn id="71" dur="580">
                                          <p:stCondLst>
                                            <p:cond delay="0"/>
                                          </p:stCondLst>
                                        </p:cTn>
                                        <p:tgtEl>
                                          <p:spTgt spid="7"/>
                                        </p:tgtEl>
                                      </p:cBhvr>
                                    </p:animEffect>
                                    <p:anim calcmode="lin" valueType="num">
                                      <p:cBhvr>
                                        <p:cTn id="7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7" dur="26">
                                          <p:stCondLst>
                                            <p:cond delay="650"/>
                                          </p:stCondLst>
                                        </p:cTn>
                                        <p:tgtEl>
                                          <p:spTgt spid="7"/>
                                        </p:tgtEl>
                                      </p:cBhvr>
                                      <p:to x="100000" y="60000"/>
                                    </p:animScale>
                                    <p:animScale>
                                      <p:cBhvr>
                                        <p:cTn id="78" dur="166" decel="50000">
                                          <p:stCondLst>
                                            <p:cond delay="676"/>
                                          </p:stCondLst>
                                        </p:cTn>
                                        <p:tgtEl>
                                          <p:spTgt spid="7"/>
                                        </p:tgtEl>
                                      </p:cBhvr>
                                      <p:to x="100000" y="100000"/>
                                    </p:animScale>
                                    <p:animScale>
                                      <p:cBhvr>
                                        <p:cTn id="79" dur="26">
                                          <p:stCondLst>
                                            <p:cond delay="1312"/>
                                          </p:stCondLst>
                                        </p:cTn>
                                        <p:tgtEl>
                                          <p:spTgt spid="7"/>
                                        </p:tgtEl>
                                      </p:cBhvr>
                                      <p:to x="100000" y="80000"/>
                                    </p:animScale>
                                    <p:animScale>
                                      <p:cBhvr>
                                        <p:cTn id="80" dur="166" decel="50000">
                                          <p:stCondLst>
                                            <p:cond delay="1338"/>
                                          </p:stCondLst>
                                        </p:cTn>
                                        <p:tgtEl>
                                          <p:spTgt spid="7"/>
                                        </p:tgtEl>
                                      </p:cBhvr>
                                      <p:to x="100000" y="100000"/>
                                    </p:animScale>
                                    <p:animScale>
                                      <p:cBhvr>
                                        <p:cTn id="81" dur="26">
                                          <p:stCondLst>
                                            <p:cond delay="1642"/>
                                          </p:stCondLst>
                                        </p:cTn>
                                        <p:tgtEl>
                                          <p:spTgt spid="7"/>
                                        </p:tgtEl>
                                      </p:cBhvr>
                                      <p:to x="100000" y="90000"/>
                                    </p:animScale>
                                    <p:animScale>
                                      <p:cBhvr>
                                        <p:cTn id="82" dur="166" decel="50000">
                                          <p:stCondLst>
                                            <p:cond delay="1668"/>
                                          </p:stCondLst>
                                        </p:cTn>
                                        <p:tgtEl>
                                          <p:spTgt spid="7"/>
                                        </p:tgtEl>
                                      </p:cBhvr>
                                      <p:to x="100000" y="100000"/>
                                    </p:animScale>
                                    <p:animScale>
                                      <p:cBhvr>
                                        <p:cTn id="83" dur="26">
                                          <p:stCondLst>
                                            <p:cond delay="1808"/>
                                          </p:stCondLst>
                                        </p:cTn>
                                        <p:tgtEl>
                                          <p:spTgt spid="7"/>
                                        </p:tgtEl>
                                      </p:cBhvr>
                                      <p:to x="100000" y="95000"/>
                                    </p:animScale>
                                    <p:animScale>
                                      <p:cBhvr>
                                        <p:cTn id="84" dur="166" decel="50000">
                                          <p:stCondLst>
                                            <p:cond delay="1834"/>
                                          </p:stCondLst>
                                        </p:cTn>
                                        <p:tgtEl>
                                          <p:spTgt spid="7"/>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wipe(down)">
                                      <p:cBhvr>
                                        <p:cTn id="89" dur="580">
                                          <p:stCondLst>
                                            <p:cond delay="0"/>
                                          </p:stCondLst>
                                        </p:cTn>
                                        <p:tgtEl>
                                          <p:spTgt spid="8"/>
                                        </p:tgtEl>
                                      </p:cBhvr>
                                    </p:animEffect>
                                    <p:anim calcmode="lin" valueType="num">
                                      <p:cBhvr>
                                        <p:cTn id="9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5" dur="26">
                                          <p:stCondLst>
                                            <p:cond delay="650"/>
                                          </p:stCondLst>
                                        </p:cTn>
                                        <p:tgtEl>
                                          <p:spTgt spid="8"/>
                                        </p:tgtEl>
                                      </p:cBhvr>
                                      <p:to x="100000" y="60000"/>
                                    </p:animScale>
                                    <p:animScale>
                                      <p:cBhvr>
                                        <p:cTn id="96" dur="166" decel="50000">
                                          <p:stCondLst>
                                            <p:cond delay="676"/>
                                          </p:stCondLst>
                                        </p:cTn>
                                        <p:tgtEl>
                                          <p:spTgt spid="8"/>
                                        </p:tgtEl>
                                      </p:cBhvr>
                                      <p:to x="100000" y="100000"/>
                                    </p:animScale>
                                    <p:animScale>
                                      <p:cBhvr>
                                        <p:cTn id="97" dur="26">
                                          <p:stCondLst>
                                            <p:cond delay="1312"/>
                                          </p:stCondLst>
                                        </p:cTn>
                                        <p:tgtEl>
                                          <p:spTgt spid="8"/>
                                        </p:tgtEl>
                                      </p:cBhvr>
                                      <p:to x="100000" y="80000"/>
                                    </p:animScale>
                                    <p:animScale>
                                      <p:cBhvr>
                                        <p:cTn id="98" dur="166" decel="50000">
                                          <p:stCondLst>
                                            <p:cond delay="1338"/>
                                          </p:stCondLst>
                                        </p:cTn>
                                        <p:tgtEl>
                                          <p:spTgt spid="8"/>
                                        </p:tgtEl>
                                      </p:cBhvr>
                                      <p:to x="100000" y="100000"/>
                                    </p:animScale>
                                    <p:animScale>
                                      <p:cBhvr>
                                        <p:cTn id="99" dur="26">
                                          <p:stCondLst>
                                            <p:cond delay="1642"/>
                                          </p:stCondLst>
                                        </p:cTn>
                                        <p:tgtEl>
                                          <p:spTgt spid="8"/>
                                        </p:tgtEl>
                                      </p:cBhvr>
                                      <p:to x="100000" y="90000"/>
                                    </p:animScale>
                                    <p:animScale>
                                      <p:cBhvr>
                                        <p:cTn id="100" dur="166" decel="50000">
                                          <p:stCondLst>
                                            <p:cond delay="1668"/>
                                          </p:stCondLst>
                                        </p:cTn>
                                        <p:tgtEl>
                                          <p:spTgt spid="8"/>
                                        </p:tgtEl>
                                      </p:cBhvr>
                                      <p:to x="100000" y="100000"/>
                                    </p:animScale>
                                    <p:animScale>
                                      <p:cBhvr>
                                        <p:cTn id="101" dur="26">
                                          <p:stCondLst>
                                            <p:cond delay="1808"/>
                                          </p:stCondLst>
                                        </p:cTn>
                                        <p:tgtEl>
                                          <p:spTgt spid="8"/>
                                        </p:tgtEl>
                                      </p:cBhvr>
                                      <p:to x="100000" y="95000"/>
                                    </p:animScale>
                                    <p:animScale>
                                      <p:cBhvr>
                                        <p:cTn id="10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8338" y="631065"/>
            <a:ext cx="4971245" cy="101566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বাড়ির কাজ </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618186" y="1764611"/>
            <a:ext cx="10509161" cy="286232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n-IN"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তোমার গ্রামে কতজন শিক্ষার্থী  শুদ্ধভাবে কোরআন পাঠ করতে পারে তার একটি তালিকা তৈরি করে আনবে।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25767259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7442" y="193964"/>
            <a:ext cx="4868214"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ধন্যবাদ </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244" y="1957589"/>
            <a:ext cx="11552349" cy="4362248"/>
          </a:xfrm>
          <a:prstGeom prst="ellipse">
            <a:avLst/>
          </a:prstGeom>
          <a:ln>
            <a:noFill/>
          </a:ln>
          <a:effectLst>
            <a:softEdge rad="112500"/>
          </a:effectLst>
        </p:spPr>
      </p:pic>
    </p:spTree>
    <p:extLst>
      <p:ext uri="{BB962C8B-B14F-4D97-AF65-F5344CB8AC3E}">
        <p14:creationId xmlns:p14="http://schemas.microsoft.com/office/powerpoint/2010/main" val="2937551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F79652C-1776-4E4C-B911-8D969F0A2795}"/>
              </a:ext>
            </a:extLst>
          </p:cNvPr>
          <p:cNvSpPr txBox="1"/>
          <p:nvPr/>
        </p:nvSpPr>
        <p:spPr>
          <a:xfrm>
            <a:off x="3574539" y="469445"/>
            <a:ext cx="5102087"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IN"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শিক্ষক পরিচিতি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Picture 3">
            <a:extLst>
              <a:ext uri="{FF2B5EF4-FFF2-40B4-BE49-F238E27FC236}">
                <a16:creationId xmlns="" xmlns:a16="http://schemas.microsoft.com/office/drawing/2014/main" id="{0FC7D803-836F-490C-AEDF-820D9B4457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22" y="1295688"/>
            <a:ext cx="5993060" cy="54099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Scroll: Vertical 4">
            <a:extLst>
              <a:ext uri="{FF2B5EF4-FFF2-40B4-BE49-F238E27FC236}">
                <a16:creationId xmlns="" xmlns:a16="http://schemas.microsoft.com/office/drawing/2014/main" id="{91CCCAD2-6AF3-4C33-A3F4-F83C40CC274E}"/>
              </a:ext>
            </a:extLst>
          </p:cNvPr>
          <p:cNvSpPr/>
          <p:nvPr/>
        </p:nvSpPr>
        <p:spPr>
          <a:xfrm>
            <a:off x="6125582" y="1404730"/>
            <a:ext cx="5814627" cy="527436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b="1" dirty="0">
                <a:solidFill>
                  <a:schemeClr val="bg2"/>
                </a:solidFill>
              </a:rPr>
              <a:t> মোঃ তাজুল ইসলাম ভূইয়া</a:t>
            </a:r>
          </a:p>
          <a:p>
            <a:pPr algn="ctr"/>
            <a:r>
              <a:rPr lang="en-US" sz="1200" b="1" dirty="0"/>
              <a:t>(</a:t>
            </a:r>
            <a:r>
              <a:rPr lang="bn-IN" sz="1200" b="1" dirty="0"/>
              <a:t>সহকারি শিক্ষক </a:t>
            </a:r>
            <a:r>
              <a:rPr lang="en-US" sz="1200" b="1" dirty="0"/>
              <a:t>)</a:t>
            </a:r>
            <a:endParaRPr lang="bn-IN" sz="1200" b="1" dirty="0"/>
          </a:p>
          <a:p>
            <a:pPr algn="ctr"/>
            <a:r>
              <a:rPr lang="bn-IN" sz="2000" b="1" dirty="0">
                <a:solidFill>
                  <a:schemeClr val="accent2">
                    <a:lumMod val="50000"/>
                  </a:schemeClr>
                </a:solidFill>
              </a:rPr>
              <a:t>লাইম পাশা উচ্চ বিদ্যালয় </a:t>
            </a:r>
          </a:p>
          <a:p>
            <a:pPr algn="ctr"/>
            <a:r>
              <a:rPr lang="bn-IN" sz="2000" b="1" dirty="0">
                <a:solidFill>
                  <a:schemeClr val="accent2">
                    <a:lumMod val="50000"/>
                  </a:schemeClr>
                </a:solidFill>
              </a:rPr>
              <a:t>ইটনা, কিশোরগঞ্জ। </a:t>
            </a:r>
            <a:endParaRPr lang="en-US" sz="2000" b="1" dirty="0">
              <a:solidFill>
                <a:schemeClr val="accent2">
                  <a:lumMod val="50000"/>
                </a:schemeClr>
              </a:solidFill>
            </a:endParaRP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bn-IN" dirty="0"/>
          </a:p>
          <a:p>
            <a:pPr algn="ctr"/>
            <a:r>
              <a:rPr lang="bn-IN" dirty="0"/>
              <a:t>মোবাইল নং- ০১৭৫২-৯৪৩৪১৪</a:t>
            </a:r>
          </a:p>
          <a:p>
            <a:pPr algn="ctr"/>
            <a:r>
              <a:rPr lang="en-US" dirty="0" smtClean="0"/>
              <a:t>tajulict0</a:t>
            </a:r>
            <a:r>
              <a:rPr lang="en-US" dirty="0" smtClean="0">
                <a:latin typeface="SutonnyOMJ" pitchFamily="2" charset="0"/>
                <a:cs typeface="SutonnyOMJ" pitchFamily="2" charset="0"/>
              </a:rPr>
              <a:t>19@gmail.com</a:t>
            </a:r>
            <a:endParaRPr lang="en-US" dirty="0"/>
          </a:p>
        </p:txBody>
      </p:sp>
    </p:spTree>
    <p:extLst>
      <p:ext uri="{BB962C8B-B14F-4D97-AF65-F5344CB8AC3E}">
        <p14:creationId xmlns:p14="http://schemas.microsoft.com/office/powerpoint/2010/main" val="6064897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1CD2E79-DAF5-4F2C-9249-7ED1960EF8A5}"/>
              </a:ext>
            </a:extLst>
          </p:cNvPr>
          <p:cNvSpPr txBox="1"/>
          <p:nvPr/>
        </p:nvSpPr>
        <p:spPr>
          <a:xfrm>
            <a:off x="2623931" y="823388"/>
            <a:ext cx="5883965"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 পাঠ- পরিচিতি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sp>
        <p:nvSpPr>
          <p:cNvPr id="5" name="Rectangle: Rounded Corners 4">
            <a:extLst>
              <a:ext uri="{FF2B5EF4-FFF2-40B4-BE49-F238E27FC236}">
                <a16:creationId xmlns="" xmlns:a16="http://schemas.microsoft.com/office/drawing/2014/main" id="{7F50FD90-AC46-4F11-BA9E-5F0981F48F0C}"/>
              </a:ext>
            </a:extLst>
          </p:cNvPr>
          <p:cNvSpPr/>
          <p:nvPr/>
        </p:nvSpPr>
        <p:spPr>
          <a:xfrm>
            <a:off x="7182678" y="1353809"/>
            <a:ext cx="4306957" cy="50867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bn-IN" sz="2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বিষয়- ইসলাম ও নৈতিক শিক্ষা </a:t>
            </a:r>
          </a:p>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শ্রেণি- ৯ম/১০ম</a:t>
            </a:r>
          </a:p>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অধ্যায়- দ্বিতীয়</a:t>
            </a:r>
          </a:p>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পাঠ- ০৫</a:t>
            </a:r>
          </a:p>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পাঠের বিষয়- </a:t>
            </a:r>
            <a:r>
              <a:rPr lang="bn-IN"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তিলাওয়াতের গুরুত্ব </a:t>
            </a: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ও </a:t>
            </a:r>
            <a:r>
              <a:rPr lang="bn-IN"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মাহাত্ম্য</a:t>
            </a:r>
          </a:p>
          <a:p>
            <a:pPr algn="ctr"/>
            <a:r>
              <a:rPr lang="bn-IN"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সময়- ৫০ মিনিট। </a:t>
            </a: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bn-IN"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তারিখঃ  </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22/07/2020 </a:t>
            </a:r>
            <a:r>
              <a:rPr lang="bn-IN"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ইং </a:t>
            </a:r>
            <a:endPar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bn-IN"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পৃষ্ঠা নং- ৫১  </a:t>
            </a: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412124" y="1030643"/>
            <a:ext cx="3863662" cy="5563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chemeClr val="bg1">
                    <a:shade val="50000"/>
                  </a:schemeClr>
                </a:solidFill>
              </a:rPr>
              <a:t> </a:t>
            </a:r>
            <a:r>
              <a:rPr lang="bn-IN" sz="3600" b="1" dirty="0" smtClean="0">
                <a:ln w="50800"/>
                <a:solidFill>
                  <a:schemeClr val="bg1">
                    <a:shade val="50000"/>
                  </a:schemeClr>
                </a:solidFill>
              </a:rPr>
              <a:t>ইসলাম ও নৈতিক শিক্ষা </a:t>
            </a:r>
          </a:p>
          <a:p>
            <a:pPr algn="ctr"/>
            <a:r>
              <a:rPr lang="bn-IN" b="1" dirty="0" smtClean="0">
                <a:ln w="50800"/>
                <a:solidFill>
                  <a:schemeClr val="bg1">
                    <a:shade val="50000"/>
                  </a:schemeClr>
                </a:solidFill>
              </a:rPr>
              <a:t>নবম-দশম শ্রেণি </a:t>
            </a:r>
          </a:p>
          <a:p>
            <a:pPr algn="ctr"/>
            <a:endParaRPr lang="bn-IN" b="1" dirty="0">
              <a:ln w="50800"/>
              <a:solidFill>
                <a:schemeClr val="bg1">
                  <a:shade val="50000"/>
                </a:schemeClr>
              </a:solidFill>
            </a:endParaRPr>
          </a:p>
          <a:p>
            <a:pPr algn="ctr"/>
            <a:endParaRPr lang="bn-IN" b="1" dirty="0" smtClean="0">
              <a:ln w="50800"/>
              <a:solidFill>
                <a:schemeClr val="bg1">
                  <a:shade val="50000"/>
                </a:schemeClr>
              </a:solidFill>
            </a:endParaRPr>
          </a:p>
          <a:p>
            <a:pPr algn="ctr"/>
            <a:endParaRPr lang="bn-IN" b="1" dirty="0">
              <a:ln w="50800"/>
              <a:solidFill>
                <a:schemeClr val="bg1">
                  <a:shade val="50000"/>
                </a:schemeClr>
              </a:solidFill>
            </a:endParaRPr>
          </a:p>
          <a:p>
            <a:pPr algn="ctr"/>
            <a:endParaRPr lang="bn-IN" b="1" dirty="0" smtClean="0">
              <a:ln w="50800"/>
              <a:solidFill>
                <a:schemeClr val="bg1">
                  <a:shade val="50000"/>
                </a:schemeClr>
              </a:solidFill>
            </a:endParaRPr>
          </a:p>
          <a:p>
            <a:pPr algn="ctr"/>
            <a:endParaRPr lang="bn-IN" b="1" dirty="0">
              <a:ln w="50800"/>
              <a:solidFill>
                <a:schemeClr val="bg1">
                  <a:shade val="50000"/>
                </a:schemeClr>
              </a:solidFill>
            </a:endParaRPr>
          </a:p>
          <a:p>
            <a:pPr algn="ctr"/>
            <a:endParaRPr lang="bn-IN" b="1" dirty="0" smtClean="0">
              <a:ln w="50800"/>
              <a:solidFill>
                <a:schemeClr val="bg1">
                  <a:shade val="50000"/>
                </a:schemeClr>
              </a:solidFill>
            </a:endParaRPr>
          </a:p>
          <a:p>
            <a:pPr algn="ctr"/>
            <a:endParaRPr lang="bn-IN" b="1" dirty="0">
              <a:ln w="50800"/>
              <a:solidFill>
                <a:schemeClr val="bg1">
                  <a:shade val="50000"/>
                </a:schemeClr>
              </a:solidFill>
            </a:endParaRPr>
          </a:p>
          <a:p>
            <a:pPr algn="ctr"/>
            <a:endParaRPr lang="bn-IN" b="1" dirty="0" smtClean="0">
              <a:ln w="50800"/>
              <a:solidFill>
                <a:schemeClr val="bg1">
                  <a:shade val="50000"/>
                </a:schemeClr>
              </a:solidFill>
            </a:endParaRPr>
          </a:p>
          <a:p>
            <a:pPr algn="ctr"/>
            <a:endParaRPr lang="bn-IN" b="1" dirty="0">
              <a:ln w="50800"/>
              <a:solidFill>
                <a:schemeClr val="bg1">
                  <a:shade val="50000"/>
                </a:schemeClr>
              </a:solidFill>
            </a:endParaRPr>
          </a:p>
          <a:p>
            <a:pPr algn="ctr"/>
            <a:endParaRPr lang="bn-IN" b="1" dirty="0" smtClean="0">
              <a:ln w="50800"/>
              <a:solidFill>
                <a:schemeClr val="bg1">
                  <a:shade val="50000"/>
                </a:schemeClr>
              </a:solidFill>
            </a:endParaRPr>
          </a:p>
          <a:p>
            <a:pPr algn="ctr"/>
            <a:endParaRPr lang="bn-IN" b="1" dirty="0">
              <a:ln w="50800"/>
              <a:solidFill>
                <a:schemeClr val="bg1">
                  <a:shade val="50000"/>
                </a:schemeClr>
              </a:solidFill>
            </a:endParaRPr>
          </a:p>
          <a:p>
            <a:pPr algn="ctr"/>
            <a:r>
              <a:rPr lang="bn-IN" b="1" dirty="0" smtClean="0">
                <a:ln w="50800"/>
                <a:solidFill>
                  <a:schemeClr val="bg1">
                    <a:shade val="50000"/>
                  </a:schemeClr>
                </a:solidFill>
              </a:rPr>
              <a:t>জাতীয় শিক্ষাক্রম ও পাঠ্যপুস্তক বোর্ড ,বাংলাদেশ </a:t>
            </a:r>
            <a:endParaRPr lang="en-US" b="1" dirty="0">
              <a:ln w="50800"/>
              <a:solidFill>
                <a:schemeClr val="bg1">
                  <a:shade val="50000"/>
                </a:schemeClr>
              </a:solidFill>
            </a:endParaRPr>
          </a:p>
        </p:txBody>
      </p:sp>
    </p:spTree>
    <p:extLst>
      <p:ext uri="{BB962C8B-B14F-4D97-AF65-F5344CB8AC3E}">
        <p14:creationId xmlns:p14="http://schemas.microsoft.com/office/powerpoint/2010/main" val="155438239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D0B4626-FAAF-49C1-88F9-60457620ED33}"/>
              </a:ext>
            </a:extLst>
          </p:cNvPr>
          <p:cNvSpPr txBox="1"/>
          <p:nvPr/>
        </p:nvSpPr>
        <p:spPr>
          <a:xfrm>
            <a:off x="579549" y="569097"/>
            <a:ext cx="3181082" cy="1015663"/>
          </a:xfrm>
          <a:prstGeom prst="rect">
            <a:avLst/>
          </a:prstGeom>
          <a:noFill/>
        </p:spPr>
        <p:txBody>
          <a:bodyPr wrap="square" rtlCol="0">
            <a:spAutoFit/>
          </a:bodyPr>
          <a:lstStyle/>
          <a:p>
            <a:pPr algn="ctr"/>
            <a:r>
              <a:rPr lang="bn-IN"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anose="02000000000000000000" pitchFamily="2" charset="0"/>
                <a:cs typeface="NikoshBAN" panose="02000000000000000000" pitchFamily="2" charset="0"/>
              </a:rPr>
              <a:t>শিখনফল- </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 xmlns:a16="http://schemas.microsoft.com/office/drawing/2014/main" id="{4B68319F-FE86-45CE-A922-42F759CD4CFA}"/>
              </a:ext>
            </a:extLst>
          </p:cNvPr>
          <p:cNvSpPr txBox="1"/>
          <p:nvPr/>
        </p:nvSpPr>
        <p:spPr>
          <a:xfrm>
            <a:off x="472039" y="1856611"/>
            <a:ext cx="10933043" cy="3785652"/>
          </a:xfrm>
          <a:prstGeom prst="rect">
            <a:avLst/>
          </a:prstGeom>
          <a:noFill/>
        </p:spPr>
        <p:txBody>
          <a:bodyPr wrap="square" rtlCol="0">
            <a:spAutoFit/>
          </a:bodyPr>
          <a:lstStyle/>
          <a:p>
            <a:pPr marL="285750" indent="-285750">
              <a:buFont typeface="Wingdings" panose="05000000000000000000" pitchFamily="2" charset="2"/>
              <a:buChar char="q"/>
            </a:pPr>
            <a:r>
              <a:rPr lang="bn-IN" sz="4800" b="1" dirty="0">
                <a:solidFill>
                  <a:schemeClr val="accent2">
                    <a:lumMod val="50000"/>
                  </a:schemeClr>
                </a:solidFill>
                <a:latin typeface="NikoshBAN" panose="02000000000000000000" pitchFamily="2" charset="0"/>
                <a:cs typeface="NikoshBAN" panose="02000000000000000000" pitchFamily="2" charset="0"/>
              </a:rPr>
              <a:t>তিলাওয়াত শব্দের </a:t>
            </a:r>
            <a:r>
              <a:rPr lang="bn-IN" sz="4800" b="1" dirty="0" smtClean="0">
                <a:solidFill>
                  <a:schemeClr val="accent2">
                    <a:lumMod val="50000"/>
                  </a:schemeClr>
                </a:solidFill>
                <a:latin typeface="NikoshBAN" panose="02000000000000000000" pitchFamily="2" charset="0"/>
                <a:cs typeface="NikoshBAN" panose="02000000000000000000" pitchFamily="2" charset="0"/>
              </a:rPr>
              <a:t>অর্থ</a:t>
            </a:r>
            <a:r>
              <a:rPr lang="en-US" sz="4800" b="1" dirty="0" smtClean="0">
                <a:solidFill>
                  <a:schemeClr val="accent2">
                    <a:lumMod val="50000"/>
                  </a:schemeClr>
                </a:solidFill>
                <a:latin typeface="NikoshBAN" panose="02000000000000000000" pitchFamily="2" charset="0"/>
                <a:cs typeface="NikoshBAN" panose="02000000000000000000" pitchFamily="2" charset="0"/>
              </a:rPr>
              <a:t> </a:t>
            </a:r>
            <a:r>
              <a:rPr lang="bn-IN" sz="4800" b="1" dirty="0" smtClean="0">
                <a:solidFill>
                  <a:schemeClr val="accent2">
                    <a:lumMod val="50000"/>
                  </a:schemeClr>
                </a:solidFill>
                <a:latin typeface="NikoshBAN" panose="02000000000000000000" pitchFamily="2" charset="0"/>
                <a:cs typeface="NikoshBAN" panose="02000000000000000000" pitchFamily="2" charset="0"/>
              </a:rPr>
              <a:t>ও কাকে বলে  </a:t>
            </a:r>
            <a:r>
              <a:rPr lang="bn-IN" sz="4800" b="1" dirty="0">
                <a:solidFill>
                  <a:schemeClr val="accent2">
                    <a:lumMod val="50000"/>
                  </a:schemeClr>
                </a:solidFill>
                <a:latin typeface="NikoshBAN" panose="02000000000000000000" pitchFamily="2" charset="0"/>
                <a:cs typeface="NikoshBAN" panose="02000000000000000000" pitchFamily="2" charset="0"/>
              </a:rPr>
              <a:t>বলতে পারবে</a:t>
            </a:r>
            <a:r>
              <a:rPr lang="bn-IN" sz="4800" b="1" dirty="0" smtClean="0">
                <a:solidFill>
                  <a:schemeClr val="accent2">
                    <a:lumMod val="50000"/>
                  </a:schemeClr>
                </a:solidFill>
                <a:latin typeface="NikoshBAN" panose="02000000000000000000" pitchFamily="2" charset="0"/>
                <a:cs typeface="NikoshBAN" panose="02000000000000000000" pitchFamily="2" charset="0"/>
              </a:rPr>
              <a:t>।</a:t>
            </a:r>
          </a:p>
          <a:p>
            <a:pPr marL="285750" indent="-285750">
              <a:buFont typeface="Wingdings" panose="05000000000000000000" pitchFamily="2" charset="2"/>
              <a:buChar char="q"/>
            </a:pPr>
            <a:r>
              <a:rPr lang="bn-IN" sz="4800" b="1" dirty="0">
                <a:solidFill>
                  <a:schemeClr val="accent2">
                    <a:lumMod val="50000"/>
                  </a:schemeClr>
                </a:solidFill>
                <a:latin typeface="NikoshBAN" panose="02000000000000000000" pitchFamily="2" charset="0"/>
                <a:cs typeface="NikoshBAN" panose="02000000000000000000" pitchFamily="2" charset="0"/>
              </a:rPr>
              <a:t> </a:t>
            </a:r>
            <a:r>
              <a:rPr lang="bn-IN" sz="4800" b="1" dirty="0" smtClean="0">
                <a:solidFill>
                  <a:schemeClr val="accent2">
                    <a:lumMod val="50000"/>
                  </a:schemeClr>
                </a:solidFill>
                <a:latin typeface="NikoshBAN" panose="02000000000000000000" pitchFamily="2" charset="0"/>
                <a:cs typeface="NikoshBAN" panose="02000000000000000000" pitchFamily="2" charset="0"/>
              </a:rPr>
              <a:t>নাযিরা তিলাওয়াত কাকে বলে বলতে পারবে। </a:t>
            </a:r>
          </a:p>
          <a:p>
            <a:pPr marL="285750" indent="-285750">
              <a:buFont typeface="Wingdings" panose="05000000000000000000" pitchFamily="2" charset="2"/>
              <a:buChar char="q"/>
            </a:pPr>
            <a:r>
              <a:rPr lang="bn-IN" sz="4800" b="1" dirty="0" smtClean="0">
                <a:solidFill>
                  <a:schemeClr val="accent2">
                    <a:lumMod val="50000"/>
                  </a:schemeClr>
                </a:solidFill>
                <a:latin typeface="NikoshBAN" panose="02000000000000000000" pitchFamily="2" charset="0"/>
                <a:cs typeface="NikoshBAN" panose="02000000000000000000" pitchFamily="2" charset="0"/>
              </a:rPr>
              <a:t> কিভাবে তিলাওয়াত করতে হয় তা বলতে পারবে। </a:t>
            </a:r>
          </a:p>
          <a:p>
            <a:pPr marL="285750" indent="-285750">
              <a:buFont typeface="Wingdings" panose="05000000000000000000" pitchFamily="2" charset="2"/>
              <a:buChar char="q"/>
            </a:pPr>
            <a:r>
              <a:rPr lang="bn-IN" sz="4800" b="1" dirty="0" smtClean="0">
                <a:solidFill>
                  <a:schemeClr val="accent2">
                    <a:lumMod val="50000"/>
                  </a:schemeClr>
                </a:solidFill>
                <a:latin typeface="NikoshBAN" panose="02000000000000000000" pitchFamily="2" charset="0"/>
                <a:cs typeface="NikoshBAN" panose="02000000000000000000" pitchFamily="2" charset="0"/>
              </a:rPr>
              <a:t>কোরআন পাঠের গুরুত্ব ও ফযিলত বর্ণনা করতে পারবে। </a:t>
            </a:r>
            <a:endParaRPr lang="en-US" sz="4800" b="1" dirty="0" smtClean="0">
              <a:solidFill>
                <a:schemeClr val="accent2">
                  <a:lumMod val="50000"/>
                </a:schemeClr>
              </a:solidFill>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q"/>
            </a:pPr>
            <a:endParaRPr lang="en-US" sz="4800" b="1" dirty="0">
              <a:solidFill>
                <a:schemeClr val="accent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4650093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35" y="538162"/>
            <a:ext cx="5203065" cy="541187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4129" y="538162"/>
            <a:ext cx="5834129" cy="541187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TextBox 1"/>
          <p:cNvSpPr txBox="1"/>
          <p:nvPr/>
        </p:nvSpPr>
        <p:spPr>
          <a:xfrm>
            <a:off x="1828800" y="6135171"/>
            <a:ext cx="2434107" cy="523220"/>
          </a:xfrm>
          <a:prstGeom prst="rect">
            <a:avLst/>
          </a:prstGeom>
          <a:noFill/>
        </p:spPr>
        <p:txBody>
          <a:bodyPr wrap="square" rtlCol="0">
            <a:spAutoFit/>
          </a:bodyPr>
          <a:lstStyle/>
          <a:p>
            <a:r>
              <a:rPr lang="bn-IN"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আল-কোরান</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TextBox 5"/>
          <p:cNvSpPr txBox="1"/>
          <p:nvPr/>
        </p:nvSpPr>
        <p:spPr>
          <a:xfrm>
            <a:off x="6697014" y="6122292"/>
            <a:ext cx="4340180"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আল- কোরআন পাঠ করছে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35185161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5666953-1375-431A-BD98-0AF9E8783867}"/>
              </a:ext>
            </a:extLst>
          </p:cNvPr>
          <p:cNvSpPr txBox="1"/>
          <p:nvPr/>
        </p:nvSpPr>
        <p:spPr>
          <a:xfrm>
            <a:off x="1364974" y="450574"/>
            <a:ext cx="7315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আজকের পাঠ- </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sp>
        <p:nvSpPr>
          <p:cNvPr id="7" name="Flowchart: Delay 6"/>
          <p:cNvSpPr/>
          <p:nvPr/>
        </p:nvSpPr>
        <p:spPr>
          <a:xfrm>
            <a:off x="4610637" y="1918952"/>
            <a:ext cx="7199290" cy="3979572"/>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bn-IN"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তিলাওয়াতের গুরুত্ব ও মাহাত্ম্য</a:t>
            </a:r>
            <a:endPar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2" y="1466237"/>
            <a:ext cx="4275785" cy="521789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9865060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91138509"/>
              </p:ext>
            </p:extLst>
          </p:nvPr>
        </p:nvGraphicFramePr>
        <p:xfrm>
          <a:off x="296214" y="399245"/>
          <a:ext cx="11590986" cy="625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01905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2732" y="759854"/>
            <a:ext cx="5318975"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n-IN"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তিলাওয়াত কাকে বলে? </a:t>
            </a:r>
            <a:endPar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endParaRPr>
          </a:p>
        </p:txBody>
      </p:sp>
      <p:sp>
        <p:nvSpPr>
          <p:cNvPr id="3" name="TextBox 2"/>
          <p:cNvSpPr txBox="1"/>
          <p:nvPr/>
        </p:nvSpPr>
        <p:spPr>
          <a:xfrm>
            <a:off x="772732" y="1674254"/>
            <a:ext cx="10625071" cy="424731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ইসলামি পরিভাষায় পবিত্র আল- কোরআন দেখে দেখে অথবা মুখস্ত পাঠ করাকেই তিলাওয়াত বলে।কোরআন মজিদ মুখস্ত পড়া যায়, আবার দেখে দেখে ও পড়া যায়। আল- কোরআন দেখে দেখে পড়াকে  নাযিরা তিলাওয়াত বলে।  </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8127925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25661" y="63200"/>
            <a:ext cx="2034862"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একক কাজ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2120721" y="631065"/>
            <a:ext cx="5782615"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bn-IN"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প্রশ্নঃ  তিলাওয়াত কাকে বলে? </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2120721" y="1151609"/>
            <a:ext cx="9697791"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IN"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উঃ আল- কোরআন পাঠ করাকে ইসলামি পরিভাষায় কুরআন তিলাওয়াত বলে। </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TextBox 6"/>
          <p:cNvSpPr txBox="1"/>
          <p:nvPr/>
        </p:nvSpPr>
        <p:spPr>
          <a:xfrm>
            <a:off x="2120721" y="2351938"/>
            <a:ext cx="9079605"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bn-IN"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প্রশ্নঃ নাযিরা তিলাওয়াত কাকে বলে? </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TextBox 7"/>
          <p:cNvSpPr txBox="1"/>
          <p:nvPr/>
        </p:nvSpPr>
        <p:spPr>
          <a:xfrm>
            <a:off x="2120721" y="2998269"/>
            <a:ext cx="10071279" cy="341632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প্রশ্নঃ আল- কোরআন দেখে পড়াকে নাযিরা তিলাওয়াত বলে। আল- কোরআন মহান আল্লাহর বাণী। কোরান মজিদ শিখতে হলে প্রথমে দেখে দেখে তা পাঠ করতে হয়। অতঃপর হরকত,হরফ, ইত্যাদি চিনে তাজবিদ সহকারে পাঠ করতে হয়। কোরান মজিদ মুখস্ত পড়া যায়, আবার দেখে তিলাওয়াত করা যায়। আর দেখে দেখে কোরান পড়াকেই নাযিরা তিলাওয়াত বলে।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3335"/>
            <a:ext cx="1957589" cy="6131254"/>
          </a:xfrm>
          <a:prstGeom prst="rect">
            <a:avLst/>
          </a:prstGeom>
        </p:spPr>
      </p:pic>
    </p:spTree>
    <p:extLst>
      <p:ext uri="{BB962C8B-B14F-4D97-AF65-F5344CB8AC3E}">
        <p14:creationId xmlns:p14="http://schemas.microsoft.com/office/powerpoint/2010/main" val="942599503"/>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NikoshBAN"/>
        <a:ea typeface=""/>
        <a:cs typeface="NikoshBAN"/>
      </a:majorFont>
      <a:minorFont>
        <a:latin typeface="NikoshBAN"/>
        <a:ea typeface=""/>
        <a:cs typeface="NikoshB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587</TotalTime>
  <Words>795</Words>
  <Application>Microsoft Office PowerPoint</Application>
  <PresentationFormat>Custom</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 rahman</dc:creator>
  <cp:lastModifiedBy>habib rahman</cp:lastModifiedBy>
  <cp:revision>60</cp:revision>
  <dcterms:created xsi:type="dcterms:W3CDTF">2020-07-20T02:51:28Z</dcterms:created>
  <dcterms:modified xsi:type="dcterms:W3CDTF">2020-07-25T00:36:44Z</dcterms:modified>
</cp:coreProperties>
</file>