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89" r:id="rId4"/>
    <p:sldId id="288" r:id="rId5"/>
    <p:sldId id="287" r:id="rId6"/>
    <p:sldId id="286" r:id="rId7"/>
    <p:sldId id="260" r:id="rId8"/>
    <p:sldId id="281" r:id="rId9"/>
    <p:sldId id="291" r:id="rId10"/>
    <p:sldId id="261" r:id="rId11"/>
    <p:sldId id="263" r:id="rId12"/>
    <p:sldId id="292" r:id="rId13"/>
    <p:sldId id="264" r:id="rId14"/>
    <p:sldId id="265" r:id="rId15"/>
    <p:sldId id="267" r:id="rId16"/>
    <p:sldId id="268" r:id="rId17"/>
    <p:sldId id="269" r:id="rId18"/>
    <p:sldId id="271" r:id="rId19"/>
    <p:sldId id="284" r:id="rId20"/>
    <p:sldId id="272" r:id="rId21"/>
    <p:sldId id="274" r:id="rId22"/>
    <p:sldId id="276" r:id="rId23"/>
    <p:sldId id="293" r:id="rId24"/>
    <p:sldId id="277" r:id="rId25"/>
    <p:sldId id="290" r:id="rId26"/>
  </p:sldIdLst>
  <p:sldSz cx="12801600" cy="7772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312" y="102"/>
      </p:cViewPr>
      <p:guideLst>
        <p:guide orient="horz" pos="2448"/>
        <p:guide pos="40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2"/>
            <a:ext cx="1088136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94959" y="352637"/>
            <a:ext cx="4031615"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668" y="352637"/>
            <a:ext cx="11885930"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87"/>
            <a:ext cx="10881360" cy="1543685"/>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43D64-F881-4C14-9296-C358F2FAF14F}"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669" y="2054648"/>
            <a:ext cx="7958772" cy="581490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067800" y="2054648"/>
            <a:ext cx="7958773" cy="581490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043D64-F881-4C14-9296-C358F2FAF14F}"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11256"/>
            <a:ext cx="1152144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043D64-F881-4C14-9296-C358F2FAF14F}" type="datetimeFigureOut">
              <a:rPr lang="en-US" smtClean="0"/>
              <a:pPr/>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43D64-F881-4C14-9296-C358F2FAF14F}" type="datetimeFigureOut">
              <a:rPr lang="en-US" smtClean="0"/>
              <a:pPr/>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43D64-F881-4C14-9296-C358F2FAF14F}" type="datetimeFigureOut">
              <a:rPr lang="en-US" smtClean="0"/>
              <a:pPr/>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3D64-F881-4C14-9296-C358F2FAF14F}"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509203" y="694478"/>
            <a:ext cx="7680960" cy="466344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3D64-F881-4C14-9296-C358F2FAF14F}"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11256"/>
            <a:ext cx="11521440" cy="1295400"/>
          </a:xfrm>
          <a:prstGeom prst="rect">
            <a:avLst/>
          </a:prstGeom>
        </p:spPr>
        <p:txBody>
          <a:bodyPr vert="horz" lIns="117564" tIns="58782" rIns="117564" bIns="587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0" y="1813560"/>
            <a:ext cx="11521440" cy="5129425"/>
          </a:xfrm>
          <a:prstGeom prst="rect">
            <a:avLst/>
          </a:prstGeom>
        </p:spPr>
        <p:txBody>
          <a:bodyPr vert="horz" lIns="117564" tIns="58782" rIns="117564" bIns="587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7203864"/>
            <a:ext cx="2987040" cy="413808"/>
          </a:xfrm>
          <a:prstGeom prst="rect">
            <a:avLst/>
          </a:prstGeom>
        </p:spPr>
        <p:txBody>
          <a:bodyPr vert="horz" lIns="117564" tIns="58782" rIns="117564" bIns="58782" rtlCol="0" anchor="ctr"/>
          <a:lstStyle>
            <a:lvl1pPr algn="l">
              <a:defRPr sz="1500">
                <a:solidFill>
                  <a:schemeClr val="tx1">
                    <a:tint val="75000"/>
                  </a:schemeClr>
                </a:solidFill>
              </a:defRPr>
            </a:lvl1pPr>
          </a:lstStyle>
          <a:p>
            <a:fld id="{70043D64-F881-4C14-9296-C358F2FAF14F}" type="datetimeFigureOut">
              <a:rPr lang="en-US" smtClean="0"/>
              <a:pPr/>
              <a:t>7/25/2020</a:t>
            </a:fld>
            <a:endParaRPr lang="en-US"/>
          </a:p>
        </p:txBody>
      </p:sp>
      <p:sp>
        <p:nvSpPr>
          <p:cNvPr id="5" name="Footer Placeholder 4"/>
          <p:cNvSpPr>
            <a:spLocks noGrp="1"/>
          </p:cNvSpPr>
          <p:nvPr>
            <p:ph type="ftr" sz="quarter" idx="3"/>
          </p:nvPr>
        </p:nvSpPr>
        <p:spPr>
          <a:xfrm>
            <a:off x="4373880" y="7203864"/>
            <a:ext cx="4053840" cy="413808"/>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7203864"/>
            <a:ext cx="2987040" cy="413808"/>
          </a:xfrm>
          <a:prstGeom prst="rect">
            <a:avLst/>
          </a:prstGeom>
        </p:spPr>
        <p:txBody>
          <a:bodyPr vert="horz" lIns="117564" tIns="58782" rIns="117564" bIns="58782" rtlCol="0" anchor="ctr"/>
          <a:lstStyle>
            <a:lvl1pPr algn="r">
              <a:defRPr sz="1500">
                <a:solidFill>
                  <a:schemeClr val="tx1">
                    <a:tint val="75000"/>
                  </a:schemeClr>
                </a:solidFill>
              </a:defRPr>
            </a:lvl1pPr>
          </a:lstStyle>
          <a:p>
            <a:fld id="{E8170B63-7A27-4EF8-AD65-E739CB2DB8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f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
            <a:ext cx="11795596" cy="7010400"/>
          </a:xfrm>
          <a:prstGeom prst="rect">
            <a:avLst/>
          </a:prstGeom>
          <a:ln>
            <a:noFill/>
          </a:ln>
          <a:effectLst>
            <a:glow rad="228600">
              <a:schemeClr val="accent2">
                <a:satMod val="175000"/>
                <a:alpha val="40000"/>
              </a:schemeClr>
            </a:glow>
            <a:softEdge rad="112500"/>
          </a:effectLst>
        </p:spPr>
      </p:pic>
      <p:sp>
        <p:nvSpPr>
          <p:cNvPr id="6" name="TextBox 3"/>
          <p:cNvSpPr txBox="1">
            <a:spLocks noChangeArrowheads="1"/>
          </p:cNvSpPr>
          <p:nvPr/>
        </p:nvSpPr>
        <p:spPr bwMode="auto">
          <a:xfrm>
            <a:off x="1066800" y="5943600"/>
            <a:ext cx="10820400" cy="969562"/>
          </a:xfrm>
          <a:prstGeom prst="rect">
            <a:avLst/>
          </a:prstGeom>
          <a:noFill/>
          <a:ln w="9525">
            <a:noFill/>
            <a:miter lim="800000"/>
            <a:headEnd/>
            <a:tailEnd/>
          </a:ln>
        </p:spPr>
        <p:txBody>
          <a:bodyPr wrap="square" lIns="117564" tIns="58782" rIns="117564" bIns="58782">
            <a:prstTxWarp prst="textPlain">
              <a:avLst/>
            </a:prstTxWarp>
            <a:spAutoFit/>
          </a:bodyPr>
          <a:lstStyle/>
          <a:p>
            <a:r>
              <a:rPr lang="bn-BD" sz="6200"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8500"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8500"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1753788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15240" y="0"/>
            <a:ext cx="12707257" cy="7772400"/>
          </a:xfrm>
          <a:prstGeom prst="rect">
            <a:avLst/>
          </a:prstGeom>
          <a:effectLst>
            <a:glow rad="228600">
              <a:schemeClr val="accent2">
                <a:satMod val="175000"/>
                <a:alpha val="40000"/>
              </a:schemeClr>
            </a:glow>
          </a:effectLst>
        </p:spPr>
      </p:pic>
      <p:sp>
        <p:nvSpPr>
          <p:cNvPr id="3" name="Rectangle 2"/>
          <p:cNvSpPr/>
          <p:nvPr/>
        </p:nvSpPr>
        <p:spPr>
          <a:xfrm>
            <a:off x="914400" y="1524000"/>
            <a:ext cx="10515600" cy="114300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117564" tIns="58782" rIns="117564" bIns="58782" rtlCol="0" anchor="ctr">
            <a:prstTxWarp prst="textPlain">
              <a:avLst/>
            </a:prstTxWarp>
          </a:bodyPr>
          <a:lstStyle/>
          <a:p>
            <a:pPr algn="just"/>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কোনো খ্যাতনামা কোম্পানির নাম ব্যবহার এবং এর পণ্য তৈরি, </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বিক্রি </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 </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বিতরণ </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করার অধিকারকে  ফ্রানসাইজিং </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বলে</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895600"/>
            <a:ext cx="4267200" cy="2388255"/>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971800"/>
            <a:ext cx="4267200" cy="2388255"/>
          </a:xfrm>
          <a:prstGeom prst="rect">
            <a:avLst/>
          </a:prstGeom>
          <a:noFill/>
          <a:ln>
            <a:noFill/>
          </a:ln>
        </p:spPr>
      </p:pic>
      <p:sp>
        <p:nvSpPr>
          <p:cNvPr id="7" name="Rectangle 6"/>
          <p:cNvSpPr/>
          <p:nvPr/>
        </p:nvSpPr>
        <p:spPr>
          <a:xfrm>
            <a:off x="3733800" y="457200"/>
            <a:ext cx="3810000" cy="734265"/>
          </a:xfrm>
          <a:prstGeom prst="rect">
            <a:avLst/>
          </a:prstGeom>
          <a:noFill/>
          <a:ln w="57150">
            <a:noFill/>
          </a:ln>
          <a:effectLst>
            <a:outerShdw blurRad="50800" dist="38100" dir="5400000" algn="t" rotWithShape="0">
              <a:prstClr val="black">
                <a:alpha val="40000"/>
              </a:prstClr>
            </a:outerShdw>
          </a:effectLst>
        </p:spPr>
        <p:txBody>
          <a:bodyPr wrap="square" lIns="117564" tIns="58782" rIns="117564" bIns="58782">
            <a:prstTxWarp prst="textPlain">
              <a:avLst/>
            </a:prstTxWarp>
            <a:spAutoFit/>
          </a:bodyPr>
          <a:lstStyle/>
          <a:p>
            <a:pPr marL="571500" indent="-571500" algn="ctr">
              <a:buFont typeface="Wingdings" panose="05000000000000000000" pitchFamily="2" charset="2"/>
              <a:buChar char="v"/>
            </a:pPr>
            <a:r>
              <a:rPr lang="bn-BD" sz="4000" dirty="0" smtClean="0">
                <a:ln w="0"/>
                <a:effectLst>
                  <a:outerShdw blurRad="38100" dist="19050" dir="2700000" algn="tl" rotWithShape="0">
                    <a:schemeClr val="dk1">
                      <a:alpha val="40000"/>
                    </a:schemeClr>
                  </a:outerShdw>
                </a:effectLst>
                <a:latin typeface="NikoshBAN" pitchFamily="2" charset="0"/>
                <a:cs typeface="NikoshBAN" pitchFamily="2" charset="0"/>
              </a:rPr>
              <a:t>ফ্রানসাইজিং </a:t>
            </a: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কি</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4000" dirty="0">
              <a:ln w="0"/>
              <a:effectLst>
                <a:outerShdw blurRad="38100" dist="19050" dir="2700000" algn="tl" rotWithShape="0">
                  <a:schemeClr val="dk1">
                    <a:alpha val="40000"/>
                  </a:schemeClr>
                </a:outerShdw>
              </a:effectLst>
            </a:endParaRPr>
          </a:p>
        </p:txBody>
      </p:sp>
      <p:sp>
        <p:nvSpPr>
          <p:cNvPr id="8" name="Rectangle 7"/>
          <p:cNvSpPr/>
          <p:nvPr/>
        </p:nvSpPr>
        <p:spPr>
          <a:xfrm>
            <a:off x="762000" y="5562600"/>
            <a:ext cx="11201400" cy="1323439"/>
          </a:xfrm>
          <a:prstGeom prst="rect">
            <a:avLst/>
          </a:prstGeom>
        </p:spPr>
        <p:txBody>
          <a:bodyPr wrap="square">
            <a:prstTxWarp prst="textPlain">
              <a:avLst/>
            </a:prstTxWarp>
            <a:spAutoFit/>
          </a:bodyPr>
          <a:lstStyle/>
          <a:p>
            <a:r>
              <a:rPr lang="en-US" sz="40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ফ্রানসাইজিং</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ব্যবসায়ের</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২টি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পক্ষ</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ফ্রানসাইজিং</a:t>
            </a:r>
            <a:r>
              <a:rPr lang="en-US" sz="40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চুক্তির</a:t>
            </a:r>
            <a:r>
              <a:rPr lang="en-US" sz="40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বিষয়বস্তু</a:t>
            </a:r>
            <a:r>
              <a:rPr lang="en-US" sz="40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সাতটি</a:t>
            </a:r>
            <a:r>
              <a:rPr lang="en-US" sz="4000" dirty="0" smtClean="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ফ্রানসাইজিং</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চুক্তিতে</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সাতটি</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অন্তর্ভুক্ত</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3"/>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TextBox 2"/>
          <p:cNvSpPr txBox="1"/>
          <p:nvPr/>
        </p:nvSpPr>
        <p:spPr>
          <a:xfrm>
            <a:off x="3276600" y="685800"/>
            <a:ext cx="6187440" cy="5979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17564" tIns="58782" rIns="117564" bIns="58782" rtlCol="0">
            <a:prstTxWarp prst="textPlain">
              <a:avLst/>
            </a:prstTxWarp>
            <a:spAutoFit/>
          </a:bodyPr>
          <a:lstStyle/>
          <a:p>
            <a:pPr algn="ctr"/>
            <a:r>
              <a:rPr lang="bn-BD" sz="4600" dirty="0" smtClean="0">
                <a:effectLst>
                  <a:glow rad="228600">
                    <a:schemeClr val="accent5">
                      <a:satMod val="175000"/>
                      <a:alpha val="40000"/>
                    </a:schemeClr>
                  </a:glow>
                </a:effectLst>
                <a:latin typeface="NikoshBAN" pitchFamily="2" charset="0"/>
                <a:cs typeface="NikoshBAN" pitchFamily="2" charset="0"/>
              </a:rPr>
              <a:t>ফ্রানসাইজিং ব্যবসায়ের পক্ষ</a:t>
            </a:r>
            <a:endParaRPr lang="en-US" sz="5100" dirty="0">
              <a:effectLst>
                <a:glow rad="228600">
                  <a:schemeClr val="accent5">
                    <a:satMod val="175000"/>
                    <a:alpha val="40000"/>
                  </a:schemeClr>
                </a:glow>
              </a:effectLst>
              <a:latin typeface="NikoshBAN" pitchFamily="2" charset="0"/>
              <a:cs typeface="NikoshBAN" pitchFamily="2" charset="0"/>
            </a:endParaRPr>
          </a:p>
        </p:txBody>
      </p:sp>
      <p:sp>
        <p:nvSpPr>
          <p:cNvPr id="5" name="TextBox 4"/>
          <p:cNvSpPr txBox="1"/>
          <p:nvPr/>
        </p:nvSpPr>
        <p:spPr>
          <a:xfrm>
            <a:off x="1981200" y="1905000"/>
            <a:ext cx="3200400" cy="826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117564" tIns="58782" rIns="117564" bIns="58782" rtlCol="0">
            <a:spAutoFit/>
          </a:bodyPr>
          <a:lstStyle/>
          <a:p>
            <a:pPr algn="ctr"/>
            <a:r>
              <a:rPr lang="bn-BD" sz="4600" dirty="0" smtClean="0">
                <a:latin typeface="NikoshBAN" pitchFamily="2" charset="0"/>
                <a:cs typeface="NikoshBAN" pitchFamily="2" charset="0"/>
              </a:rPr>
              <a:t>ফ্রানসাইজর</a:t>
            </a:r>
            <a:endParaRPr lang="en-US" sz="5100" dirty="0">
              <a:latin typeface="NikoshBAN" pitchFamily="2" charset="0"/>
              <a:cs typeface="NikoshBAN" pitchFamily="2" charset="0"/>
            </a:endParaRPr>
          </a:p>
        </p:txBody>
      </p:sp>
      <p:sp>
        <p:nvSpPr>
          <p:cNvPr id="6" name="TextBox 5"/>
          <p:cNvSpPr txBox="1"/>
          <p:nvPr/>
        </p:nvSpPr>
        <p:spPr>
          <a:xfrm>
            <a:off x="2438400" y="5867400"/>
            <a:ext cx="3200401" cy="82659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117564" tIns="58782" rIns="117564" bIns="58782" rtlCol="0">
            <a:spAutoFit/>
          </a:bodyPr>
          <a:lstStyle/>
          <a:p>
            <a:pPr algn="ctr"/>
            <a:r>
              <a:rPr lang="bn-BD" sz="4600" dirty="0" smtClean="0">
                <a:latin typeface="NikoshBAN" pitchFamily="2" charset="0"/>
                <a:cs typeface="NikoshBAN" pitchFamily="2" charset="0"/>
              </a:rPr>
              <a:t>ফ্রানসাইজি </a:t>
            </a:r>
            <a:endParaRPr lang="en-US" sz="5100" dirty="0">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368" y="1549400"/>
            <a:ext cx="5488032" cy="2946400"/>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368" y="4572000"/>
            <a:ext cx="5488032" cy="2694040"/>
          </a:xfrm>
          <a:prstGeom prst="rect">
            <a:avLst/>
          </a:prstGeom>
          <a:ln>
            <a:noFill/>
          </a:ln>
          <a:effectLst>
            <a:softEdge rad="112500"/>
          </a:effectLst>
        </p:spPr>
      </p:pic>
      <p:sp>
        <p:nvSpPr>
          <p:cNvPr id="9" name="Right Arrow 8"/>
          <p:cNvSpPr/>
          <p:nvPr/>
        </p:nvSpPr>
        <p:spPr>
          <a:xfrm>
            <a:off x="3947162" y="2355862"/>
            <a:ext cx="1280159" cy="580378"/>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10" name="Right Arrow 9"/>
          <p:cNvSpPr/>
          <p:nvPr/>
        </p:nvSpPr>
        <p:spPr>
          <a:xfrm>
            <a:off x="3947162" y="5906916"/>
            <a:ext cx="1280159" cy="580378"/>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11" name="Rectangle 10"/>
          <p:cNvSpPr/>
          <p:nvPr/>
        </p:nvSpPr>
        <p:spPr>
          <a:xfrm>
            <a:off x="1798320" y="3108960"/>
            <a:ext cx="3840480" cy="2418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BD" sz="3600" dirty="0" smtClean="0">
                <a:solidFill>
                  <a:schemeClr val="tx1"/>
                </a:solidFill>
                <a:latin typeface="NikoshBAN" pitchFamily="2" charset="0"/>
                <a:cs typeface="NikoshBAN" pitchFamily="2" charset="0"/>
              </a:rPr>
              <a:t>ধরা যাক, আমেরিকার কে এফ সি কোং এর পণ্য বিক্রয়ের অনুমতি পেল বাংলাদেশের ট্রান্সকম লিমিটেড</a:t>
            </a:r>
            <a:endParaRPr lang="en-US" sz="36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5" name="TextBox 1" descr="Bouquet"/>
          <p:cNvSpPr>
            <a:spLocks noChangeArrowheads="1"/>
          </p:cNvSpPr>
          <p:nvPr/>
        </p:nvSpPr>
        <p:spPr bwMode="auto">
          <a:xfrm>
            <a:off x="4343400" y="533400"/>
            <a:ext cx="3574733" cy="525763"/>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16257" tIns="58128" rIns="116257" bIns="58128">
            <a:prstTxWarp prst="textPlain">
              <a:avLst/>
            </a:prstTxWarp>
            <a:spAutoFit/>
          </a:bodyPr>
          <a:lstStyle/>
          <a:p>
            <a:pPr algn="ctr" fontAlgn="auto">
              <a:spcBef>
                <a:spcPts val="0"/>
              </a:spcBef>
              <a:spcAft>
                <a:spcPts val="0"/>
              </a:spcAft>
              <a:defRPr/>
            </a:pPr>
            <a:r>
              <a:rPr lang="bn-BD" sz="5100" b="1" dirty="0">
                <a:ln w="10160">
                  <a:no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একক কাজ</a:t>
            </a:r>
            <a:endParaRPr lang="en-US" sz="5100" b="1" dirty="0">
              <a:ln w="10160">
                <a:no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0666"/>
          <a:stretch/>
        </p:blipFill>
        <p:spPr>
          <a:xfrm>
            <a:off x="3962399" y="1524000"/>
            <a:ext cx="4295883" cy="304800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685800" y="4800600"/>
            <a:ext cx="11506200" cy="1077218"/>
          </a:xfrm>
          <a:prstGeom prst="rect">
            <a:avLst/>
          </a:prstGeom>
        </p:spPr>
        <p:txBody>
          <a:bodyPr wrap="square">
            <a:prstTxWarp prst="textPlain">
              <a:avLst/>
            </a:prstTxWarp>
            <a:spAutoFit/>
          </a:bodyPr>
          <a:lstStyle/>
          <a:p>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প্রশ্ন</a:t>
            </a:r>
            <a:r>
              <a:rPr lang="en-US"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কোন</a:t>
            </a:r>
            <a:r>
              <a:rPr lang="en-US"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বিষয়গুলো</a:t>
            </a:r>
            <a:r>
              <a:rPr lang="en-US"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ভেদে</a:t>
            </a:r>
            <a:r>
              <a:rPr lang="en-US"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ফ্রানসাইজিং</a:t>
            </a:r>
            <a:r>
              <a:rPr lang="en-US"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চুক্তির</a:t>
            </a:r>
            <a:r>
              <a:rPr lang="en-US"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ধারাগুলো</a:t>
            </a:r>
            <a:r>
              <a:rPr lang="en-US"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বিভিন্ন</a:t>
            </a:r>
            <a:r>
              <a:rPr lang="en-US"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হতে</a:t>
            </a:r>
            <a:r>
              <a:rPr lang="en-US"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পারে</a:t>
            </a:r>
            <a:r>
              <a:rPr lang="en-US"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r>
            <a:br>
              <a:rPr lang="en-US"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br>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উত্তর</a:t>
            </a:r>
            <a:r>
              <a:rPr lang="en-US" sz="3200" dirty="0"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solidFill>
                  <a:srgbClr val="000000"/>
                </a:solidFill>
                <a:latin typeface="NikoshBAN" panose="02000000000000000000" pitchFamily="2" charset="0"/>
                <a:ea typeface="Times New Roman" panose="02020603050405020304" pitchFamily="18" charset="0"/>
                <a:cs typeface="NikoshBAN" panose="02000000000000000000" pitchFamily="2" charset="0"/>
              </a:rPr>
              <a:t>পুঁজিরপরিমাণ</a:t>
            </a:r>
            <a:r>
              <a:rPr lang="en-US"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প্রশিক্ষণের</a:t>
            </a:r>
            <a:r>
              <a:rPr lang="en-US"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ব্যবস্থা</a:t>
            </a:r>
            <a:r>
              <a:rPr lang="en-US"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ব্যবস্থাপনায়</a:t>
            </a:r>
            <a:r>
              <a:rPr lang="en-US"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সাহায্য</a:t>
            </a:r>
            <a:r>
              <a:rPr lang="en-US"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ফ্রানসাইজিং</a:t>
            </a:r>
            <a:r>
              <a:rPr lang="en-US"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এলাকা</a:t>
            </a:r>
            <a:r>
              <a:rPr lang="en-US"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solidFill>
                  <a:srgbClr val="000000"/>
                </a:solidFill>
                <a:latin typeface="NikoshBAN" panose="02000000000000000000" pitchFamily="2" charset="0"/>
                <a:ea typeface="Times New Roman" panose="02020603050405020304" pitchFamily="18" charset="0"/>
                <a:cs typeface="NikoshBAN" panose="02000000000000000000" pitchFamily="2" charset="0"/>
              </a:rPr>
              <a:t>ইত্যাদি</a:t>
            </a:r>
            <a:r>
              <a:rPr lang="en-US" sz="3200" dirty="0">
                <a:solidFill>
                  <a:srgbClr val="000000"/>
                </a:solidFill>
                <a:latin typeface="NikoshBAN" panose="02000000000000000000" pitchFamily="2" charset="0"/>
                <a:ea typeface="Times New Roman" panose="02020603050405020304" pitchFamily="18" charset="0"/>
                <a:cs typeface="NikoshBAN" panose="02000000000000000000" pitchFamily="2" charset="0"/>
              </a:rPr>
              <a:t>।</a:t>
            </a:r>
            <a:endParaRPr lang="en-US" sz="3200" dirty="0">
              <a:effectLst/>
              <a:latin typeface="NikoshBAN" panose="02000000000000000000" pitchFamily="2" charset="0"/>
              <a:ea typeface="Times New Roman" panose="02020603050405020304" pitchFamily="18" charset="0"/>
              <a:cs typeface="NikoshBAN" panose="02000000000000000000" pitchFamily="2" charset="0"/>
            </a:endParaRPr>
          </a:p>
        </p:txBody>
      </p:sp>
      <p:sp>
        <p:nvSpPr>
          <p:cNvPr id="3" name="Rectangle 2"/>
          <p:cNvSpPr/>
          <p:nvPr/>
        </p:nvSpPr>
        <p:spPr>
          <a:xfrm>
            <a:off x="685800" y="6019800"/>
            <a:ext cx="11277600" cy="1077218"/>
          </a:xfrm>
          <a:prstGeom prst="rect">
            <a:avLst/>
          </a:prstGeom>
        </p:spPr>
        <p:txBody>
          <a:bodyPr wrap="square">
            <a:prstTxWarp prst="textPlain">
              <a:avLst/>
            </a:prstTxWarp>
            <a:spAutoFit/>
          </a:bodyPr>
          <a:lstStyle/>
          <a:p>
            <a:r>
              <a:rPr lang="en-US" sz="3200" dirty="0" err="1">
                <a:latin typeface="NikoshBAN" panose="02000000000000000000" pitchFamily="2" charset="0"/>
                <a:ea typeface="Times New Roman" panose="02020603050405020304" pitchFamily="18" charset="0"/>
                <a:cs typeface="NikoshBAN" panose="02000000000000000000" pitchFamily="2" charset="0"/>
              </a:rPr>
              <a:t>প্রশ্ন</a:t>
            </a:r>
            <a:r>
              <a:rPr lang="en-US" sz="3200" dirty="0">
                <a:latin typeface="NikoshBAN" panose="02000000000000000000" pitchFamily="2" charset="0"/>
                <a:ea typeface="Times New Roman" panose="02020603050405020304" pitchFamily="18" charset="0"/>
                <a:cs typeface="NikoshBAN" panose="02000000000000000000" pitchFamily="2" charset="0"/>
              </a:rPr>
              <a:t> : </a:t>
            </a:r>
            <a:r>
              <a:rPr lang="en-US" sz="3200" dirty="0" err="1">
                <a:latin typeface="NikoshBAN" panose="02000000000000000000" pitchFamily="2" charset="0"/>
                <a:ea typeface="Times New Roman" panose="02020603050405020304" pitchFamily="18" charset="0"/>
                <a:cs typeface="NikoshBAN" panose="02000000000000000000" pitchFamily="2" charset="0"/>
              </a:rPr>
              <a:t>কত</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সময়ের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জন্য</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ফ্রানসাইজিং</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ফ্রানসাইজারের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পণ্য</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বা</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সেবা</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বিক্রয়ের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অধিকার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smtClean="0">
                <a:latin typeface="NikoshBAN" panose="02000000000000000000" pitchFamily="2" charset="0"/>
                <a:ea typeface="Times New Roman" panose="02020603050405020304" pitchFamily="18" charset="0"/>
                <a:cs typeface="NikoshBAN" panose="02000000000000000000" pitchFamily="2" charset="0"/>
              </a:rPr>
              <a:t>পায়</a:t>
            </a:r>
            <a:r>
              <a:rPr lang="en-US" sz="3200" dirty="0" smtClean="0">
                <a:latin typeface="NikoshBAN" panose="02000000000000000000" pitchFamily="2" charset="0"/>
                <a:ea typeface="Times New Roman" panose="02020603050405020304" pitchFamily="18" charset="0"/>
                <a:cs typeface="NikoshBAN" panose="02000000000000000000" pitchFamily="2" charset="0"/>
              </a:rPr>
              <a:t> ?</a:t>
            </a:r>
            <a:r>
              <a:rPr lang="en-US" sz="3200" dirty="0">
                <a:latin typeface="NikoshBAN" panose="02000000000000000000" pitchFamily="2" charset="0"/>
                <a:ea typeface="Times New Roman" panose="02020603050405020304" pitchFamily="18" charset="0"/>
                <a:cs typeface="NikoshBAN" panose="02000000000000000000" pitchFamily="2" charset="0"/>
              </a:rPr>
              <a:t/>
            </a:r>
            <a:br>
              <a:rPr lang="en-US" sz="3200" dirty="0">
                <a:latin typeface="NikoshBAN" panose="02000000000000000000" pitchFamily="2" charset="0"/>
                <a:ea typeface="Times New Roman" panose="02020603050405020304" pitchFamily="18" charset="0"/>
                <a:cs typeface="NikoshBAN" panose="02000000000000000000" pitchFamily="2" charset="0"/>
              </a:rPr>
            </a:br>
            <a:r>
              <a:rPr lang="en-US" sz="3200" dirty="0" err="1">
                <a:latin typeface="NikoshBAN" panose="02000000000000000000" pitchFamily="2" charset="0"/>
                <a:ea typeface="Times New Roman" panose="02020603050405020304" pitchFamily="18" charset="0"/>
                <a:cs typeface="NikoshBAN" panose="02000000000000000000" pitchFamily="2" charset="0"/>
              </a:rPr>
              <a:t>উত্তর</a:t>
            </a:r>
            <a:r>
              <a:rPr lang="en-US" sz="3200" dirty="0">
                <a:latin typeface="NikoshBAN" panose="02000000000000000000" pitchFamily="2" charset="0"/>
                <a:ea typeface="Times New Roman" panose="02020603050405020304" pitchFamily="18" charset="0"/>
                <a:cs typeface="NikoshBAN" panose="02000000000000000000" pitchFamily="2" charset="0"/>
              </a:rPr>
              <a:t> : </a:t>
            </a:r>
            <a:r>
              <a:rPr lang="en-US" sz="3200" dirty="0" err="1">
                <a:latin typeface="NikoshBAN" panose="02000000000000000000" pitchFamily="2" charset="0"/>
                <a:ea typeface="Times New Roman" panose="02020603050405020304" pitchFamily="18" charset="0"/>
                <a:cs typeface="NikoshBAN" panose="02000000000000000000" pitchFamily="2" charset="0"/>
              </a:rPr>
              <a:t>প্রতিদিনের</a:t>
            </a:r>
            <a:r>
              <a:rPr lang="en-US" sz="3200" dirty="0">
                <a:latin typeface="NikoshBAN" panose="02000000000000000000" pitchFamily="2" charset="0"/>
                <a:ea typeface="Times New Roman" panose="02020603050405020304" pitchFamily="18" charset="0"/>
                <a:cs typeface="NikoshBAN" panose="02000000000000000000" pitchFamily="2" charset="0"/>
              </a:rPr>
              <a:t> </a:t>
            </a:r>
            <a:r>
              <a:rPr lang="en-US" sz="3200" dirty="0" err="1">
                <a:latin typeface="NikoshBAN" panose="02000000000000000000" pitchFamily="2" charset="0"/>
                <a:ea typeface="Times New Roman" panose="02020603050405020304" pitchFamily="18" charset="0"/>
                <a:cs typeface="NikoshBAN" panose="02000000000000000000" pitchFamily="2" charset="0"/>
              </a:rPr>
              <a:t>হিসাবে</a:t>
            </a:r>
            <a:r>
              <a:rPr lang="en-US" sz="3200" dirty="0">
                <a:latin typeface="NikoshBAN" panose="02000000000000000000" pitchFamily="2" charset="0"/>
                <a:ea typeface="Times New Roman" panose="02020603050405020304" pitchFamily="18" charset="0"/>
                <a:cs typeface="NikoshBAN" panose="02000000000000000000" pitchFamily="2" charset="0"/>
              </a:rPr>
              <a:t>/</a:t>
            </a:r>
            <a:r>
              <a:rPr lang="en-US" sz="3200" dirty="0" err="1">
                <a:latin typeface="NikoshBAN" panose="02000000000000000000" pitchFamily="2" charset="0"/>
                <a:ea typeface="Times New Roman" panose="02020603050405020304" pitchFamily="18" charset="0"/>
                <a:cs typeface="NikoshBAN" panose="02000000000000000000" pitchFamily="2" charset="0"/>
              </a:rPr>
              <a:t>দৈনিক</a:t>
            </a:r>
            <a:r>
              <a:rPr lang="en-US" sz="3200" dirty="0">
                <a:latin typeface="NikoshBAN" panose="02000000000000000000" pitchFamily="2" charset="0"/>
                <a:ea typeface="Times New Roman" panose="02020603050405020304" pitchFamily="18" charset="0"/>
                <a:cs typeface="NikoshBAN" panose="02000000000000000000" pitchFamily="2" charset="0"/>
              </a:rPr>
              <a:t>।</a:t>
            </a:r>
            <a:endParaRPr lang="en-US" sz="3200" dirty="0">
              <a:effectLst/>
              <a:latin typeface="NikoshBAN" panose="02000000000000000000" pitchFamily="2" charset="0"/>
              <a:ea typeface="Times New Roman" panose="02020603050405020304" pitchFamily="18" charset="0"/>
              <a:cs typeface="NikoshBAN" panose="02000000000000000000" pitchFamily="2" charset="0"/>
            </a:endParaRPr>
          </a:p>
        </p:txBody>
      </p:sp>
    </p:spTree>
    <p:extLst>
      <p:ext uri="{BB962C8B-B14F-4D97-AF65-F5344CB8AC3E}">
        <p14:creationId xmlns:p14="http://schemas.microsoft.com/office/powerpoint/2010/main" val="22411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1676400" y="685800"/>
            <a:ext cx="9387840" cy="4368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prstTxWarp prst="textPlain">
              <a:avLst/>
            </a:prstTxWarp>
          </a:bodyPr>
          <a:lstStyle/>
          <a:p>
            <a:pPr algn="just"/>
            <a:r>
              <a:rPr lang="bn-BD" sz="5700" dirty="0" smtClean="0">
                <a:solidFill>
                  <a:schemeClr val="tx1"/>
                </a:solidFill>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ফ্রানসাইজিং ব্যবসায়ের প্রধান বৈশিষ্টঃ</a:t>
            </a:r>
            <a:r>
              <a:rPr lang="en-US" sz="5700" dirty="0" smtClean="0">
                <a:solidFill>
                  <a:schemeClr val="tx1"/>
                </a:solidFill>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a:t>
            </a:r>
            <a:r>
              <a:rPr lang="bn-BD" sz="5700" dirty="0" smtClean="0">
                <a:solidFill>
                  <a:schemeClr val="tx1"/>
                </a:solidFill>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840" y="3210560"/>
            <a:ext cx="5120640" cy="3114040"/>
          </a:xfrm>
          <a:prstGeom prst="rect">
            <a:avLst/>
          </a:prstGeom>
          <a:ln>
            <a:noFill/>
          </a:ln>
          <a:effectLst>
            <a:softEdge rad="112500"/>
          </a:effectLst>
        </p:spPr>
      </p:pic>
      <p:sp>
        <p:nvSpPr>
          <p:cNvPr id="6" name="Rectangle 5"/>
          <p:cNvSpPr/>
          <p:nvPr/>
        </p:nvSpPr>
        <p:spPr>
          <a:xfrm>
            <a:off x="960120" y="1828800"/>
            <a:ext cx="8641080" cy="8636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algn="just"/>
            <a:r>
              <a:rPr lang="bn-BD" sz="4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১।ফ্রানসাইজর ও ফ্রানসাইজি-এর মধ্যে চুক্তি।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276600"/>
            <a:ext cx="5238496" cy="302424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1219200" y="2362200"/>
            <a:ext cx="7010400" cy="9906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117564" tIns="58782" rIns="117564" bIns="58782" rtlCol="0" anchor="ctr"/>
          <a:lstStyle/>
          <a:p>
            <a:pPr algn="ctr"/>
            <a:r>
              <a:rPr lang="bn-BD" sz="48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২। ব্র্যান্ডেড পণ্য বা সেবা  </a:t>
            </a:r>
          </a:p>
        </p:txBody>
      </p:sp>
      <p:sp>
        <p:nvSpPr>
          <p:cNvPr id="5" name="Rectangle 4"/>
          <p:cNvSpPr/>
          <p:nvPr/>
        </p:nvSpPr>
        <p:spPr>
          <a:xfrm>
            <a:off x="1828800" y="762000"/>
            <a:ext cx="9387840" cy="8636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lstStyle/>
          <a:p>
            <a:pPr algn="just"/>
            <a:r>
              <a:rPr lang="bn-BD" sz="5700" dirty="0" smtClean="0">
                <a:solidFill>
                  <a:schemeClr val="tx1"/>
                </a:solidFill>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ফ্রানসাইজিং ব্যবসায়ের প্রধান বৈশিষ্টঃ</a:t>
            </a:r>
            <a:r>
              <a:rPr lang="en-US" sz="5700" dirty="0" smtClean="0">
                <a:solidFill>
                  <a:schemeClr val="tx1"/>
                </a:solidFill>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a:t>
            </a:r>
            <a:r>
              <a:rPr lang="bn-BD" sz="5700" dirty="0" smtClean="0">
                <a:solidFill>
                  <a:schemeClr val="tx1"/>
                </a:solidFill>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721" y="3810000"/>
            <a:ext cx="3535680" cy="2820079"/>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880" y="3810000"/>
            <a:ext cx="3840480" cy="2820079"/>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810000"/>
            <a:ext cx="3551776" cy="282007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990600" y="1371600"/>
            <a:ext cx="9829800" cy="1381760"/>
          </a:xfrm>
          <a:prstGeom prst="rect">
            <a:avLst/>
          </a:prstGeom>
          <a:noFill/>
          <a:ln w="57150">
            <a:noFill/>
          </a:ln>
          <a:effectLst>
            <a:outerShdw blurRad="107950" dist="12700" dir="5400000" algn="ctr">
              <a:srgbClr val="000000"/>
            </a:outerShdw>
          </a:effectLst>
        </p:spPr>
        <p:style>
          <a:lnRef idx="2">
            <a:schemeClr val="accent5"/>
          </a:lnRef>
          <a:fillRef idx="1">
            <a:schemeClr val="lt1"/>
          </a:fillRef>
          <a:effectRef idx="0">
            <a:schemeClr val="accent5"/>
          </a:effectRef>
          <a:fontRef idx="minor">
            <a:schemeClr val="dk1"/>
          </a:fontRef>
        </p:style>
        <p:txBody>
          <a:bodyPr lIns="117564" tIns="58782" rIns="117564" bIns="58782" rtlCol="0" anchor="ctr"/>
          <a:lstStyle/>
          <a:p>
            <a:pPr algn="just"/>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৩।</a:t>
            </a:r>
            <a:r>
              <a:rPr lang="bn-BD"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bn-BD"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পণ্য বা সেবা স্বীকৃত মান ও প্রক্রিয়া অনুযায়ী হচ্ছে কি না তা যাচাইয়ের জন্য ফ্রানসাইজর কর্তৃক মনিটরিং।  </a:t>
            </a:r>
          </a:p>
        </p:txBody>
      </p:sp>
      <p:sp>
        <p:nvSpPr>
          <p:cNvPr id="5" name="Rectangle 4"/>
          <p:cNvSpPr/>
          <p:nvPr/>
        </p:nvSpPr>
        <p:spPr>
          <a:xfrm>
            <a:off x="3162299" y="641813"/>
            <a:ext cx="6477000" cy="4806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17564" tIns="58782" rIns="117564" bIns="58782" rtlCol="0" anchor="ctr">
            <a:prstTxWarp prst="textPlain">
              <a:avLst/>
            </a:prstTxWarp>
          </a:bodyPr>
          <a:lstStyle/>
          <a:p>
            <a:pPr algn="just"/>
            <a:r>
              <a:rPr lang="bn-BD"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ফ্রানসাইজিং ব্যবসায়ের প্রধান বৈশিষ্টঃ</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BD"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p>
        </p:txBody>
      </p:sp>
      <p:grpSp>
        <p:nvGrpSpPr>
          <p:cNvPr id="11" name="Group 10"/>
          <p:cNvGrpSpPr/>
          <p:nvPr/>
        </p:nvGrpSpPr>
        <p:grpSpPr>
          <a:xfrm>
            <a:off x="1600200" y="2753360"/>
            <a:ext cx="4312920" cy="4265028"/>
            <a:chOff x="640080" y="3065412"/>
            <a:chExt cx="5334000" cy="426502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3065412"/>
              <a:ext cx="5334000" cy="2179052"/>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5257800"/>
              <a:ext cx="5334000" cy="2072640"/>
            </a:xfrm>
            <a:prstGeom prst="rect">
              <a:avLst/>
            </a:prstGeom>
            <a:ln>
              <a:noFill/>
            </a:ln>
            <a:effectLst>
              <a:softEdge rad="112500"/>
            </a:effectLst>
          </p:spPr>
        </p:pic>
      </p:grpSp>
      <p:grpSp>
        <p:nvGrpSpPr>
          <p:cNvPr id="10" name="Group 9"/>
          <p:cNvGrpSpPr/>
          <p:nvPr/>
        </p:nvGrpSpPr>
        <p:grpSpPr>
          <a:xfrm>
            <a:off x="6781800" y="2787952"/>
            <a:ext cx="4069080" cy="4230436"/>
            <a:chOff x="6827520" y="3023804"/>
            <a:chExt cx="5227320" cy="4230436"/>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520" y="3023804"/>
              <a:ext cx="5227320" cy="2220660"/>
            </a:xfrm>
            <a:prstGeom prst="rect">
              <a:avLst/>
            </a:prstGeom>
            <a:ln>
              <a:noFill/>
            </a:ln>
            <a:effectLst>
              <a:softEdge rad="112500"/>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7520" y="5181600"/>
              <a:ext cx="5227320" cy="2072640"/>
            </a:xfrm>
            <a:prstGeom prst="rect">
              <a:avLst/>
            </a:prstGeom>
            <a:ln>
              <a:noFill/>
            </a:ln>
            <a:effectLst>
              <a:softEdge rad="11250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Plaque 2"/>
          <p:cNvSpPr/>
          <p:nvPr/>
        </p:nvSpPr>
        <p:spPr>
          <a:xfrm>
            <a:off x="3276600" y="685800"/>
            <a:ext cx="6233160" cy="833120"/>
          </a:xfrm>
          <a:prstGeom prst="plaqu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ফ্রানসাইজিং চুক্তি</a:t>
            </a:r>
            <a:r>
              <a:rPr lang="en-US" sz="5700" b="1" dirty="0" smtClean="0">
                <a:solidFill>
                  <a:schemeClr val="tx1"/>
                </a:solidFill>
                <a:effectLst>
                  <a:glow rad="228600">
                    <a:schemeClr val="accent5">
                      <a:satMod val="175000"/>
                      <a:alpha val="40000"/>
                    </a:schemeClr>
                  </a:glow>
                </a:effectLst>
                <a:latin typeface="NikoshBAN" pitchFamily="2" charset="0"/>
                <a:cs typeface="NikoshBAN" pitchFamily="2" charset="0"/>
              </a:rPr>
              <a:t>র </a:t>
            </a:r>
            <a:r>
              <a:rPr lang="en-US" sz="5700" b="1" dirty="0" err="1" smtClean="0">
                <a:solidFill>
                  <a:schemeClr val="tx1"/>
                </a:solidFill>
                <a:effectLst>
                  <a:glow rad="228600">
                    <a:schemeClr val="accent5">
                      <a:satMod val="175000"/>
                      <a:alpha val="40000"/>
                    </a:schemeClr>
                  </a:glow>
                </a:effectLst>
                <a:latin typeface="NikoshBAN" pitchFamily="2" charset="0"/>
                <a:cs typeface="NikoshBAN" pitchFamily="2" charset="0"/>
              </a:rPr>
              <a:t>বিষয়</a:t>
            </a:r>
            <a:endParaRPr lang="en-US" sz="5700" b="1" dirty="0">
              <a:solidFill>
                <a:schemeClr val="tx1"/>
              </a:solidFill>
              <a:effectLst>
                <a:glow rad="228600">
                  <a:schemeClr val="accent5">
                    <a:satMod val="175000"/>
                    <a:alpha val="40000"/>
                  </a:schemeClr>
                </a:glow>
              </a:effectLst>
              <a:latin typeface="NikoshBAN" pitchFamily="2" charset="0"/>
              <a:cs typeface="NikoshBAN" pitchFamily="2" charset="0"/>
            </a:endParaRPr>
          </a:p>
        </p:txBody>
      </p:sp>
      <p:sp>
        <p:nvSpPr>
          <p:cNvPr id="5" name="Rectangle 4"/>
          <p:cNvSpPr/>
          <p:nvPr/>
        </p:nvSpPr>
        <p:spPr>
          <a:xfrm>
            <a:off x="838200" y="1752600"/>
            <a:ext cx="11430000" cy="1200329"/>
          </a:xfrm>
          <a:prstGeom prst="rect">
            <a:avLst/>
          </a:prstGeom>
        </p:spPr>
        <p:txBody>
          <a:bodyPr wrap="square">
            <a:spAutoFit/>
          </a:bodyPr>
          <a:lstStyle/>
          <a:p>
            <a:pPr marL="742950" lvl="0" indent="-742950">
              <a:buFont typeface="+mj-lt"/>
              <a:buAutoNum type="arabicPeriod"/>
            </a:pPr>
            <a:r>
              <a:rPr lang="bn-BD" sz="3600" dirty="0" smtClean="0">
                <a:latin typeface="NikoshBAN" pitchFamily="2" charset="0"/>
                <a:cs typeface="NikoshBAN" pitchFamily="2" charset="0"/>
              </a:rPr>
              <a:t>ফ্রানসাইজি প্রথমে নির্দিষ্ট অংকের ফি পরে বিক্রয়ের উপর নির্দিষ্ট হারে মাসিক ফি প্রদান করে। প্রতিদিনের হিসেবে পণ্য/সেবা বিক্রয়ের অধিকার পায়</a:t>
            </a:r>
            <a:endParaRPr lang="en-US" sz="3600" dirty="0">
              <a:latin typeface="NikoshBAN" pitchFamily="2" charset="0"/>
              <a:cs typeface="NikoshBAN" pitchFamily="2" charset="0"/>
            </a:endParaRPr>
          </a:p>
        </p:txBody>
      </p:sp>
      <p:sp>
        <p:nvSpPr>
          <p:cNvPr id="6" name="Rectangle 5"/>
          <p:cNvSpPr/>
          <p:nvPr/>
        </p:nvSpPr>
        <p:spPr>
          <a:xfrm>
            <a:off x="825470" y="3048000"/>
            <a:ext cx="10147330" cy="646331"/>
          </a:xfrm>
          <a:prstGeom prst="rect">
            <a:avLst/>
          </a:prstGeom>
        </p:spPr>
        <p:txBody>
          <a:bodyPr wrap="none">
            <a:spAutoFit/>
          </a:bodyPr>
          <a:lstStyle/>
          <a:p>
            <a:pPr marL="742950" lvl="0" indent="-742950"/>
            <a:r>
              <a:rPr lang="en-US" sz="3600" dirty="0" smtClean="0">
                <a:latin typeface="NikoshBAN" pitchFamily="2" charset="0"/>
                <a:cs typeface="NikoshBAN" pitchFamily="2" charset="0"/>
              </a:rPr>
              <a:t>2. </a:t>
            </a:r>
            <a:r>
              <a:rPr lang="bn-BD" sz="3600" dirty="0" smtClean="0">
                <a:latin typeface="NikoshBAN" pitchFamily="2" charset="0"/>
                <a:cs typeface="NikoshBAN" pitchFamily="2" charset="0"/>
              </a:rPr>
              <a:t>ফ্রানসাইজি অবশ্যই প্রয়োজনীয় পরিমাণ বিনিয়োগ করতে রাজি থাকে</a:t>
            </a:r>
            <a:endParaRPr lang="en-US" sz="3600" dirty="0">
              <a:latin typeface="NikoshBAN" pitchFamily="2" charset="0"/>
              <a:cs typeface="NikoshBAN" pitchFamily="2" charset="0"/>
            </a:endParaRPr>
          </a:p>
        </p:txBody>
      </p:sp>
      <p:sp>
        <p:nvSpPr>
          <p:cNvPr id="7" name="Rectangle 6"/>
          <p:cNvSpPr/>
          <p:nvPr/>
        </p:nvSpPr>
        <p:spPr>
          <a:xfrm>
            <a:off x="838200" y="3962400"/>
            <a:ext cx="10896600" cy="1200329"/>
          </a:xfrm>
          <a:prstGeom prst="rect">
            <a:avLst/>
          </a:prstGeom>
        </p:spPr>
        <p:txBody>
          <a:bodyPr wrap="square">
            <a:spAutoFit/>
          </a:bodyPr>
          <a:lstStyle/>
          <a:p>
            <a:pPr lvl="0"/>
            <a:r>
              <a:rPr lang="en-US" sz="3600" dirty="0" smtClean="0">
                <a:latin typeface="NikoshBAN" pitchFamily="2" charset="0"/>
                <a:cs typeface="NikoshBAN" pitchFamily="2" charset="0"/>
              </a:rPr>
              <a:t>3. </a:t>
            </a:r>
            <a:r>
              <a:rPr lang="bn-BD" sz="3600" dirty="0" smtClean="0">
                <a:latin typeface="NikoshBAN" pitchFamily="2" charset="0"/>
                <a:cs typeface="NikoshBAN" pitchFamily="2" charset="0"/>
              </a:rPr>
              <a:t>উভয় পক্ষের প্রধান উদ্দেশ্য দক্ষ ব্যবস্থাপনা ও উত্তম পণ্য/সেবা দিয়ে </a:t>
            </a:r>
            <a:r>
              <a:rPr lang="en-US" sz="3600" dirty="0" smtClean="0">
                <a:latin typeface="NikoshBAN" pitchFamily="2" charset="0"/>
                <a:cs typeface="NikoshBAN" pitchFamily="2" charset="0"/>
              </a:rPr>
              <a:t>     </a:t>
            </a:r>
          </a:p>
          <a:p>
            <a:pPr lvl="0"/>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ব্যবসায় থেকে অর্থ উপার্জনে সফলতা অর্জন</a:t>
            </a:r>
            <a:endParaRPr lang="en-US" sz="3600" dirty="0">
              <a:latin typeface="NikoshBAN" pitchFamily="2" charset="0"/>
              <a:cs typeface="NikoshBAN" pitchFamily="2" charset="0"/>
            </a:endParaRPr>
          </a:p>
        </p:txBody>
      </p:sp>
      <p:sp>
        <p:nvSpPr>
          <p:cNvPr id="8" name="Rectangle 7"/>
          <p:cNvSpPr/>
          <p:nvPr/>
        </p:nvSpPr>
        <p:spPr>
          <a:xfrm>
            <a:off x="914400" y="5410200"/>
            <a:ext cx="8477001" cy="646331"/>
          </a:xfrm>
          <a:prstGeom prst="rect">
            <a:avLst/>
          </a:prstGeom>
        </p:spPr>
        <p:txBody>
          <a:bodyPr wrap="none">
            <a:spAutoFit/>
          </a:bodyPr>
          <a:lstStyle/>
          <a:p>
            <a:pPr marL="742950" lvl="0" indent="-742950"/>
            <a:r>
              <a:rPr lang="en-US" sz="3600" dirty="0" smtClean="0">
                <a:latin typeface="NikoshBAN" pitchFamily="2" charset="0"/>
                <a:cs typeface="NikoshBAN" pitchFamily="2" charset="0"/>
              </a:rPr>
              <a:t>4.   </a:t>
            </a:r>
            <a:r>
              <a:rPr lang="bn-BD" sz="3600" dirty="0" smtClean="0">
                <a:latin typeface="NikoshBAN" pitchFamily="2" charset="0"/>
                <a:cs typeface="NikoshBAN" pitchFamily="2" charset="0"/>
              </a:rPr>
              <a:t>ফি প্রাপ্তির দিন থেকেই ফ্রানসাইজার আয় করতে থাকবে</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914400" y="2133600"/>
            <a:ext cx="11201400" cy="1200329"/>
          </a:xfrm>
          <a:prstGeom prst="rect">
            <a:avLst/>
          </a:prstGeom>
        </p:spPr>
        <p:txBody>
          <a:bodyPr wrap="square">
            <a:spAutoFit/>
          </a:bodyPr>
          <a:lstStyle/>
          <a:p>
            <a:pPr marL="742950" lvl="0" indent="-742950"/>
            <a:r>
              <a:rPr lang="en-US" sz="3600" dirty="0" smtClean="0">
                <a:latin typeface="NikoshBAN" pitchFamily="2" charset="0"/>
                <a:cs typeface="NikoshBAN" pitchFamily="2" charset="0"/>
              </a:rPr>
              <a:t>5.   </a:t>
            </a:r>
            <a:r>
              <a:rPr lang="bn-BD" sz="3600" dirty="0" smtClean="0">
                <a:latin typeface="NikoshBAN" pitchFamily="2" charset="0"/>
                <a:cs typeface="NikoshBAN" pitchFamily="2" charset="0"/>
              </a:rPr>
              <a:t>চুক্তিতে কোন কোন সময় ফ্রানসাইজার নিজেই ব্যবসা এলাকা নির্ধারণ,  অবকাঠামো নির্মাণ  এবং এসবের মালিকানা নিজের কাছে রাখতে পারে </a:t>
            </a:r>
            <a:endParaRPr lang="en-US" sz="3600" dirty="0"/>
          </a:p>
        </p:txBody>
      </p:sp>
      <p:sp>
        <p:nvSpPr>
          <p:cNvPr id="6" name="Rectangle 5"/>
          <p:cNvSpPr/>
          <p:nvPr/>
        </p:nvSpPr>
        <p:spPr>
          <a:xfrm>
            <a:off x="1066800" y="3532257"/>
            <a:ext cx="9829800" cy="1200329"/>
          </a:xfrm>
          <a:prstGeom prst="rect">
            <a:avLst/>
          </a:prstGeom>
        </p:spPr>
        <p:txBody>
          <a:bodyPr wrap="square">
            <a:spAutoFit/>
          </a:bodyPr>
          <a:lstStyle/>
          <a:p>
            <a:pPr lvl="0" defTabSz="914400">
              <a:defRPr/>
            </a:pPr>
            <a:r>
              <a:rPr lang="en-US" sz="3600" dirty="0" smtClean="0">
                <a:latin typeface="NikoshBAN" pitchFamily="2" charset="0"/>
                <a:cs typeface="NikoshBAN" pitchFamily="2" charset="0"/>
              </a:rPr>
              <a:t>6. </a:t>
            </a:r>
            <a:r>
              <a:rPr lang="bn-BD" sz="3600" dirty="0" smtClean="0">
                <a:latin typeface="NikoshBAN" pitchFamily="2" charset="0"/>
                <a:cs typeface="NikoshBAN" pitchFamily="2" charset="0"/>
              </a:rPr>
              <a:t>ব্যবসা যদি  ফ্রানসাইজরের মানদন্ড অনুযায়ী সফল না হয় তাহলে </a:t>
            </a:r>
            <a:r>
              <a:rPr lang="en-US" sz="3600" dirty="0" smtClean="0">
                <a:latin typeface="NikoshBAN" pitchFamily="2" charset="0"/>
                <a:cs typeface="NikoshBAN" pitchFamily="2" charset="0"/>
              </a:rPr>
              <a:t> </a:t>
            </a:r>
          </a:p>
          <a:p>
            <a:pPr lvl="0" defTabSz="914400">
              <a:defRPr/>
            </a:pP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যেকোন সময় চুক্তি বাতিল কড়ে দিতে পারে</a:t>
            </a:r>
            <a:endParaRPr lang="en-US" sz="3600" dirty="0" smtClean="0">
              <a:latin typeface="NikoshBAN" pitchFamily="2" charset="0"/>
              <a:cs typeface="NikoshBAN" pitchFamily="2" charset="0"/>
            </a:endParaRPr>
          </a:p>
        </p:txBody>
      </p:sp>
      <p:sp>
        <p:nvSpPr>
          <p:cNvPr id="7" name="Rectangle 6"/>
          <p:cNvSpPr/>
          <p:nvPr/>
        </p:nvSpPr>
        <p:spPr>
          <a:xfrm>
            <a:off x="1143000" y="5048071"/>
            <a:ext cx="10134600" cy="1200329"/>
          </a:xfrm>
          <a:prstGeom prst="rect">
            <a:avLst/>
          </a:prstGeom>
        </p:spPr>
        <p:txBody>
          <a:bodyPr wrap="square">
            <a:spAutoFit/>
          </a:bodyPr>
          <a:lstStyle/>
          <a:p>
            <a:pPr lvl="0"/>
            <a:r>
              <a:rPr lang="en-US" sz="3600" dirty="0" smtClean="0">
                <a:latin typeface="NikoshBAN" pitchFamily="2" charset="0"/>
                <a:cs typeface="NikoshBAN" pitchFamily="2" charset="0"/>
              </a:rPr>
              <a:t>7. </a:t>
            </a:r>
            <a:r>
              <a:rPr lang="bn-BD" sz="3600" dirty="0" smtClean="0">
                <a:latin typeface="NikoshBAN" pitchFamily="2" charset="0"/>
                <a:cs typeface="NikoshBAN" pitchFamily="2" charset="0"/>
              </a:rPr>
              <a:t>ফ্রানসাইজি শুধু ঐ আইটেমসমূহ বিক্রয় করতে পারবে যা  ফ্রানসাইজর </a:t>
            </a:r>
            <a:endParaRPr lang="en-US" sz="3600" dirty="0" smtClean="0">
              <a:latin typeface="NikoshBAN" pitchFamily="2" charset="0"/>
              <a:cs typeface="NikoshBAN" pitchFamily="2" charset="0"/>
            </a:endParaRPr>
          </a:p>
          <a:p>
            <a:pPr lvl="0"/>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গ্রহণযোগ্য মনে করে</a:t>
            </a:r>
            <a:endParaRPr lang="en-US" sz="3600" dirty="0">
              <a:latin typeface="NikoshBAN" pitchFamily="2" charset="0"/>
              <a:cs typeface="NikoshBAN" pitchFamily="2" charset="0"/>
            </a:endParaRPr>
          </a:p>
        </p:txBody>
      </p:sp>
      <p:sp>
        <p:nvSpPr>
          <p:cNvPr id="8" name="Plaque 7"/>
          <p:cNvSpPr/>
          <p:nvPr/>
        </p:nvSpPr>
        <p:spPr>
          <a:xfrm>
            <a:off x="3276600" y="685800"/>
            <a:ext cx="6233160" cy="833120"/>
          </a:xfrm>
          <a:prstGeom prst="plaqu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bn-BD" sz="5700" b="1" dirty="0" smtClean="0">
                <a:solidFill>
                  <a:schemeClr val="tx1"/>
                </a:solidFill>
                <a:effectLst>
                  <a:glow rad="228600">
                    <a:schemeClr val="accent5">
                      <a:satMod val="175000"/>
                      <a:alpha val="40000"/>
                    </a:schemeClr>
                  </a:glow>
                </a:effectLst>
                <a:latin typeface="NikoshBAN" pitchFamily="2" charset="0"/>
                <a:cs typeface="NikoshBAN" pitchFamily="2" charset="0"/>
              </a:rPr>
              <a:t>ফ্রানসাইজিং চুক্তি</a:t>
            </a:r>
            <a:r>
              <a:rPr lang="en-US" sz="5700" b="1" dirty="0" smtClean="0">
                <a:solidFill>
                  <a:schemeClr val="tx1"/>
                </a:solidFill>
                <a:effectLst>
                  <a:glow rad="228600">
                    <a:schemeClr val="accent5">
                      <a:satMod val="175000"/>
                      <a:alpha val="40000"/>
                    </a:schemeClr>
                  </a:glow>
                </a:effectLst>
                <a:latin typeface="NikoshBAN" pitchFamily="2" charset="0"/>
                <a:cs typeface="NikoshBAN" pitchFamily="2" charset="0"/>
              </a:rPr>
              <a:t>র </a:t>
            </a:r>
            <a:r>
              <a:rPr lang="en-US" sz="5700" b="1" dirty="0" err="1" smtClean="0">
                <a:solidFill>
                  <a:schemeClr val="tx1"/>
                </a:solidFill>
                <a:effectLst>
                  <a:glow rad="228600">
                    <a:schemeClr val="accent5">
                      <a:satMod val="175000"/>
                      <a:alpha val="40000"/>
                    </a:schemeClr>
                  </a:glow>
                </a:effectLst>
                <a:latin typeface="NikoshBAN" pitchFamily="2" charset="0"/>
                <a:cs typeface="NikoshBAN" pitchFamily="2" charset="0"/>
              </a:rPr>
              <a:t>বিষয়</a:t>
            </a:r>
            <a:endParaRPr lang="en-US" sz="5700" b="1" dirty="0">
              <a:solidFill>
                <a:schemeClr val="tx1"/>
              </a:solidFill>
              <a:effectLst>
                <a:glow rad="228600">
                  <a:schemeClr val="accent5">
                    <a:satMod val="175000"/>
                    <a:alpha val="40000"/>
                  </a:schemeClr>
                </a:glo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6" name="Flowchart: Alternate Process 5"/>
          <p:cNvSpPr/>
          <p:nvPr/>
        </p:nvSpPr>
        <p:spPr>
          <a:xfrm>
            <a:off x="4343400" y="511852"/>
            <a:ext cx="3489960" cy="547580"/>
          </a:xfrm>
          <a:prstGeom prst="flowChartAlternateProcess">
            <a:avLst/>
          </a:prstGeom>
          <a:noFill/>
          <a:ln>
            <a:noFill/>
          </a:ln>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lIns="117554" tIns="58776" rIns="117554" bIns="58776"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itchFamily="2" charset="0"/>
                <a:cs typeface="NikoshBAN" pitchFamily="2" charset="0"/>
              </a:rPr>
              <a:t>জোড়ায়</a:t>
            </a:r>
            <a:r>
              <a:rPr lang="en-US" sz="4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itchFamily="2" charset="0"/>
                <a:cs typeface="NikoshBAN" pitchFamily="2" charset="0"/>
              </a:rPr>
              <a:t> </a:t>
            </a:r>
            <a:r>
              <a:rPr lang="en-US" sz="4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itchFamily="2" charset="0"/>
                <a:cs typeface="NikoshBAN" pitchFamily="2" charset="0"/>
              </a:rPr>
              <a:t>কাজ</a:t>
            </a:r>
            <a:endParaRPr lang="en-US" sz="4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8" name="Picture 2" descr="E:\New Picture Down\Picture111.jpg"/>
          <p:cNvPicPr>
            <a:picLocks noChangeAspect="1" noChangeArrowheads="1"/>
          </p:cNvPicPr>
          <p:nvPr/>
        </p:nvPicPr>
        <p:blipFill>
          <a:blip r:embed="rId3"/>
          <a:srcRect/>
          <a:stretch>
            <a:fillRect/>
          </a:stretch>
        </p:blipFill>
        <p:spPr bwMode="auto">
          <a:xfrm>
            <a:off x="4114800" y="1447800"/>
            <a:ext cx="4038600" cy="2895600"/>
          </a:xfrm>
          <a:prstGeom prst="ellipse">
            <a:avLst/>
          </a:prstGeom>
          <a:ln w="63500" cap="rnd">
            <a:solidFill>
              <a:srgbClr val="333333"/>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762000" y="4648200"/>
            <a:ext cx="10820400" cy="1200329"/>
          </a:xfrm>
          <a:prstGeom prst="rect">
            <a:avLst/>
          </a:prstGeom>
        </p:spPr>
        <p:txBody>
          <a:bodyPr wrap="square">
            <a:spAutoFit/>
          </a:bodyPr>
          <a:lstStyle/>
          <a:p>
            <a:r>
              <a:rPr lang="en-US" sz="3600" dirty="0" err="1">
                <a:latin typeface="NikoshBAN" panose="02000000000000000000" pitchFamily="2" charset="0"/>
                <a:ea typeface="Times New Roman" panose="02020603050405020304" pitchFamily="18" charset="0"/>
                <a:cs typeface="NikoshBAN" panose="02000000000000000000" pitchFamily="2" charset="0"/>
              </a:rPr>
              <a:t>প্রশ্ন</a:t>
            </a:r>
            <a:r>
              <a:rPr lang="en-US" sz="3600" dirty="0">
                <a:latin typeface="NikoshBAN" panose="02000000000000000000" pitchFamily="2" charset="0"/>
                <a:ea typeface="Times New Roman" panose="02020603050405020304" pitchFamily="18" charset="0"/>
                <a:cs typeface="NikoshBAN" panose="02000000000000000000" pitchFamily="2" charset="0"/>
              </a:rPr>
              <a:t> : </a:t>
            </a:r>
            <a:r>
              <a:rPr lang="en-US" sz="3600" dirty="0" err="1">
                <a:latin typeface="NikoshBAN" panose="02000000000000000000" pitchFamily="2" charset="0"/>
                <a:ea typeface="Times New Roman" panose="02020603050405020304" pitchFamily="18" charset="0"/>
                <a:cs typeface="NikoshBAN" panose="02000000000000000000" pitchFamily="2" charset="0"/>
              </a:rPr>
              <a:t>কোন</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ক্ষেত্রে</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ফ্রানসাইজিংয়ের</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চুক্তিপত্র</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বাতিল</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করে</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দিতে</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পারে</a:t>
            </a:r>
            <a:r>
              <a:rPr lang="en-US" sz="3600" dirty="0">
                <a:latin typeface="NikoshBAN" panose="02000000000000000000" pitchFamily="2" charset="0"/>
                <a:ea typeface="Times New Roman" panose="02020603050405020304" pitchFamily="18" charset="0"/>
                <a:cs typeface="NikoshBAN" panose="02000000000000000000" pitchFamily="2" charset="0"/>
              </a:rPr>
              <a:t>?</a:t>
            </a:r>
            <a:br>
              <a:rPr lang="en-US" sz="3600" dirty="0">
                <a:latin typeface="NikoshBAN" panose="02000000000000000000" pitchFamily="2" charset="0"/>
                <a:ea typeface="Times New Roman" panose="02020603050405020304" pitchFamily="18" charset="0"/>
                <a:cs typeface="NikoshBAN" panose="02000000000000000000" pitchFamily="2" charset="0"/>
              </a:rPr>
            </a:br>
            <a:r>
              <a:rPr lang="en-US" sz="3600" dirty="0" err="1">
                <a:latin typeface="NikoshBAN" panose="02000000000000000000" pitchFamily="2" charset="0"/>
                <a:ea typeface="Times New Roman" panose="02020603050405020304" pitchFamily="18" charset="0"/>
                <a:cs typeface="NikoshBAN" panose="02000000000000000000" pitchFamily="2" charset="0"/>
              </a:rPr>
              <a:t>উত্তর</a:t>
            </a:r>
            <a:r>
              <a:rPr lang="en-US" sz="3600" dirty="0">
                <a:latin typeface="NikoshBAN" panose="02000000000000000000" pitchFamily="2" charset="0"/>
                <a:ea typeface="Times New Roman" panose="02020603050405020304" pitchFamily="18" charset="0"/>
                <a:cs typeface="NikoshBAN" panose="02000000000000000000" pitchFamily="2" charset="0"/>
              </a:rPr>
              <a:t> : </a:t>
            </a:r>
            <a:r>
              <a:rPr lang="en-US" sz="3600" dirty="0" err="1">
                <a:latin typeface="NikoshBAN" panose="02000000000000000000" pitchFamily="2" charset="0"/>
                <a:ea typeface="Times New Roman" panose="02020603050405020304" pitchFamily="18" charset="0"/>
                <a:cs typeface="NikoshBAN" panose="02000000000000000000" pitchFamily="2" charset="0"/>
              </a:rPr>
              <a:t>ফ্রানসাইজিংয়ের</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মানদণ্ড</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অনুযায়ী</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না</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হলে</a:t>
            </a:r>
            <a:r>
              <a:rPr lang="en-US" sz="3600" dirty="0">
                <a:latin typeface="NikoshBAN" panose="02000000000000000000" pitchFamily="2" charset="0"/>
                <a:ea typeface="Times New Roman" panose="02020603050405020304" pitchFamily="18" charset="0"/>
                <a:cs typeface="NikoshBAN" panose="02000000000000000000" pitchFamily="2" charset="0"/>
              </a:rPr>
              <a:t>।</a:t>
            </a:r>
            <a:endParaRPr lang="en-US" sz="3600" dirty="0">
              <a:effectLst/>
              <a:latin typeface="NikoshBAN" panose="02000000000000000000" pitchFamily="2" charset="0"/>
              <a:ea typeface="Times New Roman" panose="02020603050405020304" pitchFamily="18" charset="0"/>
              <a:cs typeface="NikoshBAN" panose="02000000000000000000" pitchFamily="2" charset="0"/>
            </a:endParaRPr>
          </a:p>
        </p:txBody>
      </p:sp>
      <p:sp>
        <p:nvSpPr>
          <p:cNvPr id="3" name="Rectangle 2"/>
          <p:cNvSpPr/>
          <p:nvPr/>
        </p:nvSpPr>
        <p:spPr>
          <a:xfrm>
            <a:off x="838200" y="5867400"/>
            <a:ext cx="9906000" cy="1200329"/>
          </a:xfrm>
          <a:prstGeom prst="rect">
            <a:avLst/>
          </a:prstGeom>
        </p:spPr>
        <p:txBody>
          <a:bodyPr wrap="square">
            <a:spAutoFit/>
          </a:bodyPr>
          <a:lstStyle/>
          <a:p>
            <a:r>
              <a:rPr lang="en-US" sz="3600" dirty="0" err="1">
                <a:latin typeface="NikoshBAN" panose="02000000000000000000" pitchFamily="2" charset="0"/>
                <a:ea typeface="Times New Roman" panose="02020603050405020304" pitchFamily="18" charset="0"/>
                <a:cs typeface="NikoshBAN" panose="02000000000000000000" pitchFamily="2" charset="0"/>
              </a:rPr>
              <a:t>প্রশ্ন</a:t>
            </a:r>
            <a:r>
              <a:rPr lang="en-US" sz="3600" dirty="0">
                <a:latin typeface="NikoshBAN" panose="02000000000000000000" pitchFamily="2" charset="0"/>
                <a:ea typeface="Times New Roman" panose="02020603050405020304" pitchFamily="18" charset="0"/>
                <a:cs typeface="NikoshBAN" panose="02000000000000000000" pitchFamily="2" charset="0"/>
              </a:rPr>
              <a:t> : </a:t>
            </a:r>
            <a:r>
              <a:rPr lang="en-US" sz="3600" dirty="0" err="1">
                <a:latin typeface="NikoshBAN" panose="02000000000000000000" pitchFamily="2" charset="0"/>
                <a:ea typeface="Times New Roman" panose="02020603050405020304" pitchFamily="18" charset="0"/>
                <a:cs typeface="NikoshBAN" panose="02000000000000000000" pitchFamily="2" charset="0"/>
              </a:rPr>
              <a:t>ফ্রানসাইজিংয়ের</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কোন</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আইটেমগুলো</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বিক্রয়</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করতে</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পারবে</a:t>
            </a:r>
            <a:r>
              <a:rPr lang="en-US" sz="3600" dirty="0">
                <a:latin typeface="NikoshBAN" panose="02000000000000000000" pitchFamily="2" charset="0"/>
                <a:ea typeface="Times New Roman" panose="02020603050405020304" pitchFamily="18" charset="0"/>
                <a:cs typeface="NikoshBAN" panose="02000000000000000000" pitchFamily="2" charset="0"/>
              </a:rPr>
              <a:t>?</a:t>
            </a:r>
            <a:br>
              <a:rPr lang="en-US" sz="3600" dirty="0">
                <a:latin typeface="NikoshBAN" panose="02000000000000000000" pitchFamily="2" charset="0"/>
                <a:ea typeface="Times New Roman" panose="02020603050405020304" pitchFamily="18" charset="0"/>
                <a:cs typeface="NikoshBAN" panose="02000000000000000000" pitchFamily="2" charset="0"/>
              </a:rPr>
            </a:br>
            <a:r>
              <a:rPr lang="en-US" sz="3600" dirty="0" err="1">
                <a:latin typeface="NikoshBAN" panose="02000000000000000000" pitchFamily="2" charset="0"/>
                <a:ea typeface="Times New Roman" panose="02020603050405020304" pitchFamily="18" charset="0"/>
                <a:cs typeface="NikoshBAN" panose="02000000000000000000" pitchFamily="2" charset="0"/>
              </a:rPr>
              <a:t>উত্তর</a:t>
            </a:r>
            <a:r>
              <a:rPr lang="en-US" sz="3600" dirty="0">
                <a:latin typeface="NikoshBAN" panose="02000000000000000000" pitchFamily="2" charset="0"/>
                <a:ea typeface="Times New Roman" panose="02020603050405020304" pitchFamily="18" charset="0"/>
                <a:cs typeface="NikoshBAN" panose="02000000000000000000" pitchFamily="2" charset="0"/>
              </a:rPr>
              <a:t> : </a:t>
            </a:r>
            <a:r>
              <a:rPr lang="en-US" sz="3600" dirty="0" err="1">
                <a:latin typeface="NikoshBAN" panose="02000000000000000000" pitchFamily="2" charset="0"/>
                <a:ea typeface="Times New Roman" panose="02020603050405020304" pitchFamily="18" charset="0"/>
                <a:cs typeface="NikoshBAN" panose="02000000000000000000" pitchFamily="2" charset="0"/>
              </a:rPr>
              <a:t>যেসব</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আইটেমগুলো</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ফ্রানসাইজিংয়ের</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গ্রহণযোগ্য</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মনে</a:t>
            </a:r>
            <a:r>
              <a:rPr lang="en-US" sz="3600" dirty="0">
                <a:latin typeface="NikoshBAN" panose="02000000000000000000" pitchFamily="2" charset="0"/>
                <a:ea typeface="Times New Roman" panose="02020603050405020304" pitchFamily="18" charset="0"/>
                <a:cs typeface="NikoshBAN" panose="02000000000000000000" pitchFamily="2" charset="0"/>
              </a:rPr>
              <a:t> </a:t>
            </a:r>
            <a:r>
              <a:rPr lang="en-US" sz="3600" dirty="0" err="1">
                <a:latin typeface="NikoshBAN" panose="02000000000000000000" pitchFamily="2" charset="0"/>
                <a:ea typeface="Times New Roman" panose="02020603050405020304" pitchFamily="18" charset="0"/>
                <a:cs typeface="NikoshBAN" panose="02000000000000000000" pitchFamily="2" charset="0"/>
              </a:rPr>
              <a:t>করে</a:t>
            </a:r>
            <a:r>
              <a:rPr lang="en-US" sz="3600" dirty="0">
                <a:latin typeface="NikoshBAN" panose="02000000000000000000" pitchFamily="2" charset="0"/>
                <a:ea typeface="Times New Roman" panose="02020603050405020304" pitchFamily="18" charset="0"/>
                <a:cs typeface="NikoshBAN" panose="02000000000000000000" pitchFamily="2" charset="0"/>
              </a:rPr>
              <a:t>।</a:t>
            </a:r>
            <a:endParaRPr lang="en-US" sz="3600" dirty="0">
              <a:effectLst/>
              <a:latin typeface="NikoshBAN" panose="02000000000000000000" pitchFamily="2" charset="0"/>
              <a:ea typeface="Times New Roman" panose="02020603050405020304" pitchFamily="18"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3846789" y="487881"/>
            <a:ext cx="4297518" cy="734265"/>
          </a:xfrm>
          <a:prstGeom prst="rect">
            <a:avLst/>
          </a:prstGeom>
          <a:ln w="57150">
            <a:noFill/>
          </a:ln>
          <a:effectLst>
            <a:outerShdw blurRad="50800" dist="38100" dir="5400000" algn="t" rotWithShape="0">
              <a:prstClr val="black">
                <a:alpha val="40000"/>
              </a:prstClr>
            </a:outerShdw>
          </a:effectLst>
        </p:spPr>
        <p:txBody>
          <a:bodyPr wrap="square" lIns="117564" tIns="58782" rIns="117564" bIns="58782">
            <a:prstTxWarp prst="textPlain">
              <a:avLst/>
            </a:prstTxWarp>
            <a:spAutoFit/>
          </a:bodyPr>
          <a:lstStyle/>
          <a:p>
            <a:pPr algn="ctr"/>
            <a:r>
              <a:rPr lang="bn-BD" sz="4000" dirty="0" smtClean="0">
                <a:effectLst>
                  <a:outerShdw blurRad="38100" dist="38100" dir="2700000" algn="tl">
                    <a:srgbClr val="000000">
                      <a:alpha val="43137"/>
                    </a:srgbClr>
                  </a:outerShdw>
                </a:effectLst>
                <a:latin typeface="NikoshBAN" pitchFamily="2" charset="0"/>
                <a:cs typeface="NikoshBAN" pitchFamily="2" charset="0"/>
              </a:rPr>
              <a:t>ফ্রানসাইজিং এর সুবিধা</a:t>
            </a:r>
            <a:endParaRPr lang="en-US" sz="4000" dirty="0"/>
          </a:p>
        </p:txBody>
      </p:sp>
      <p:sp>
        <p:nvSpPr>
          <p:cNvPr id="12" name="Rectangle 11"/>
          <p:cNvSpPr/>
          <p:nvPr/>
        </p:nvSpPr>
        <p:spPr>
          <a:xfrm>
            <a:off x="1582015" y="1606296"/>
            <a:ext cx="9637570" cy="107086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Group 5"/>
          <p:cNvGrpSpPr/>
          <p:nvPr/>
        </p:nvGrpSpPr>
        <p:grpSpPr>
          <a:xfrm>
            <a:off x="1971274" y="3212592"/>
            <a:ext cx="9248311" cy="1070864"/>
            <a:chOff x="1132438" y="2141728"/>
            <a:chExt cx="9248311" cy="1070864"/>
          </a:xfrm>
          <a:noFill/>
        </p:grpSpPr>
        <p:sp>
          <p:nvSpPr>
            <p:cNvPr id="10" name="Rectangle 9"/>
            <p:cNvSpPr/>
            <p:nvPr/>
          </p:nvSpPr>
          <p:spPr>
            <a:xfrm>
              <a:off x="1132438" y="2141728"/>
              <a:ext cx="9248311" cy="1070864"/>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1132438" y="2141728"/>
              <a:ext cx="9248311" cy="107086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49998" tIns="109220" rIns="109220" bIns="109220" numCol="1" spcCol="1270" anchor="ctr" anchorCtr="0">
              <a:noAutofit/>
            </a:bodyPr>
            <a:lstStyle/>
            <a:p>
              <a:pPr lvl="0" algn="l" defTabSz="1911350">
                <a:lnSpc>
                  <a:spcPct val="90000"/>
                </a:lnSpc>
                <a:spcBef>
                  <a:spcPct val="0"/>
                </a:spcBef>
                <a:spcAft>
                  <a:spcPct val="35000"/>
                </a:spcAft>
              </a:pPr>
              <a:endParaRPr lang="en-US" sz="4300" b="1" kern="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grpSp>
      <p:sp>
        <p:nvSpPr>
          <p:cNvPr id="14" name="Rectangle 13"/>
          <p:cNvSpPr/>
          <p:nvPr/>
        </p:nvSpPr>
        <p:spPr>
          <a:xfrm>
            <a:off x="990600" y="6096000"/>
            <a:ext cx="9829800" cy="646331"/>
          </a:xfrm>
          <a:prstGeom prst="rect">
            <a:avLst/>
          </a:prstGeom>
        </p:spPr>
        <p:txBody>
          <a:bodyPr wrap="square">
            <a:spAutoFit/>
          </a:bodyPr>
          <a:lstStyle/>
          <a:p>
            <a:pPr lvl="0" defTabSz="1911350">
              <a:lnSpc>
                <a:spcPct val="90000"/>
              </a:lnSpc>
              <a:spcBef>
                <a:spcPct val="0"/>
              </a:spcBef>
              <a:spcAft>
                <a:spcPct val="35000"/>
              </a:spcAft>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3. </a:t>
            </a:r>
            <a:r>
              <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ফ্রানসাইজরের কাছ থেকে ব্যবসায় সংক্রান্ত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পরামর্শ নেওয়া</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15" name="Rectangle 14"/>
          <p:cNvSpPr/>
          <p:nvPr/>
        </p:nvSpPr>
        <p:spPr>
          <a:xfrm>
            <a:off x="989407" y="5320042"/>
            <a:ext cx="5606022" cy="707886"/>
          </a:xfrm>
          <a:prstGeom prst="rect">
            <a:avLst/>
          </a:prstGeom>
        </p:spPr>
        <p:txBody>
          <a:bodyPr wrap="none">
            <a:spAutoFit/>
          </a:bodyPr>
          <a:lstStyle/>
          <a:p>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2.  </a:t>
            </a:r>
            <a:r>
              <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কর্মচারীদের প্রশিক্ষণের ব্যবস্থা</a:t>
            </a:r>
            <a:endParaRPr lang="en-US" sz="4000" dirty="0"/>
          </a:p>
        </p:txBody>
      </p:sp>
      <p:sp>
        <p:nvSpPr>
          <p:cNvPr id="16" name="Rectangle 15"/>
          <p:cNvSpPr/>
          <p:nvPr/>
        </p:nvSpPr>
        <p:spPr>
          <a:xfrm>
            <a:off x="1141692" y="4639675"/>
            <a:ext cx="5453737" cy="646331"/>
          </a:xfrm>
          <a:prstGeom prst="rect">
            <a:avLst/>
          </a:prstGeom>
        </p:spPr>
        <p:txBody>
          <a:bodyPr wrap="none">
            <a:spAutoFit/>
          </a:bodyPr>
          <a:lstStyle/>
          <a:p>
            <a:pPr lvl="0" defTabSz="1911350">
              <a:lnSpc>
                <a:spcPct val="90000"/>
              </a:lnSpc>
              <a:spcBef>
                <a:spcPct val="0"/>
              </a:spcBef>
              <a:spcAft>
                <a:spcPct val="35000"/>
              </a:spcAft>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1.   </a:t>
            </a:r>
            <a:r>
              <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ব্র্যান্ডের পণ্য বাজারজাত করণ</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600200"/>
            <a:ext cx="3794760" cy="2743200"/>
          </a:xfrm>
          <a:prstGeom prst="rect">
            <a:avLst/>
          </a:prstGeom>
          <a:ln>
            <a:noFill/>
          </a:ln>
          <a:effectLst>
            <a:glow rad="228600">
              <a:schemeClr val="accent5">
                <a:satMod val="175000"/>
                <a:alpha val="40000"/>
              </a:schemeClr>
            </a:glow>
            <a:softEdge rad="112500"/>
          </a:effectLst>
        </p:spPr>
      </p:pic>
      <p:pic>
        <p:nvPicPr>
          <p:cNvPr id="17" name="Picture 16" descr="images (28).jpg"/>
          <p:cNvPicPr>
            <a:picLocks noChangeAspect="1"/>
          </p:cNvPicPr>
          <p:nvPr/>
        </p:nvPicPr>
        <p:blipFill>
          <a:blip r:embed="rId4"/>
          <a:stretch>
            <a:fillRect/>
          </a:stretch>
        </p:blipFill>
        <p:spPr>
          <a:xfrm>
            <a:off x="4650889" y="1600200"/>
            <a:ext cx="3106271" cy="2743200"/>
          </a:xfrm>
          <a:prstGeom prst="rect">
            <a:avLst/>
          </a:prstGeom>
          <a:ln>
            <a:noFill/>
          </a:ln>
          <a:effectLst>
            <a:glow rad="228600">
              <a:schemeClr val="accent5">
                <a:satMod val="175000"/>
                <a:alpha val="40000"/>
              </a:schemeClr>
            </a:glow>
            <a:softEdge rad="112500"/>
          </a:effectLst>
        </p:spPr>
      </p:pic>
      <p:pic>
        <p:nvPicPr>
          <p:cNvPr id="18" name="Picture 17" descr="images (6).jpg"/>
          <p:cNvPicPr>
            <a:picLocks noChangeAspect="1"/>
          </p:cNvPicPr>
          <p:nvPr/>
        </p:nvPicPr>
        <p:blipFill>
          <a:blip r:embed="rId5"/>
          <a:stretch>
            <a:fillRect/>
          </a:stretch>
        </p:blipFill>
        <p:spPr>
          <a:xfrm>
            <a:off x="792480" y="1600200"/>
            <a:ext cx="3535680" cy="2743200"/>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9" name="Flowchart: Alternate Process 8"/>
          <p:cNvSpPr/>
          <p:nvPr/>
        </p:nvSpPr>
        <p:spPr>
          <a:xfrm>
            <a:off x="4648200" y="609600"/>
            <a:ext cx="2362200" cy="914400"/>
          </a:xfrm>
          <a:prstGeom prst="flowChartAlternateProcess">
            <a:avLst/>
          </a:prstGeom>
          <a:noFill/>
          <a:ln>
            <a:noFill/>
          </a:ln>
          <a:effectLst>
            <a:glow rad="139700">
              <a:schemeClr val="accent1">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পরিচিতি</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12" name="TextBox 11"/>
          <p:cNvSpPr txBox="1"/>
          <p:nvPr/>
        </p:nvSpPr>
        <p:spPr>
          <a:xfrm>
            <a:off x="7696200" y="3940076"/>
            <a:ext cx="3886200" cy="2888701"/>
          </a:xfrm>
          <a:prstGeom prst="rect">
            <a:avLst/>
          </a:prstGeom>
          <a:noFill/>
          <a:ln>
            <a:no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wrap="square" lIns="117564" tIns="58782" rIns="117564" bIns="58782" rtlCol="0">
            <a:spAutoFit/>
          </a:bodyPr>
          <a:lstStyle/>
          <a:p>
            <a:r>
              <a:rPr lang="bn-IN"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বিষয়ঃ ব্যাবসায় উদ্যোগ </a:t>
            </a:r>
            <a:endPar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r>
              <a:rPr lang="bn-IN"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 নবম-দশম</a:t>
            </a:r>
          </a:p>
          <a:p>
            <a:r>
              <a:rPr lang="bn-IN"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অধ্যায়ঃ </a:t>
            </a: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পঞ্চম অধ্যায় </a:t>
            </a:r>
            <a:endParaRPr lang="bn-IN"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r>
              <a:rPr lang="bn-IN"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 </a:t>
            </a: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ফ্রানসাইজিং</a:t>
            </a:r>
            <a:endParaRPr lang="bn-IN"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r>
              <a:rPr lang="bn-IN"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সময়ঃ ৪০ মিনিট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2005912"/>
            <a:ext cx="1524000" cy="1727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picture-73310-1440962543"/>
          <p:cNvPicPr>
            <a:picLocks noChangeAspect="1" noChangeArrowheads="1"/>
          </p:cNvPicPr>
          <p:nvPr/>
        </p:nvPicPr>
        <p:blipFill>
          <a:blip r:embed="rId4"/>
          <a:srcRect/>
          <a:stretch>
            <a:fillRect/>
          </a:stretch>
        </p:blipFill>
        <p:spPr bwMode="auto">
          <a:xfrm>
            <a:off x="2286000" y="1828800"/>
            <a:ext cx="2045019" cy="1905000"/>
          </a:xfrm>
          <a:prstGeom prst="rect">
            <a:avLst/>
          </a:prstGeom>
          <a:ln>
            <a:noFill/>
          </a:ln>
          <a:effectLst>
            <a:softEdge rad="112500"/>
          </a:effectLst>
        </p:spPr>
      </p:pic>
      <p:sp>
        <p:nvSpPr>
          <p:cNvPr id="7" name="TextBox 6"/>
          <p:cNvSpPr txBox="1"/>
          <p:nvPr/>
        </p:nvSpPr>
        <p:spPr>
          <a:xfrm>
            <a:off x="1037772" y="3770055"/>
            <a:ext cx="5744028" cy="2862322"/>
          </a:xfrm>
          <a:prstGeom prst="rect">
            <a:avLst/>
          </a:prstGeom>
          <a:noFill/>
        </p:spPr>
        <p:txBody>
          <a:bodyPr wrap="square" rtlCol="0">
            <a:spAutoFit/>
          </a:bodyPr>
          <a:lstStyle/>
          <a:p>
            <a:pPr defTabSz="457172">
              <a:spcBef>
                <a:spcPct val="0"/>
              </a:spcBef>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হারুনর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রশীদ</a:t>
            </a:r>
            <a:endParaRPr lang="bn-BD" sz="3600" dirty="0" smtClean="0">
              <a:ln w="0"/>
              <a:effectLst>
                <a:outerShdw blurRad="38100" dist="19050" dir="2700000" algn="tl" rotWithShape="0">
                  <a:schemeClr val="dk1">
                    <a:alpha val="40000"/>
                  </a:schemeClr>
                </a:outerShdw>
              </a:effectLst>
              <a:latin typeface="SutonnyMJ" pitchFamily="2" charset="0"/>
              <a:cs typeface="NikoshBAN" panose="02000000000000000000" pitchFamily="2" charset="0"/>
            </a:endParaRPr>
          </a:p>
          <a:p>
            <a:pPr defTabSz="457172">
              <a:spcBef>
                <a:spcPct val="0"/>
              </a:spcBef>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endPar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মালেকা</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মমতাজ</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বালিকা</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ছোটরা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আদর্শসদর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কুমিল্লা</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০১৮৭১১১৭৩০৮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3291774" y="457200"/>
            <a:ext cx="4678518" cy="734265"/>
          </a:xfrm>
          <a:prstGeom prst="rect">
            <a:avLst/>
          </a:prstGeom>
          <a:ln w="57150">
            <a:noFill/>
          </a:ln>
          <a:effectLst>
            <a:outerShdw blurRad="50800" dist="38100" dir="5400000" algn="t" rotWithShape="0">
              <a:prstClr val="black">
                <a:alpha val="40000"/>
              </a:prstClr>
            </a:outerShdw>
          </a:effectLst>
        </p:spPr>
        <p:txBody>
          <a:bodyPr wrap="square" lIns="117564" tIns="58782" rIns="117564" bIns="58782">
            <a:prstTxWarp prst="textPlain">
              <a:avLst/>
            </a:prstTxWarp>
            <a:spAutoFit/>
          </a:bodyPr>
          <a:lstStyle/>
          <a:p>
            <a:pPr algn="ctr"/>
            <a:r>
              <a:rPr lang="bn-BD" sz="4000" dirty="0" smtClean="0">
                <a:effectLst>
                  <a:outerShdw blurRad="38100" dist="38100" dir="2700000" algn="tl">
                    <a:srgbClr val="000000">
                      <a:alpha val="43137"/>
                    </a:srgbClr>
                  </a:outerShdw>
                </a:effectLst>
                <a:latin typeface="NikoshBAN" pitchFamily="2" charset="0"/>
                <a:cs typeface="NikoshBAN" pitchFamily="2" charset="0"/>
              </a:rPr>
              <a:t>ফ্রানসাইজিং এর অসুবিধা</a:t>
            </a:r>
            <a:endParaRPr lang="en-US" sz="4000" dirty="0"/>
          </a:p>
        </p:txBody>
      </p:sp>
      <p:sp>
        <p:nvSpPr>
          <p:cNvPr id="5" name="Rectangle 4"/>
          <p:cNvSpPr/>
          <p:nvPr/>
        </p:nvSpPr>
        <p:spPr>
          <a:xfrm>
            <a:off x="1363833" y="4453979"/>
            <a:ext cx="8534400" cy="769441"/>
          </a:xfrm>
          <a:prstGeom prst="rect">
            <a:avLst/>
          </a:prstGeom>
        </p:spPr>
        <p:txBody>
          <a:bodyPr wrap="square">
            <a:spAutoFit/>
          </a:bodyPr>
          <a:lstStyle/>
          <a:p>
            <a:pPr marL="742950" lvl="0" indent="-742950">
              <a:buFont typeface="+mj-lt"/>
              <a:buAutoNum type="arabicPeriod"/>
            </a:pPr>
            <a:r>
              <a:rPr lang="bn-BD" sz="4400" dirty="0" smtClean="0">
                <a:latin typeface="NikoshBAN" pitchFamily="2" charset="0"/>
                <a:cs typeface="NikoshBAN" pitchFamily="2" charset="0"/>
              </a:rPr>
              <a:t>কড়া মনিটরিং</a:t>
            </a:r>
            <a:endParaRPr lang="en-US" sz="4400" dirty="0" smtClean="0">
              <a:latin typeface="NikoshBAN" pitchFamily="2" charset="0"/>
              <a:cs typeface="NikoshBAN" pitchFamily="2" charset="0"/>
            </a:endParaRPr>
          </a:p>
        </p:txBody>
      </p:sp>
      <p:sp>
        <p:nvSpPr>
          <p:cNvPr id="6" name="Rectangle 5"/>
          <p:cNvSpPr/>
          <p:nvPr/>
        </p:nvSpPr>
        <p:spPr>
          <a:xfrm>
            <a:off x="1352947" y="5132793"/>
            <a:ext cx="7772400" cy="769441"/>
          </a:xfrm>
          <a:prstGeom prst="rect">
            <a:avLst/>
          </a:prstGeom>
        </p:spPr>
        <p:txBody>
          <a:bodyPr wrap="square">
            <a:spAutoFit/>
          </a:bodyPr>
          <a:lstStyle/>
          <a:p>
            <a:pPr marL="742950" lvl="0" indent="-742950"/>
            <a:r>
              <a:rPr lang="en-US" sz="4400" dirty="0" smtClean="0">
                <a:latin typeface="NikoshBAN" pitchFamily="2" charset="0"/>
                <a:cs typeface="NikoshBAN" pitchFamily="2" charset="0"/>
              </a:rPr>
              <a:t>2.  </a:t>
            </a:r>
            <a:r>
              <a:rPr lang="bn-BD" sz="4400" dirty="0" smtClean="0">
                <a:latin typeface="NikoshBAN" pitchFamily="2" charset="0"/>
                <a:cs typeface="NikoshBAN" pitchFamily="2" charset="0"/>
              </a:rPr>
              <a:t>শর্ত ভঙ্গের জন্য চুক্তি বাতিলের সম্ভাবনা</a:t>
            </a:r>
            <a:endParaRPr lang="en-US" sz="4400" dirty="0" smtClean="0">
              <a:latin typeface="NikoshBAN" pitchFamily="2" charset="0"/>
              <a:cs typeface="NikoshBAN" pitchFamily="2" charset="0"/>
            </a:endParaRPr>
          </a:p>
        </p:txBody>
      </p:sp>
      <p:sp>
        <p:nvSpPr>
          <p:cNvPr id="7" name="Rectangle 6"/>
          <p:cNvSpPr/>
          <p:nvPr/>
        </p:nvSpPr>
        <p:spPr>
          <a:xfrm>
            <a:off x="1363833" y="5963552"/>
            <a:ext cx="4915128" cy="769441"/>
          </a:xfrm>
          <a:prstGeom prst="rect">
            <a:avLst/>
          </a:prstGeom>
        </p:spPr>
        <p:txBody>
          <a:bodyPr wrap="none">
            <a:spAutoFit/>
          </a:bodyPr>
          <a:lstStyle/>
          <a:p>
            <a:pPr marL="742950" lvl="0" indent="-742950"/>
            <a:r>
              <a:rPr lang="en-US" sz="4400" dirty="0" smtClean="0">
                <a:latin typeface="NikoshBAN" pitchFamily="2" charset="0"/>
                <a:cs typeface="NikoshBAN" pitchFamily="2" charset="0"/>
              </a:rPr>
              <a:t>3.  </a:t>
            </a:r>
            <a:r>
              <a:rPr lang="bn-BD" sz="4400" dirty="0" smtClean="0">
                <a:latin typeface="NikoshBAN" pitchFamily="2" charset="0"/>
                <a:cs typeface="NikoshBAN" pitchFamily="2" charset="0"/>
              </a:rPr>
              <a:t>বেশি পরিমাণ বিনিয়োগ</a:t>
            </a:r>
            <a:endParaRPr lang="en-US" sz="4400" dirty="0">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0"/>
            <a:ext cx="3347857" cy="2309796"/>
          </a:xfrm>
          <a:prstGeom prst="rect">
            <a:avLst/>
          </a:prstGeom>
          <a:ln>
            <a:noFill/>
          </a:ln>
          <a:effectLst>
            <a:glow rad="228600">
              <a:schemeClr val="accent5">
                <a:satMod val="175000"/>
                <a:alpha val="40000"/>
              </a:schemeClr>
            </a:glow>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1524000"/>
            <a:ext cx="3657600" cy="2362200"/>
          </a:xfrm>
          <a:prstGeom prst="rect">
            <a:avLst/>
          </a:prstGeom>
          <a:ln>
            <a:noFill/>
          </a:ln>
          <a:effectLst>
            <a:glow rad="228600">
              <a:schemeClr val="accent5">
                <a:satMod val="175000"/>
                <a:alpha val="40000"/>
              </a:schemeClr>
            </a:glow>
            <a:softEdge rad="112500"/>
          </a:effectLst>
        </p:spPr>
      </p:pic>
      <p:pic>
        <p:nvPicPr>
          <p:cNvPr id="10" name="Picture 9" descr="download (11).jpg"/>
          <p:cNvPicPr>
            <a:picLocks noChangeAspect="1"/>
          </p:cNvPicPr>
          <p:nvPr/>
        </p:nvPicPr>
        <p:blipFill>
          <a:blip r:embed="rId5"/>
          <a:stretch>
            <a:fillRect/>
          </a:stretch>
        </p:blipFill>
        <p:spPr>
          <a:xfrm>
            <a:off x="4572000" y="1524000"/>
            <a:ext cx="3262183" cy="2356998"/>
          </a:xfrm>
          <a:prstGeom prst="rect">
            <a:avLst/>
          </a:prstGeom>
          <a:ln>
            <a:noFill/>
          </a:ln>
          <a:effectLst>
            <a:glow rad="228600">
              <a:schemeClr val="accent5">
                <a:satMod val="175000"/>
                <a:alpha val="40000"/>
              </a:schemeClr>
            </a:glow>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strVal val="#ppt_w+.3"/>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5" name="TextBox 1" descr="Water droplets"/>
          <p:cNvSpPr>
            <a:spLocks noChangeArrowheads="1"/>
          </p:cNvSpPr>
          <p:nvPr/>
        </p:nvSpPr>
        <p:spPr bwMode="auto">
          <a:xfrm>
            <a:off x="4191000" y="304800"/>
            <a:ext cx="3352800" cy="923464"/>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16625" tIns="58312" rIns="116625" bIns="58312">
            <a:prstTxWarp prst="textPlain">
              <a:avLst/>
            </a:prstTxWarp>
            <a:spAutoFit/>
          </a:bodyPr>
          <a:lstStyle/>
          <a:p>
            <a:pPr algn="ctr">
              <a:defRPr/>
            </a:pPr>
            <a:r>
              <a:rPr lang="bn-BD" sz="5000"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5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383360"/>
            <a:ext cx="4419599" cy="329615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lowchart: Alternate Process 7"/>
          <p:cNvSpPr/>
          <p:nvPr/>
        </p:nvSpPr>
        <p:spPr>
          <a:xfrm>
            <a:off x="914400" y="5410200"/>
            <a:ext cx="8610600" cy="1371600"/>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1"/>
          </a:lnRef>
          <a:fillRef idx="2">
            <a:schemeClr val="accent1"/>
          </a:fillRef>
          <a:effectRef idx="1">
            <a:schemeClr val="accent1"/>
          </a:effectRef>
          <a:fontRef idx="minor">
            <a:schemeClr val="dk1"/>
          </a:fontRef>
        </p:style>
        <p:txBody>
          <a:bodyPr lIns="117564" tIns="58782" rIns="117564" bIns="58782" rtlCol="0" anchor="ctr">
            <a:prstTxWarp prst="textPlain">
              <a:avLst/>
            </a:prstTxWarp>
          </a:bodyPr>
          <a:lstStyle/>
          <a:p>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1.</a:t>
            </a: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ফ্র্যানসাইজিং ব্যবসায়ের বৈশিষ্ট্য উল্লেখ কর।</a:t>
            </a:r>
          </a:p>
          <a:p>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2. </a:t>
            </a: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ফ্র্যানসাইজিং ব্যবসায়ের চুক্তির বিষয় উল্লেখ কর।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5" name="TextBox 1" descr="Purple mesh"/>
          <p:cNvSpPr>
            <a:spLocks noChangeArrowheads="1"/>
          </p:cNvSpPr>
          <p:nvPr/>
        </p:nvSpPr>
        <p:spPr bwMode="auto">
          <a:xfrm>
            <a:off x="4684713" y="462756"/>
            <a:ext cx="2287058" cy="689727"/>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4600"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6" name="Picture 5" descr="Untitled-15896.png"/>
          <p:cNvPicPr>
            <a:picLocks noChangeAspect="1"/>
          </p:cNvPicPr>
          <p:nvPr/>
        </p:nvPicPr>
        <p:blipFill>
          <a:blip r:embed="rId3"/>
          <a:stretch>
            <a:fillRect/>
          </a:stretch>
        </p:blipFill>
        <p:spPr>
          <a:xfrm>
            <a:off x="3810001" y="1371600"/>
            <a:ext cx="4267200" cy="284585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ed Rectangle 6" descr="Wallpaper04935"/>
          <p:cNvSpPr>
            <a:spLocks noChangeArrowheads="1"/>
          </p:cNvSpPr>
          <p:nvPr/>
        </p:nvSpPr>
        <p:spPr bwMode="auto">
          <a:xfrm>
            <a:off x="1219200" y="5029200"/>
            <a:ext cx="8343899" cy="1600200"/>
          </a:xfrm>
          <a:prstGeom prst="roundRect">
            <a:avLst>
              <a:gd name="adj" fmla="val 28491"/>
            </a:avLst>
          </a:prstGeom>
          <a:noFill/>
          <a:ln w="25400" algn="ctr">
            <a:noFill/>
            <a:round/>
            <a:headEnd/>
            <a:tailEnd/>
          </a:ln>
          <a:scene3d>
            <a:camera prst="orthographicFront"/>
            <a:lightRig rig="threePt" dir="t"/>
          </a:scene3d>
          <a:sp3d>
            <a:bevelT w="114300" prst="artDeco"/>
          </a:sp3d>
        </p:spPr>
        <p:txBody>
          <a:bodyPr lIns="116625" tIns="58312" rIns="116625" bIns="58312" anchor="ctr">
            <a:prstTxWarp prst="textPlain">
              <a:avLst/>
            </a:prstTxWarp>
          </a:bodyPr>
          <a:lstStyle/>
          <a:p>
            <a:pPr marL="914400" indent="-914400">
              <a:buFont typeface="+mj-lt"/>
              <a:buAutoNum type="arabicPeriod"/>
            </a:pPr>
            <a:r>
              <a:rPr lang="bn-BD" sz="4000" dirty="0" smtClean="0">
                <a:ln w="0"/>
                <a:effectLst>
                  <a:outerShdw blurRad="38100" dist="19050" dir="2700000" algn="tl" rotWithShape="0">
                    <a:schemeClr val="dk1">
                      <a:alpha val="40000"/>
                    </a:schemeClr>
                  </a:outerShdw>
                </a:effectLst>
                <a:latin typeface="NikoshBAN" pitchFamily="2" charset="0"/>
                <a:cs typeface="NikoshBAN" pitchFamily="2" charset="0"/>
              </a:rPr>
              <a:t>ফ্র্যানসাইজিং ব্যবসায়ের সুবিধা বর্ণনা কর।</a:t>
            </a:r>
          </a:p>
          <a:p>
            <a:pPr marL="914400" indent="-914400">
              <a:buFont typeface="+mj-lt"/>
              <a:buAutoNum type="arabicPeriod"/>
            </a:pPr>
            <a:r>
              <a:rPr lang="bn-BD" sz="4000" dirty="0" smtClean="0">
                <a:ln w="0"/>
                <a:effectLst>
                  <a:outerShdw blurRad="38100" dist="19050" dir="2700000" algn="tl" rotWithShape="0">
                    <a:schemeClr val="dk1">
                      <a:alpha val="40000"/>
                    </a:schemeClr>
                  </a:outerShdw>
                </a:effectLst>
                <a:latin typeface="NikoshBAN" pitchFamily="2" charset="0"/>
                <a:cs typeface="NikoshBAN" pitchFamily="2" charset="0"/>
              </a:rPr>
              <a:t>ফ্র্যানসাইজিং ব্যবসায়ের অসুবিধা বর্ণনা কর।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94343" y="0"/>
            <a:ext cx="12707257" cy="7772400"/>
          </a:xfrm>
          <a:prstGeom prst="rect">
            <a:avLst/>
          </a:prstGeom>
          <a:effectLst>
            <a:glow rad="228600">
              <a:schemeClr val="accent2">
                <a:satMod val="175000"/>
                <a:alpha val="40000"/>
              </a:schemeClr>
            </a:glow>
          </a:effectLst>
        </p:spPr>
      </p:pic>
      <p:sp>
        <p:nvSpPr>
          <p:cNvPr id="2" name="Rectangle 1"/>
          <p:cNvSpPr/>
          <p:nvPr/>
        </p:nvSpPr>
        <p:spPr>
          <a:xfrm>
            <a:off x="990600" y="5410200"/>
            <a:ext cx="10363200" cy="561439"/>
          </a:xfrm>
          <a:prstGeom prst="rect">
            <a:avLst/>
          </a:prstGeom>
        </p:spPr>
        <p:txBody>
          <a:bodyPr wrap="square">
            <a:prstTxWarp prst="textPlain">
              <a:avLst/>
            </a:prstTxWarp>
            <a:spAutoFit/>
          </a:bodyPr>
          <a:lstStyle/>
          <a:p>
            <a:pPr marL="742950" indent="-742950" algn="just">
              <a:buFont typeface="+mj-lt"/>
              <a:buAutoNum type="arabicPeriod"/>
            </a:pPr>
            <a:r>
              <a:rPr lang="bn-BD" sz="4000" dirty="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বাংলাদেশে ফ্রানসাইজিং ব্যবসায়ের সম্ভাবনা বর্ণনা কর </a:t>
            </a:r>
            <a:r>
              <a:rPr lang="as-IN" sz="4000" dirty="0" smtClean="0">
                <a:solidFill>
                  <a:srgbClr val="000000"/>
                </a:solidFill>
                <a:effectLst>
                  <a:glow rad="228600">
                    <a:schemeClr val="accent5">
                      <a:satMod val="175000"/>
                      <a:alpha val="40000"/>
                    </a:schemeClr>
                  </a:glow>
                </a:effectLst>
                <a:latin typeface="NikoshBAN" panose="02000000000000000000" pitchFamily="2" charset="0"/>
                <a:cs typeface="NikoshBAN" panose="02000000000000000000" pitchFamily="2" charset="0"/>
              </a:rPr>
              <a:t>।</a:t>
            </a:r>
            <a:endParaRPr lang="as-IN" sz="4000" dirty="0">
              <a:solidFill>
                <a:srgbClr val="000000"/>
              </a:solidFill>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7" name="TextBox 1"/>
          <p:cNvSpPr>
            <a:spLocks noChangeArrowheads="1"/>
          </p:cNvSpPr>
          <p:nvPr/>
        </p:nvSpPr>
        <p:spPr bwMode="auto">
          <a:xfrm>
            <a:off x="4358640" y="442782"/>
            <a:ext cx="3398520" cy="638436"/>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51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8" name="Picture 7" descr="images ncc-0017    2"/>
          <p:cNvPicPr>
            <a:picLocks noChangeAspect="1" noChangeArrowheads="1"/>
          </p:cNvPicPr>
          <p:nvPr/>
        </p:nvPicPr>
        <p:blipFill>
          <a:blip r:embed="rId3"/>
          <a:srcRect/>
          <a:stretch>
            <a:fillRect/>
          </a:stretch>
        </p:blipFill>
        <p:spPr bwMode="auto">
          <a:xfrm>
            <a:off x="3733800" y="1447801"/>
            <a:ext cx="4724400" cy="3505199"/>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883920" y="6233160"/>
            <a:ext cx="10668000" cy="769441"/>
          </a:xfrm>
          <a:prstGeom prst="rect">
            <a:avLst/>
          </a:prstGeom>
        </p:spPr>
        <p:txBody>
          <a:bodyPr wrap="square">
            <a:spAutoFit/>
          </a:bodyPr>
          <a:lstStyle/>
          <a:p>
            <a:pPr algn="just"/>
            <a:r>
              <a:rPr lang="en-US" sz="44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২.  </a:t>
            </a:r>
            <a:r>
              <a:rPr lang="bn-BD" sz="44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কিভাবে </a:t>
            </a:r>
            <a:r>
              <a:rPr lang="bn-BD" sz="44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ফ্রানসাইজিং চুক্তি বাতিল হতে পারে বর্ণনা কর।</a:t>
            </a:r>
            <a:endParaRPr lang="en-US" sz="4400" dirty="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398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2" name="Rectangle 1"/>
          <p:cNvSpPr/>
          <p:nvPr/>
        </p:nvSpPr>
        <p:spPr>
          <a:xfrm>
            <a:off x="457200" y="1371600"/>
            <a:ext cx="11734800" cy="5509200"/>
          </a:xfrm>
          <a:prstGeom prst="rect">
            <a:avLst/>
          </a:prstGeom>
        </p:spPr>
        <p:txBody>
          <a:bodyPr wrap="square">
            <a:spAutoFit/>
          </a:bodyPr>
          <a:lstStyle/>
          <a:p>
            <a:r>
              <a:rPr lang="as-IN" sz="3200" dirty="0">
                <a:solidFill>
                  <a:srgbClr val="1C1E21"/>
                </a:solidFill>
                <a:latin typeface="NikoshBAN" panose="02000000000000000000" pitchFamily="2" charset="0"/>
                <a:cs typeface="NikoshBAN" panose="02000000000000000000" pitchFamily="2" charset="0"/>
              </a:rPr>
              <a:t>বর্তমানে ফ্রানসাইজিং পদ্ধতিতে ব্যবসায় স্থাপন ও পরিচালন জনপ্রিয় হয়ে উঠেছে। এ </a:t>
            </a:r>
            <a:endParaRPr lang="en-US" sz="3200" dirty="0" smtClean="0">
              <a:solidFill>
                <a:srgbClr val="1C1E21"/>
              </a:solidFill>
              <a:latin typeface="NikoshBAN" panose="02000000000000000000" pitchFamily="2" charset="0"/>
              <a:cs typeface="NikoshBAN" panose="02000000000000000000" pitchFamily="2" charset="0"/>
            </a:endParaRPr>
          </a:p>
          <a:p>
            <a:r>
              <a:rPr lang="as-IN" sz="3200" dirty="0" smtClean="0">
                <a:solidFill>
                  <a:srgbClr val="1C1E21"/>
                </a:solidFill>
                <a:latin typeface="NikoshBAN" panose="02000000000000000000" pitchFamily="2" charset="0"/>
                <a:cs typeface="NikoshBAN" panose="02000000000000000000" pitchFamily="2" charset="0"/>
              </a:rPr>
              <a:t>ধরনের </a:t>
            </a:r>
            <a:r>
              <a:rPr lang="as-IN" sz="3200" dirty="0">
                <a:solidFill>
                  <a:srgbClr val="1C1E21"/>
                </a:solidFill>
                <a:latin typeface="NikoshBAN" panose="02000000000000000000" pitchFamily="2" charset="0"/>
                <a:cs typeface="NikoshBAN" panose="02000000000000000000" pitchFamily="2" charset="0"/>
              </a:rPr>
              <a:t>ব্যবসায়ের উদাহরণ হলো ব্যান্ড বক্স কোম্পানি, পিজ্জাহাট, কেএফসি ইত্যাদি।</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1C1E21"/>
                </a:solidFill>
                <a:latin typeface="NikoshBAN" panose="02000000000000000000" pitchFamily="2" charset="0"/>
                <a:cs typeface="NikoshBAN" panose="02000000000000000000" pitchFamily="2" charset="0"/>
              </a:rPr>
              <a:t>ফ্রানসাইজিং ব্যবসায় দুটি পক্ষ থাকে- ফ্রানসাইজর ও ফ্রানসাইজি। উদাহরণস্বরূপ বলা যায়, আমেরিকার কেএফসি হচ্ছে ফ্রানসাইজর এবং বাংলাদেশের ট্রান্সকম লিঃ হচ্ছে ফ্রানসাইজি।</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1C1E21"/>
                </a:solidFill>
                <a:latin typeface="NikoshBAN" panose="02000000000000000000" pitchFamily="2" charset="0"/>
                <a:cs typeface="NikoshBAN" panose="02000000000000000000" pitchFamily="2" charset="0"/>
              </a:rPr>
              <a:t>ফ্রানসাইজিং ব্যবসায়ের প্রধান বৈশিষ্ট্য হলো ফ্রানসাইজিং চুক্তি যা ফ্রানসাইজি ও ফ্রানসাইজারের মধ্যে স্বাক্ষরিত হয়। পুঁজির পরিমাণ, প্রশিক্ষণের ব্যবস্থা, ব্যবস্থাপনায় সাহায্য, ফ্রানসাইজ এলাকা ইত্যাদি ভেদে চুক্তির ধারাগুলো বিভিন্ন রকম হতে পারে</a:t>
            </a:r>
            <a:r>
              <a:rPr lang="as-IN" sz="3200" dirty="0" smtClean="0">
                <a:solidFill>
                  <a:srgbClr val="1C1E21"/>
                </a:solidFill>
                <a:latin typeface="NikoshBAN" panose="02000000000000000000" pitchFamily="2" charset="0"/>
                <a:cs typeface="NikoshBAN" panose="02000000000000000000" pitchFamily="2" charset="0"/>
              </a:rPr>
              <a:t>।ফ্রানসাইজি </a:t>
            </a:r>
            <a:r>
              <a:rPr lang="as-IN" sz="3200" dirty="0">
                <a:solidFill>
                  <a:srgbClr val="1C1E21"/>
                </a:solidFill>
                <a:latin typeface="NikoshBAN" panose="02000000000000000000" pitchFamily="2" charset="0"/>
                <a:cs typeface="NikoshBAN" panose="02000000000000000000" pitchFamily="2" charset="0"/>
              </a:rPr>
              <a:t>প্রথমে নির্দিষ্ট অঙ্কের ফি এবং পরে বিক্রয়ের উপর নির্দিষ্ট হারে মাসিক ফি প্রদান করে। প্রতিদিনের হিসেবে ফ্রানসাইজি ফ্রানসাইজারের পণ্য বা সেবা বিক্রয়ের অধিকার পায়। ফ্রানসাইজি অবশ্যই প্রয়োজনীয় পরিমাণ বিনিয়োগ করতে রাজি থাকবেন। পণ্য বা সেবা স্বীকৃত মান ও প্রক্রিয়া অনুযায়ী হচ্ছে কিনা তা যাচাইয়ের জন্য ফ্রানসাইজার কর্তৃক মনিটরিং করে থাকে।</a:t>
            </a:r>
            <a:endParaRPr lang="en-US" sz="3200" dirty="0">
              <a:latin typeface="NikoshBAN" panose="02000000000000000000" pitchFamily="2" charset="0"/>
              <a:cs typeface="NikoshBAN" panose="02000000000000000000" pitchFamily="2" charset="0"/>
            </a:endParaRPr>
          </a:p>
        </p:txBody>
      </p:sp>
      <p:sp>
        <p:nvSpPr>
          <p:cNvPr id="5" name="TextBox 1"/>
          <p:cNvSpPr>
            <a:spLocks noChangeArrowheads="1"/>
          </p:cNvSpPr>
          <p:nvPr/>
        </p:nvSpPr>
        <p:spPr bwMode="auto">
          <a:xfrm>
            <a:off x="4358640" y="442782"/>
            <a:ext cx="3398520" cy="638436"/>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51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
            <a:ext cx="11963400" cy="7162800"/>
          </a:xfrm>
          <a:prstGeom prst="rect">
            <a:avLst/>
          </a:prstGeom>
          <a:ln>
            <a:noFill/>
          </a:ln>
          <a:effectLst>
            <a:glow rad="228600">
              <a:schemeClr val="accent2">
                <a:satMod val="175000"/>
                <a:alpha val="40000"/>
              </a:schemeClr>
            </a:glow>
            <a:softEdge rad="112500"/>
          </a:effectLst>
        </p:spPr>
      </p:pic>
      <p:sp>
        <p:nvSpPr>
          <p:cNvPr id="5" name="Round Single Corner Rectangle 4"/>
          <p:cNvSpPr/>
          <p:nvPr/>
        </p:nvSpPr>
        <p:spPr>
          <a:xfrm>
            <a:off x="1706881" y="5867400"/>
            <a:ext cx="9402992" cy="911860"/>
          </a:xfrm>
          <a:prstGeom prst="flowChartAlternateProcess">
            <a:avLst/>
          </a:prstGeom>
          <a:noFill/>
          <a:ln w="38100">
            <a:noFill/>
          </a:ln>
          <a:effectLst>
            <a:glow rad="139700">
              <a:schemeClr val="accent6">
                <a:satMod val="175000"/>
                <a:alpha val="40000"/>
              </a:schemeClr>
            </a:glow>
          </a:effectLst>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48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ক্লাসের</a:t>
            </a:r>
            <a:r>
              <a:rPr lang="en-US"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8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সবাইকে</a:t>
            </a:r>
            <a:r>
              <a:rPr lang="en-US"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8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ধন্যবাদ</a:t>
            </a:r>
            <a:r>
              <a:rPr lang="en-US"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8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জানিয়ে</a:t>
            </a:r>
            <a:r>
              <a:rPr lang="en-US"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8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শেষ</a:t>
            </a:r>
            <a:r>
              <a:rPr lang="en-US"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8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করছি</a:t>
            </a:r>
            <a:endParaRPr lang="en-US" sz="4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092282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524000"/>
            <a:ext cx="4833257" cy="2819400"/>
          </a:xfrm>
          <a:prstGeom prst="rect">
            <a:avLst/>
          </a:prstGeom>
          <a:ln>
            <a:noFill/>
          </a:ln>
          <a:effectLst>
            <a:glow rad="228600">
              <a:schemeClr val="accent5">
                <a:satMod val="175000"/>
                <a:alpha val="40000"/>
              </a:schemeClr>
            </a:glow>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1524000"/>
            <a:ext cx="4724400" cy="2743200"/>
          </a:xfrm>
          <a:prstGeom prst="rect">
            <a:avLst/>
          </a:prstGeom>
          <a:ln>
            <a:noFill/>
          </a:ln>
          <a:effectLst>
            <a:glow rad="228600">
              <a:schemeClr val="accent5">
                <a:satMod val="175000"/>
                <a:alpha val="40000"/>
              </a:schemeClr>
            </a:glow>
            <a:softEdge rad="112500"/>
          </a:effectLst>
        </p:spPr>
      </p:pic>
      <p:sp>
        <p:nvSpPr>
          <p:cNvPr id="6" name="TextBox 5"/>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9" name="Rectangle 8"/>
          <p:cNvSpPr/>
          <p:nvPr/>
        </p:nvSpPr>
        <p:spPr>
          <a:xfrm>
            <a:off x="1219200" y="5791200"/>
            <a:ext cx="10134600" cy="722531"/>
          </a:xfrm>
          <a:prstGeom prst="rect">
            <a:avLst/>
          </a:prstGeom>
        </p:spPr>
        <p:txBody>
          <a:bodyPr wrap="square">
            <a:prstTxWarp prst="textPlain">
              <a:avLst/>
            </a:prstTxWarp>
            <a:spAutoFit/>
          </a:bodyPr>
          <a:lstStyle/>
          <a:p>
            <a:pPr marL="571500" indent="-571500">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b="1" dirty="0" err="1">
                <a:effectLst>
                  <a:glow rad="228600">
                    <a:schemeClr val="accent6">
                      <a:satMod val="175000"/>
                      <a:alpha val="40000"/>
                    </a:schemeClr>
                  </a:glow>
                </a:effectLst>
                <a:latin typeface="NikoshBAN" panose="02000000000000000000" pitchFamily="2" charset="0"/>
                <a:cs typeface="NikoshBAN" panose="02000000000000000000" pitchFamily="2" charset="0"/>
              </a:rPr>
              <a:t>ফ্রানসাইজিং</a:t>
            </a:r>
            <a:r>
              <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b="1" dirty="0" err="1">
                <a:effectLst>
                  <a:glow rad="228600">
                    <a:schemeClr val="accent6">
                      <a:satMod val="175000"/>
                      <a:alpha val="40000"/>
                    </a:schemeClr>
                  </a:glow>
                </a:effectLst>
                <a:latin typeface="NikoshBAN" panose="02000000000000000000" pitchFamily="2" charset="0"/>
                <a:cs typeface="NikoshBAN" panose="02000000000000000000" pitchFamily="2" charset="0"/>
              </a:rPr>
              <a:t>ব্যবসায়ের</a:t>
            </a:r>
            <a:r>
              <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b="1" dirty="0" err="1">
                <a:effectLst>
                  <a:glow rad="228600">
                    <a:schemeClr val="accent6">
                      <a:satMod val="175000"/>
                      <a:alpha val="40000"/>
                    </a:schemeClr>
                  </a:glow>
                </a:effectLst>
                <a:latin typeface="NikoshBAN" panose="02000000000000000000" pitchFamily="2" charset="0"/>
                <a:cs typeface="NikoshBAN" panose="02000000000000000000" pitchFamily="2" charset="0"/>
              </a:rPr>
              <a:t>প্রধান</a:t>
            </a:r>
            <a:r>
              <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b="1" dirty="0" err="1">
                <a:effectLst>
                  <a:glow rad="228600">
                    <a:schemeClr val="accent6">
                      <a:satMod val="175000"/>
                      <a:alpha val="40000"/>
                    </a:schemeClr>
                  </a:glow>
                </a:effectLst>
                <a:latin typeface="NikoshBAN" panose="02000000000000000000" pitchFamily="2" charset="0"/>
                <a:cs typeface="NikoshBAN" panose="02000000000000000000" pitchFamily="2" charset="0"/>
              </a:rPr>
              <a:t>উদ্দেশ্য</a:t>
            </a:r>
            <a:r>
              <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b="1" dirty="0" err="1" smtClean="0">
                <a:effectLst>
                  <a:glow rad="228600">
                    <a:schemeClr val="accent6">
                      <a:satMod val="175000"/>
                      <a:alpha val="40000"/>
                    </a:schemeClr>
                  </a:glow>
                </a:effectLst>
                <a:latin typeface="NikoshBAN" panose="02000000000000000000" pitchFamily="2" charset="0"/>
                <a:cs typeface="NikoshBAN" panose="02000000000000000000" pitchFamily="2" charset="0"/>
              </a:rPr>
              <a:t>কী</a:t>
            </a:r>
            <a:r>
              <a:rPr lang="en-US" sz="36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endPar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0" name="Rectangle 9"/>
          <p:cNvSpPr/>
          <p:nvPr/>
        </p:nvSpPr>
        <p:spPr>
          <a:xfrm>
            <a:off x="3962400" y="4648200"/>
            <a:ext cx="4114800"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dirty="0" smtClean="0">
                <a:ln w="0"/>
                <a:solidFill>
                  <a:schemeClr val="accent1"/>
                </a:solidFill>
                <a:effectLst>
                  <a:glow rad="228600">
                    <a:schemeClr val="accent5">
                      <a:satMod val="175000"/>
                      <a:alpha val="40000"/>
                    </a:schemeClr>
                  </a:glow>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000" dirty="0" err="1">
                <a:effectLst>
                  <a:glow rad="228600">
                    <a:schemeClr val="accent5">
                      <a:satMod val="175000"/>
                      <a:alpha val="40000"/>
                    </a:schemeClr>
                  </a:glow>
                </a:effectLst>
                <a:latin typeface="NikoshBAN" panose="02000000000000000000" pitchFamily="2" charset="0"/>
                <a:cs typeface="NikoshBAN" panose="02000000000000000000" pitchFamily="2" charset="0"/>
              </a:rPr>
              <a:t>অর্থ</a:t>
            </a:r>
            <a:r>
              <a:rPr lang="en-US" sz="4000" dirty="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000"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উপার্জন</a:t>
            </a:r>
            <a:endParaRPr lang="en-US" sz="4000" dirty="0">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987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524000"/>
            <a:ext cx="4738253" cy="2743200"/>
          </a:xfrm>
          <a:prstGeom prst="rect">
            <a:avLst/>
          </a:prstGeom>
          <a:ln>
            <a:noFill/>
          </a:ln>
          <a:effectLst>
            <a:glow rad="228600">
              <a:schemeClr val="accent5">
                <a:satMod val="175000"/>
                <a:alpha val="40000"/>
              </a:schemeClr>
            </a:glow>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99" y="1524000"/>
            <a:ext cx="4821382" cy="2743200"/>
          </a:xfrm>
          <a:prstGeom prst="rect">
            <a:avLst/>
          </a:prstGeom>
          <a:ln>
            <a:noFill/>
          </a:ln>
          <a:effectLst>
            <a:glow rad="228600">
              <a:schemeClr val="accent5">
                <a:satMod val="175000"/>
                <a:alpha val="40000"/>
              </a:schemeClr>
            </a:glow>
            <a:softEdge rad="112500"/>
          </a:effectLst>
        </p:spPr>
      </p:pic>
      <p:sp>
        <p:nvSpPr>
          <p:cNvPr id="6" name="TextBox 5"/>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9" name="Rectangle 8"/>
          <p:cNvSpPr/>
          <p:nvPr/>
        </p:nvSpPr>
        <p:spPr>
          <a:xfrm>
            <a:off x="1219200" y="5791200"/>
            <a:ext cx="10134600" cy="722531"/>
          </a:xfrm>
          <a:prstGeom prst="rect">
            <a:avLst/>
          </a:prstGeom>
        </p:spPr>
        <p:txBody>
          <a:bodyPr wrap="square">
            <a:prstTxWarp prst="textPlain">
              <a:avLst/>
            </a:prstTxWarp>
            <a:spAutoFit/>
          </a:bodyPr>
          <a:lstStyle/>
          <a:p>
            <a:pPr marL="571500" indent="-571500">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b="1" dirty="0" err="1">
                <a:effectLst>
                  <a:glow rad="228600">
                    <a:schemeClr val="accent6">
                      <a:satMod val="175000"/>
                      <a:alpha val="40000"/>
                    </a:schemeClr>
                  </a:glow>
                </a:effectLst>
                <a:latin typeface="NikoshBAN" panose="02000000000000000000" pitchFamily="2" charset="0"/>
                <a:cs typeface="NikoshBAN" panose="02000000000000000000" pitchFamily="2" charset="0"/>
              </a:rPr>
              <a:t>ফ্রানসাইজিং</a:t>
            </a:r>
            <a:r>
              <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b="1" dirty="0" err="1">
                <a:effectLst>
                  <a:glow rad="228600">
                    <a:schemeClr val="accent6">
                      <a:satMod val="175000"/>
                      <a:alpha val="40000"/>
                    </a:schemeClr>
                  </a:glow>
                </a:effectLst>
                <a:latin typeface="NikoshBAN" panose="02000000000000000000" pitchFamily="2" charset="0"/>
                <a:cs typeface="NikoshBAN" panose="02000000000000000000" pitchFamily="2" charset="0"/>
              </a:rPr>
              <a:t>চুক্তি</a:t>
            </a:r>
            <a:r>
              <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b="1" dirty="0" err="1">
                <a:effectLst>
                  <a:glow rad="228600">
                    <a:schemeClr val="accent6">
                      <a:satMod val="175000"/>
                      <a:alpha val="40000"/>
                    </a:schemeClr>
                  </a:glow>
                </a:effectLst>
                <a:latin typeface="NikoshBAN" panose="02000000000000000000" pitchFamily="2" charset="0"/>
                <a:cs typeface="NikoshBAN" panose="02000000000000000000" pitchFamily="2" charset="0"/>
              </a:rPr>
              <a:t>কাদের</a:t>
            </a:r>
            <a:r>
              <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b="1" dirty="0" err="1">
                <a:effectLst>
                  <a:glow rad="228600">
                    <a:schemeClr val="accent6">
                      <a:satMod val="175000"/>
                      <a:alpha val="40000"/>
                    </a:schemeClr>
                  </a:glow>
                </a:effectLst>
                <a:latin typeface="NikoshBAN" panose="02000000000000000000" pitchFamily="2" charset="0"/>
                <a:cs typeface="NikoshBAN" panose="02000000000000000000" pitchFamily="2" charset="0"/>
              </a:rPr>
              <a:t>মধ্যে</a:t>
            </a:r>
            <a:r>
              <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b="1" dirty="0" err="1">
                <a:effectLst>
                  <a:glow rad="228600">
                    <a:schemeClr val="accent6">
                      <a:satMod val="175000"/>
                      <a:alpha val="40000"/>
                    </a:schemeClr>
                  </a:glow>
                </a:effectLst>
                <a:latin typeface="NikoshBAN" panose="02000000000000000000" pitchFamily="2" charset="0"/>
                <a:cs typeface="NikoshBAN" panose="02000000000000000000" pitchFamily="2" charset="0"/>
              </a:rPr>
              <a:t>স্বাক্ষরিত</a:t>
            </a:r>
            <a:r>
              <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b="1" dirty="0" err="1" smtClean="0">
                <a:effectLst>
                  <a:glow rad="228600">
                    <a:schemeClr val="accent6">
                      <a:satMod val="175000"/>
                      <a:alpha val="40000"/>
                    </a:schemeClr>
                  </a:glow>
                </a:effectLst>
                <a:latin typeface="NikoshBAN" panose="02000000000000000000" pitchFamily="2" charset="0"/>
                <a:cs typeface="NikoshBAN" panose="02000000000000000000" pitchFamily="2" charset="0"/>
              </a:rPr>
              <a:t>হয়</a:t>
            </a:r>
            <a:r>
              <a:rPr lang="en-US" sz="36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endPar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0" name="Rectangle 9"/>
          <p:cNvSpPr/>
          <p:nvPr/>
        </p:nvSpPr>
        <p:spPr>
          <a:xfrm>
            <a:off x="3048000" y="4724400"/>
            <a:ext cx="5943600"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dirty="0" smtClean="0">
                <a:ln w="0"/>
                <a:solidFill>
                  <a:schemeClr val="accent1"/>
                </a:solidFill>
                <a:effectLst>
                  <a:glow rad="228600">
                    <a:schemeClr val="accent5">
                      <a:satMod val="175000"/>
                      <a:alpha val="40000"/>
                    </a:schemeClr>
                  </a:glow>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000" dirty="0" err="1">
                <a:effectLst>
                  <a:glow rad="228600">
                    <a:schemeClr val="accent5">
                      <a:satMod val="175000"/>
                      <a:alpha val="40000"/>
                    </a:schemeClr>
                  </a:glow>
                </a:effectLst>
                <a:latin typeface="NikoshBAN" panose="02000000000000000000" pitchFamily="2" charset="0"/>
                <a:cs typeface="NikoshBAN" panose="02000000000000000000" pitchFamily="2" charset="0"/>
              </a:rPr>
              <a:t>ফ্রানসাইজর</a:t>
            </a:r>
            <a:r>
              <a:rPr lang="en-US" sz="4000" dirty="0">
                <a:effectLst>
                  <a:glow rad="228600">
                    <a:schemeClr val="accent5">
                      <a:satMod val="175000"/>
                      <a:alpha val="40000"/>
                    </a:schemeClr>
                  </a:glow>
                </a:effectLst>
                <a:latin typeface="NikoshBAN" panose="02000000000000000000" pitchFamily="2" charset="0"/>
                <a:cs typeface="NikoshBAN" panose="02000000000000000000" pitchFamily="2" charset="0"/>
              </a:rPr>
              <a:t> ও </a:t>
            </a:r>
            <a:r>
              <a:rPr lang="en-US" sz="4000" dirty="0" err="1">
                <a:effectLst>
                  <a:glow rad="228600">
                    <a:schemeClr val="accent5">
                      <a:satMod val="175000"/>
                      <a:alpha val="40000"/>
                    </a:schemeClr>
                  </a:glow>
                </a:effectLst>
                <a:latin typeface="NikoshBAN" panose="02000000000000000000" pitchFamily="2" charset="0"/>
                <a:cs typeface="NikoshBAN" panose="02000000000000000000" pitchFamily="2" charset="0"/>
              </a:rPr>
              <a:t>ফ্রানসাইজি</a:t>
            </a:r>
            <a:endParaRPr lang="en-US" sz="4000" dirty="0">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56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24000"/>
            <a:ext cx="5064488" cy="2667000"/>
          </a:xfrm>
          <a:prstGeom prst="rect">
            <a:avLst/>
          </a:prstGeom>
          <a:ln>
            <a:noFill/>
          </a:ln>
          <a:effectLst>
            <a:glow rad="228600">
              <a:schemeClr val="accent5">
                <a:satMod val="175000"/>
                <a:alpha val="40000"/>
              </a:schemeClr>
            </a:glow>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524000"/>
            <a:ext cx="4800600" cy="2685081"/>
          </a:xfrm>
          <a:prstGeom prst="rect">
            <a:avLst/>
          </a:prstGeom>
          <a:ln>
            <a:noFill/>
          </a:ln>
          <a:effectLst>
            <a:glow rad="228600">
              <a:schemeClr val="accent5">
                <a:satMod val="175000"/>
                <a:alpha val="40000"/>
              </a:schemeClr>
            </a:glow>
            <a:softEdge rad="112500"/>
          </a:effectLst>
        </p:spPr>
      </p:pic>
      <p:sp>
        <p:nvSpPr>
          <p:cNvPr id="10" name="TextBox 9"/>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3" name="Rectangle 12"/>
          <p:cNvSpPr/>
          <p:nvPr/>
        </p:nvSpPr>
        <p:spPr>
          <a:xfrm>
            <a:off x="838200" y="5715000"/>
            <a:ext cx="10896600" cy="798731"/>
          </a:xfrm>
          <a:prstGeom prst="rect">
            <a:avLst/>
          </a:prstGeom>
        </p:spPr>
        <p:txBody>
          <a:bodyPr wrap="square">
            <a:prstTxWarp prst="textPlain">
              <a:avLst/>
            </a:prstTxWarp>
            <a:spAutoFit/>
          </a:bodyPr>
          <a:lstStyle/>
          <a:p>
            <a:pPr marL="571500" indent="-571500">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ফ্রানসাইজিং</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বা</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লাইসেনসিংয়ের</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মাধ্যমে</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ব্যবসায়ের</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সুবিধা</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smtClean="0">
                <a:effectLst>
                  <a:glow rad="228600">
                    <a:schemeClr val="accent6">
                      <a:satMod val="175000"/>
                      <a:alpha val="40000"/>
                    </a:schemeClr>
                  </a:glow>
                </a:effectLst>
                <a:latin typeface="NikoshBAN" panose="02000000000000000000" pitchFamily="2" charset="0"/>
                <a:cs typeface="NikoshBAN" panose="02000000000000000000" pitchFamily="2" charset="0"/>
              </a:rPr>
              <a:t>কোনগুলো</a:t>
            </a:r>
            <a:r>
              <a:rPr lang="en-US" sz="3600"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endParaRPr lang="en-US" sz="3600" dirty="0">
              <a:ln w="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4" name="Rectangle 13"/>
          <p:cNvSpPr/>
          <p:nvPr/>
        </p:nvSpPr>
        <p:spPr>
          <a:xfrm>
            <a:off x="2819400" y="4648200"/>
            <a:ext cx="5943600"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dirty="0" smtClean="0">
                <a:ln w="0"/>
                <a:solidFill>
                  <a:schemeClr val="accent1"/>
                </a:solidFill>
                <a:effectLst>
                  <a:glow rad="228600">
                    <a:schemeClr val="accent5">
                      <a:satMod val="175000"/>
                      <a:alpha val="40000"/>
                    </a:schemeClr>
                  </a:glow>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000" dirty="0" err="1">
                <a:effectLst>
                  <a:glow rad="228600">
                    <a:schemeClr val="accent5">
                      <a:satMod val="175000"/>
                      <a:alpha val="40000"/>
                    </a:schemeClr>
                  </a:glow>
                </a:effectLst>
                <a:latin typeface="NikoshBAN" panose="02000000000000000000" pitchFamily="2" charset="0"/>
                <a:cs typeface="NikoshBAN" panose="02000000000000000000" pitchFamily="2" charset="0"/>
              </a:rPr>
              <a:t>ব্র্যান্ডের</a:t>
            </a:r>
            <a:r>
              <a:rPr lang="en-US" sz="4000" dirty="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000" dirty="0" err="1">
                <a:effectLst>
                  <a:glow rad="228600">
                    <a:schemeClr val="accent5">
                      <a:satMod val="175000"/>
                      <a:alpha val="40000"/>
                    </a:schemeClr>
                  </a:glow>
                </a:effectLst>
                <a:latin typeface="NikoshBAN" panose="02000000000000000000" pitchFamily="2" charset="0"/>
                <a:cs typeface="NikoshBAN" panose="02000000000000000000" pitchFamily="2" charset="0"/>
              </a:rPr>
              <a:t>পণ্য</a:t>
            </a:r>
            <a:r>
              <a:rPr lang="en-US" sz="4000" dirty="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000" dirty="0" err="1">
                <a:effectLst>
                  <a:glow rad="228600">
                    <a:schemeClr val="accent5">
                      <a:satMod val="175000"/>
                      <a:alpha val="40000"/>
                    </a:schemeClr>
                  </a:glow>
                </a:effectLst>
                <a:latin typeface="NikoshBAN" panose="02000000000000000000" pitchFamily="2" charset="0"/>
                <a:cs typeface="NikoshBAN" panose="02000000000000000000" pitchFamily="2" charset="0"/>
              </a:rPr>
              <a:t>বাজারজাতকরণ</a:t>
            </a:r>
            <a:endParaRPr lang="en-US" sz="4000" dirty="0">
              <a:ln w="0"/>
              <a:solidFill>
                <a:schemeClr val="accent1"/>
              </a:solidFill>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711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524000"/>
            <a:ext cx="4648200" cy="2847975"/>
          </a:xfrm>
          <a:prstGeom prst="rect">
            <a:avLst/>
          </a:prstGeom>
          <a:ln>
            <a:noFill/>
          </a:ln>
          <a:effectLst>
            <a:glow rad="228600">
              <a:schemeClr val="accent5">
                <a:satMod val="175000"/>
                <a:alpha val="40000"/>
              </a:schemeClr>
            </a:glow>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600200"/>
            <a:ext cx="4835271" cy="2771775"/>
          </a:xfrm>
          <a:prstGeom prst="rect">
            <a:avLst/>
          </a:prstGeom>
          <a:ln>
            <a:noFill/>
          </a:ln>
          <a:effectLst>
            <a:glow rad="228600">
              <a:schemeClr val="accent5">
                <a:satMod val="175000"/>
                <a:alpha val="40000"/>
              </a:schemeClr>
            </a:glow>
            <a:softEdge rad="112500"/>
          </a:effectLst>
        </p:spPr>
      </p:pic>
      <p:sp>
        <p:nvSpPr>
          <p:cNvPr id="6" name="TextBox 5"/>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9" name="Rectangle 8"/>
          <p:cNvSpPr/>
          <p:nvPr/>
        </p:nvSpPr>
        <p:spPr>
          <a:xfrm>
            <a:off x="838200" y="5791200"/>
            <a:ext cx="11125200" cy="722531"/>
          </a:xfrm>
          <a:prstGeom prst="rect">
            <a:avLst/>
          </a:prstGeom>
        </p:spPr>
        <p:txBody>
          <a:bodyPr wrap="square">
            <a:prstTxWarp prst="textPlain">
              <a:avLst/>
            </a:prstTxWarp>
            <a:spAutoFit/>
          </a:bodyPr>
          <a:lstStyle/>
          <a:p>
            <a:pPr marL="571500" indent="-571500">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ফ্রানসাইজিং</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বা</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লাইসেনসিংয়ের</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মাধ্যমে</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ব্যবসায়ের</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a:effectLst>
                  <a:glow rad="228600">
                    <a:schemeClr val="accent6">
                      <a:satMod val="175000"/>
                      <a:alpha val="40000"/>
                    </a:schemeClr>
                  </a:glow>
                </a:effectLst>
                <a:latin typeface="NikoshBAN" panose="02000000000000000000" pitchFamily="2" charset="0"/>
                <a:cs typeface="NikoshBAN" panose="02000000000000000000" pitchFamily="2" charset="0"/>
              </a:rPr>
              <a:t>অসুবিধা</a:t>
            </a:r>
            <a:r>
              <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600" dirty="0" err="1" smtClean="0">
                <a:effectLst>
                  <a:glow rad="228600">
                    <a:schemeClr val="accent6">
                      <a:satMod val="175000"/>
                      <a:alpha val="40000"/>
                    </a:schemeClr>
                  </a:glow>
                </a:effectLst>
                <a:latin typeface="NikoshBAN" panose="02000000000000000000" pitchFamily="2" charset="0"/>
                <a:cs typeface="NikoshBAN" panose="02000000000000000000" pitchFamily="2" charset="0"/>
              </a:rPr>
              <a:t>কোনগুলো</a:t>
            </a:r>
            <a:r>
              <a:rPr lang="en-US" sz="3600"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endParaRPr lang="en-US" sz="3600" dirty="0">
              <a:ln w="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0" name="Rectangle 9"/>
          <p:cNvSpPr/>
          <p:nvPr/>
        </p:nvSpPr>
        <p:spPr>
          <a:xfrm>
            <a:off x="3048000" y="4724400"/>
            <a:ext cx="5943600"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dirty="0" smtClean="0">
                <a:ln w="0"/>
                <a:solidFill>
                  <a:schemeClr val="accent1"/>
                </a:solidFill>
                <a:effectLst>
                  <a:glow rad="228600">
                    <a:schemeClr val="accent5">
                      <a:satMod val="175000"/>
                      <a:alpha val="40000"/>
                    </a:schemeClr>
                  </a:glow>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000" dirty="0" err="1">
                <a:effectLst>
                  <a:glow rad="228600">
                    <a:schemeClr val="accent5">
                      <a:satMod val="175000"/>
                      <a:alpha val="40000"/>
                    </a:schemeClr>
                  </a:glow>
                </a:effectLst>
                <a:latin typeface="NikoshBAN" panose="02000000000000000000" pitchFamily="2" charset="0"/>
                <a:cs typeface="NikoshBAN" panose="02000000000000000000" pitchFamily="2" charset="0"/>
              </a:rPr>
              <a:t>কড়া</a:t>
            </a:r>
            <a:r>
              <a:rPr lang="en-US" sz="4000" dirty="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000" dirty="0" err="1">
                <a:effectLst>
                  <a:glow rad="228600">
                    <a:schemeClr val="accent5">
                      <a:satMod val="175000"/>
                      <a:alpha val="40000"/>
                    </a:schemeClr>
                  </a:glow>
                </a:effectLst>
                <a:latin typeface="NikoshBAN" panose="02000000000000000000" pitchFamily="2" charset="0"/>
                <a:cs typeface="NikoshBAN" panose="02000000000000000000" pitchFamily="2" charset="0"/>
              </a:rPr>
              <a:t>মনিটরিং</a:t>
            </a:r>
            <a:r>
              <a:rPr lang="en-US" sz="4000" dirty="0">
                <a:effectLst>
                  <a:glow rad="228600">
                    <a:schemeClr val="accent5">
                      <a:satMod val="175000"/>
                      <a:alpha val="40000"/>
                    </a:schemeClr>
                  </a:glow>
                </a:effectLst>
                <a:latin typeface="NikoshBAN" panose="02000000000000000000" pitchFamily="2" charset="0"/>
                <a:cs typeface="NikoshBAN" panose="02000000000000000000" pitchFamily="2" charset="0"/>
              </a:rPr>
              <a:t>।</a:t>
            </a:r>
            <a:endParaRPr lang="en-US" sz="4000" dirty="0">
              <a:ln w="0"/>
              <a:solidFill>
                <a:schemeClr val="accent1"/>
              </a:solidFill>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6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6" name="Rectangle 5"/>
          <p:cNvSpPr/>
          <p:nvPr/>
        </p:nvSpPr>
        <p:spPr>
          <a:xfrm>
            <a:off x="2819400" y="5029200"/>
            <a:ext cx="6781800" cy="1713131"/>
          </a:xfrm>
          <a:prstGeom prst="rect">
            <a:avLst/>
          </a:prstGeom>
        </p:spPr>
        <p:txBody>
          <a:bodyPr wrap="square">
            <a:prstTxWarp prst="textPlain">
              <a:avLst/>
            </a:prstTxWarp>
            <a:spAutoFit/>
          </a:bodyPr>
          <a:lstStyle/>
          <a:p>
            <a:pPr algn="ctr"/>
            <a:r>
              <a:rPr lang="bn-IN" sz="3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আজকের পাঠ</a:t>
            </a:r>
            <a:endParaRPr lang="en-US" sz="12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9600" dirty="0" smtClean="0">
                <a:effectLst>
                  <a:glow rad="228600">
                    <a:schemeClr val="accent2">
                      <a:satMod val="175000"/>
                      <a:alpha val="40000"/>
                    </a:schemeClr>
                  </a:glow>
                </a:effectLst>
                <a:latin typeface="NikoshBAN" pitchFamily="2" charset="0"/>
                <a:cs typeface="NikoshBAN" pitchFamily="2" charset="0"/>
              </a:rPr>
              <a:t>ফ্রানসাইজিং</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838200"/>
            <a:ext cx="5488032" cy="3352800"/>
          </a:xfrm>
          <a:prstGeom prst="rect">
            <a:avLst/>
          </a:prstGeom>
          <a:ln>
            <a:noFill/>
          </a:ln>
          <a:effectLst>
            <a:glow rad="228600">
              <a:schemeClr val="accent1">
                <a:satMod val="175000"/>
                <a:alpha val="40000"/>
              </a:schemeClr>
            </a:glow>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838200"/>
            <a:ext cx="5715000" cy="3421720"/>
          </a:xfrm>
          <a:prstGeom prst="rect">
            <a:avLst/>
          </a:prstGeom>
          <a:ln>
            <a:noFill/>
          </a:ln>
          <a:effectLst>
            <a:glow rad="228600">
              <a:schemeClr val="accent1">
                <a:satMod val="175000"/>
                <a:alpha val="40000"/>
              </a:schemeClr>
            </a:glow>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3" name="Picture 2" descr="F:\New Upload Image\unnamed5.png"/>
          <p:cNvPicPr>
            <a:picLocks noChangeAspect="1" noChangeArrowheads="1"/>
          </p:cNvPicPr>
          <p:nvPr/>
        </p:nvPicPr>
        <p:blipFill>
          <a:blip r:embed="rId3"/>
          <a:srcRect/>
          <a:stretch>
            <a:fillRect/>
          </a:stretch>
        </p:blipFill>
        <p:spPr bwMode="auto">
          <a:xfrm>
            <a:off x="381000" y="304800"/>
            <a:ext cx="11963400" cy="7162800"/>
          </a:xfrm>
          <a:prstGeom prst="rect">
            <a:avLst/>
          </a:prstGeom>
          <a:ln>
            <a:noFill/>
          </a:ln>
          <a:effectLst>
            <a:softEdge rad="112500"/>
          </a:effectLst>
        </p:spPr>
      </p:pic>
      <p:sp>
        <p:nvSpPr>
          <p:cNvPr id="5" name="TextBox 1" descr="Wallpaper04935"/>
          <p:cNvSpPr>
            <a:spLocks noChangeArrowheads="1"/>
          </p:cNvSpPr>
          <p:nvPr/>
        </p:nvSpPr>
        <p:spPr bwMode="auto">
          <a:xfrm>
            <a:off x="4572000" y="533400"/>
            <a:ext cx="2743200" cy="898064"/>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17564" tIns="58782" rIns="117564" bIns="58782">
            <a:prstTxWarp prst="textPlain">
              <a:avLst/>
            </a:prstTxWarp>
            <a:spAutoFit/>
          </a:bodyPr>
          <a:lstStyle/>
          <a:p>
            <a:pPr algn="ctr">
              <a:defRPr/>
            </a:pPr>
            <a:r>
              <a:rPr lang="en-US" sz="5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শিখনফল</a:t>
            </a:r>
            <a:endParaRPr lang="en-US" sz="5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6" name="TextBox 5"/>
          <p:cNvSpPr txBox="1"/>
          <p:nvPr/>
        </p:nvSpPr>
        <p:spPr>
          <a:xfrm>
            <a:off x="685800" y="1905000"/>
            <a:ext cx="4343400" cy="631686"/>
          </a:xfrm>
          <a:prstGeom prst="rect">
            <a:avLst/>
          </a:prstGeom>
          <a:noFill/>
        </p:spPr>
        <p:txBody>
          <a:bodyPr wrap="square" rtlCol="0">
            <a:prstTxWarp prst="textPlain">
              <a:avLst/>
            </a:prstTxWarp>
            <a:spAutoFit/>
          </a:bodyPr>
          <a:lstStyle/>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7" name="TextBox 6"/>
          <p:cNvSpPr txBox="1"/>
          <p:nvPr/>
        </p:nvSpPr>
        <p:spPr>
          <a:xfrm>
            <a:off x="762000" y="3200400"/>
            <a:ext cx="6705600" cy="707886"/>
          </a:xfrm>
          <a:prstGeom prst="rect">
            <a:avLst/>
          </a:prstGeom>
          <a:noFill/>
        </p:spPr>
        <p:txBody>
          <a:bodyPr wrap="square" rtlCol="0">
            <a:spAutoFit/>
          </a:bodyPr>
          <a:lstStyle/>
          <a:p>
            <a:pPr algn="just">
              <a:defRPr/>
            </a:pP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1 । </a:t>
            </a:r>
            <a:r>
              <a:rPr lang="bn-BD"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ফ্র্যানসাইজিং কি তা বলতে পারবে।</a:t>
            </a:r>
          </a:p>
        </p:txBody>
      </p:sp>
      <p:sp>
        <p:nvSpPr>
          <p:cNvPr id="8" name="TextBox 7"/>
          <p:cNvSpPr txBox="1"/>
          <p:nvPr/>
        </p:nvSpPr>
        <p:spPr>
          <a:xfrm>
            <a:off x="762000" y="5029200"/>
            <a:ext cx="9677400" cy="707886"/>
          </a:xfrm>
          <a:prstGeom prst="rect">
            <a:avLst/>
          </a:prstGeom>
          <a:noFill/>
        </p:spPr>
        <p:txBody>
          <a:bodyPr wrap="square" rtlCol="0">
            <a:spAutoFit/>
          </a:bodyPr>
          <a:lstStyle/>
          <a:p>
            <a:pPr algn="just">
              <a:defRPr/>
            </a:pP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৩</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ফ্র্যানসাইজিং চুক্তি ও এর বিষয়বস্তু বর্ণনা করতে পারবে।</a:t>
            </a:r>
            <a:endParaRPr lang="bn-BD"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9" name="TextBox 8"/>
          <p:cNvSpPr txBox="1"/>
          <p:nvPr/>
        </p:nvSpPr>
        <p:spPr>
          <a:xfrm>
            <a:off x="762000" y="4114800"/>
            <a:ext cx="11506200" cy="707886"/>
          </a:xfrm>
          <a:prstGeom prst="rect">
            <a:avLst/>
          </a:prstGeom>
          <a:noFill/>
        </p:spPr>
        <p:txBody>
          <a:bodyPr wrap="square" rtlCol="0">
            <a:spAutoFit/>
          </a:bodyPr>
          <a:lstStyle/>
          <a:p>
            <a:pPr algn="just">
              <a:defRPr/>
            </a:pP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২</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ফ্র্যানসাইজিং ব্যবসায়ের অনুমতি পাওয়ার উপায় বর্ণনা করতে পারবে।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685800" y="4648200"/>
            <a:ext cx="11506200" cy="2366903"/>
          </a:xfrm>
          <a:prstGeom prst="rect">
            <a:avLst/>
          </a:prstGeom>
        </p:spPr>
        <p:txBody>
          <a:bodyPr wrap="square">
            <a:prstTxWarp prst="textPlain">
              <a:avLst/>
            </a:prstTxWarp>
            <a:spAutoFit/>
          </a:bodyPr>
          <a:lstStyle/>
          <a:p>
            <a:r>
              <a:rPr lang="as-IN" sz="3200" dirty="0">
                <a:solidFill>
                  <a:srgbClr val="4D5156"/>
                </a:solidFill>
                <a:latin typeface="NikoshBAN" panose="02000000000000000000" pitchFamily="2" charset="0"/>
                <a:cs typeface="NikoshBAN" panose="02000000000000000000" pitchFamily="2" charset="0"/>
              </a:rPr>
              <a:t>বর্তমানে </a:t>
            </a:r>
            <a:r>
              <a:rPr lang="as-IN" sz="3200" b="1" dirty="0">
                <a:solidFill>
                  <a:srgbClr val="5F6368"/>
                </a:solidFill>
                <a:latin typeface="NikoshBAN" panose="02000000000000000000" pitchFamily="2" charset="0"/>
                <a:cs typeface="NikoshBAN" panose="02000000000000000000" pitchFamily="2" charset="0"/>
              </a:rPr>
              <a:t>ফ্রানসাইজিং</a:t>
            </a:r>
            <a:r>
              <a:rPr lang="as-IN" sz="3200" dirty="0">
                <a:solidFill>
                  <a:srgbClr val="4D5156"/>
                </a:solidFill>
                <a:latin typeface="NikoshBAN" panose="02000000000000000000" pitchFamily="2" charset="0"/>
                <a:cs typeface="NikoshBAN" panose="02000000000000000000" pitchFamily="2" charset="0"/>
              </a:rPr>
              <a:t> পদ্ধতিতে ব্যবসায় স্থাপন ও পরিচালন জনপ্রিয় হয়ে উঠেছে। কোন খ্যাতনামা কোম্পানির নাম. ব্যবহার এবং এর পণ্য তৈরি, বিক্রি বা বিতরণ </a:t>
            </a:r>
            <a:r>
              <a:rPr lang="as-IN" sz="3200" dirty="0" smtClean="0">
                <a:solidFill>
                  <a:srgbClr val="4D5156"/>
                </a:solidFill>
                <a:latin typeface="NikoshBAN" panose="02000000000000000000" pitchFamily="2" charset="0"/>
                <a:cs typeface="NikoshBAN" panose="02000000000000000000" pitchFamily="2" charset="0"/>
              </a:rPr>
              <a:t>করার</a:t>
            </a:r>
            <a:r>
              <a:rPr lang="en-US" sz="3200" dirty="0">
                <a:solidFill>
                  <a:srgbClr val="4D5156"/>
                </a:solidFill>
                <a:latin typeface="NikoshBAN" panose="02000000000000000000" pitchFamily="2" charset="0"/>
                <a:cs typeface="NikoshBAN" panose="02000000000000000000" pitchFamily="2" charset="0"/>
              </a:rPr>
              <a:t> </a:t>
            </a:r>
            <a:r>
              <a:rPr lang="as-IN" sz="3200" dirty="0" smtClean="0">
                <a:solidFill>
                  <a:srgbClr val="4D5156"/>
                </a:solidFill>
                <a:latin typeface="NikoshBAN" panose="02000000000000000000" pitchFamily="2" charset="0"/>
                <a:cs typeface="NikoshBAN" panose="02000000000000000000" pitchFamily="2" charset="0"/>
              </a:rPr>
              <a:t>অধিকারকে</a:t>
            </a:r>
            <a:r>
              <a:rPr lang="as-IN" sz="3200" dirty="0">
                <a:solidFill>
                  <a:srgbClr val="4D5156"/>
                </a:solidFill>
                <a:latin typeface="NikoshBAN" panose="02000000000000000000" pitchFamily="2" charset="0"/>
                <a:cs typeface="NikoshBAN" panose="02000000000000000000" pitchFamily="2" charset="0"/>
              </a:rPr>
              <a:t> </a:t>
            </a:r>
            <a:endParaRPr lang="en-US" sz="3200" dirty="0" smtClean="0">
              <a:solidFill>
                <a:srgbClr val="4D5156"/>
              </a:solidFill>
              <a:latin typeface="NikoshBAN" panose="02000000000000000000" pitchFamily="2" charset="0"/>
              <a:cs typeface="NikoshBAN" panose="02000000000000000000" pitchFamily="2" charset="0"/>
            </a:endParaRPr>
          </a:p>
          <a:p>
            <a:r>
              <a:rPr lang="as-IN" sz="3200" b="1" dirty="0" smtClean="0">
                <a:solidFill>
                  <a:srgbClr val="5F6368"/>
                </a:solidFill>
                <a:latin typeface="NikoshBAN" panose="02000000000000000000" pitchFamily="2" charset="0"/>
                <a:cs typeface="NikoshBAN" panose="02000000000000000000" pitchFamily="2" charset="0"/>
              </a:rPr>
              <a:t>ফ্রানসাইজিং</a:t>
            </a:r>
            <a:r>
              <a:rPr lang="en-US" sz="3200" b="1" dirty="0">
                <a:solidFill>
                  <a:srgbClr val="5F6368"/>
                </a:solidFill>
                <a:latin typeface="NikoshBAN" panose="02000000000000000000" pitchFamily="2" charset="0"/>
                <a:cs typeface="NikoshBAN" panose="02000000000000000000" pitchFamily="2" charset="0"/>
              </a:rPr>
              <a:t> </a:t>
            </a:r>
            <a:r>
              <a:rPr lang="as-IN" sz="3200" dirty="0" smtClean="0">
                <a:solidFill>
                  <a:srgbClr val="4D5156"/>
                </a:solidFill>
                <a:latin typeface="NikoshBAN" panose="02000000000000000000" pitchFamily="2" charset="0"/>
                <a:cs typeface="NikoshBAN" panose="02000000000000000000" pitchFamily="2" charset="0"/>
              </a:rPr>
              <a:t>বলে</a:t>
            </a:r>
            <a:r>
              <a:rPr lang="as-IN" sz="3200" dirty="0">
                <a:solidFill>
                  <a:srgbClr val="4D5156"/>
                </a:solidFill>
                <a:latin typeface="NikoshBAN" panose="02000000000000000000" pitchFamily="2" charset="0"/>
                <a:cs typeface="NikoshBAN" panose="02000000000000000000" pitchFamily="2" charset="0"/>
              </a:rPr>
              <a:t>। এ ধরনের ব্যবসায়ের উদাহরণ </a:t>
            </a:r>
            <a:r>
              <a:rPr lang="as-IN" sz="3200" dirty="0" smtClean="0">
                <a:solidFill>
                  <a:srgbClr val="4D5156"/>
                </a:solidFill>
                <a:latin typeface="NikoshBAN" panose="02000000000000000000" pitchFamily="2" charset="0"/>
                <a:cs typeface="NikoshBAN" panose="02000000000000000000" pitchFamily="2" charset="0"/>
              </a:rPr>
              <a:t> </a:t>
            </a:r>
            <a:r>
              <a:rPr lang="as-IN" sz="3200" dirty="0">
                <a:solidFill>
                  <a:srgbClr val="4D5156"/>
                </a:solidFill>
                <a:latin typeface="NikoshBAN" panose="02000000000000000000" pitchFamily="2" charset="0"/>
                <a:cs typeface="NikoshBAN" panose="02000000000000000000" pitchFamily="2" charset="0"/>
              </a:rPr>
              <a:t>ব্যান্ড বক্স কোম্পানি, পিজ্জাহাট, কেএফসি ইত্যাদি। </a:t>
            </a:r>
            <a:r>
              <a:rPr lang="as-IN" sz="3200" b="1" dirty="0">
                <a:solidFill>
                  <a:srgbClr val="5F6368"/>
                </a:solidFill>
                <a:latin typeface="NikoshBAN" panose="02000000000000000000" pitchFamily="2" charset="0"/>
                <a:cs typeface="NikoshBAN" panose="02000000000000000000" pitchFamily="2" charset="0"/>
              </a:rPr>
              <a:t>ফ্রানসাইজিং</a:t>
            </a:r>
            <a:r>
              <a:rPr lang="as-IN" sz="3200" dirty="0">
                <a:solidFill>
                  <a:srgbClr val="4D5156"/>
                </a:solidFill>
                <a:latin typeface="NikoshBAN" panose="02000000000000000000" pitchFamily="2" charset="0"/>
                <a:cs typeface="NikoshBAN" panose="02000000000000000000" pitchFamily="2" charset="0"/>
              </a:rPr>
              <a:t> ব্যবসায় দুটি পক্ষ থাকে- ফ্রানসাইজর ও ফ্রানসাইজি।</a:t>
            </a:r>
            <a:endParaRPr lang="en-US" sz="3200" dirty="0">
              <a:latin typeface="NikoshBAN" panose="02000000000000000000" pitchFamily="2" charset="0"/>
              <a:cs typeface="NikoshBAN" panose="02000000000000000000" pitchFamily="2" charset="0"/>
            </a:endParaRPr>
          </a:p>
        </p:txBody>
      </p:sp>
      <p:sp>
        <p:nvSpPr>
          <p:cNvPr id="2" name="Rectangle 1"/>
          <p:cNvSpPr/>
          <p:nvPr/>
        </p:nvSpPr>
        <p:spPr>
          <a:xfrm>
            <a:off x="3200400" y="533400"/>
            <a:ext cx="5157181" cy="707886"/>
          </a:xfrm>
          <a:prstGeom prst="rect">
            <a:avLst/>
          </a:prstGeom>
        </p:spPr>
        <p:txBody>
          <a:bodyPr wrap="none">
            <a:prstTxWarp prst="textPlain">
              <a:avLst/>
            </a:prstTxWarp>
            <a:spAutoFit/>
          </a:bodyPr>
          <a:lstStyle/>
          <a:p>
            <a:pPr marL="571500" indent="-571500">
              <a:buFont typeface="Wingdings" panose="05000000000000000000" pitchFamily="2" charset="2"/>
              <a:buChar char="v"/>
            </a:pPr>
            <a:r>
              <a:rPr lang="as-IN" sz="4000" b="1" dirty="0">
                <a:solidFill>
                  <a:srgbClr val="5F6368"/>
                </a:solidFill>
                <a:effectLst>
                  <a:glow rad="228600">
                    <a:schemeClr val="accent5">
                      <a:satMod val="175000"/>
                      <a:alpha val="40000"/>
                    </a:schemeClr>
                  </a:glow>
                </a:effectLst>
                <a:latin typeface="NikoshBAN" panose="02000000000000000000" pitchFamily="2" charset="0"/>
                <a:cs typeface="NikoshBAN" panose="02000000000000000000" pitchFamily="2" charset="0"/>
              </a:rPr>
              <a:t>ফ্রানসাইজিং</a:t>
            </a:r>
            <a:r>
              <a:rPr lang="as-IN" sz="4000" dirty="0">
                <a:solidFill>
                  <a:srgbClr val="4D5156"/>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as-IN" sz="4000" dirty="0" smtClean="0">
                <a:solidFill>
                  <a:srgbClr val="4D5156"/>
                </a:solidFill>
                <a:effectLst>
                  <a:glow rad="228600">
                    <a:schemeClr val="accent5">
                      <a:satMod val="175000"/>
                      <a:alpha val="40000"/>
                    </a:schemeClr>
                  </a:glow>
                </a:effectLst>
                <a:latin typeface="NikoshBAN" panose="02000000000000000000" pitchFamily="2" charset="0"/>
                <a:cs typeface="NikoshBAN" panose="02000000000000000000" pitchFamily="2" charset="0"/>
              </a:rPr>
              <a:t>বল</a:t>
            </a:r>
            <a:r>
              <a:rPr lang="en-US" sz="4000" dirty="0" err="1" smtClean="0">
                <a:solidFill>
                  <a:srgbClr val="4D5156"/>
                </a:solidFill>
                <a:effectLst>
                  <a:glow rad="228600">
                    <a:schemeClr val="accent5">
                      <a:satMod val="175000"/>
                      <a:alpha val="40000"/>
                    </a:schemeClr>
                  </a:glow>
                </a:effectLst>
                <a:latin typeface="NikoshBAN" panose="02000000000000000000" pitchFamily="2" charset="0"/>
                <a:cs typeface="NikoshBAN" panose="02000000000000000000" pitchFamily="2" charset="0"/>
              </a:rPr>
              <a:t>তে</a:t>
            </a:r>
            <a:r>
              <a:rPr lang="en-US" sz="4000" dirty="0" smtClean="0">
                <a:solidFill>
                  <a:srgbClr val="4D5156"/>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4D5156"/>
                </a:solidFill>
                <a:effectLst>
                  <a:glow rad="228600">
                    <a:schemeClr val="accent5">
                      <a:satMod val="175000"/>
                      <a:alpha val="40000"/>
                    </a:schemeClr>
                  </a:glow>
                </a:effectLst>
                <a:latin typeface="NikoshBAN" panose="02000000000000000000" pitchFamily="2" charset="0"/>
                <a:cs typeface="NikoshBAN" panose="02000000000000000000" pitchFamily="2" charset="0"/>
              </a:rPr>
              <a:t>কি</a:t>
            </a:r>
            <a:r>
              <a:rPr lang="en-US" sz="4000" dirty="0" smtClean="0">
                <a:solidFill>
                  <a:srgbClr val="4D5156"/>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4D5156"/>
                </a:solidFill>
                <a:effectLst>
                  <a:glow rad="228600">
                    <a:schemeClr val="accent5">
                      <a:satMod val="175000"/>
                      <a:alpha val="40000"/>
                    </a:schemeClr>
                  </a:glow>
                </a:effectLst>
                <a:latin typeface="NikoshBAN" panose="02000000000000000000" pitchFamily="2" charset="0"/>
                <a:cs typeface="NikoshBAN" panose="02000000000000000000" pitchFamily="2" charset="0"/>
              </a:rPr>
              <a:t>বুঝ</a:t>
            </a:r>
            <a:r>
              <a:rPr lang="en-US" sz="4000" dirty="0" smtClean="0">
                <a:solidFill>
                  <a:srgbClr val="4D5156"/>
                </a:solidFill>
                <a:effectLst>
                  <a:glow rad="228600">
                    <a:schemeClr val="accent5">
                      <a:satMod val="175000"/>
                      <a:alpha val="40000"/>
                    </a:schemeClr>
                  </a:glow>
                </a:effectLst>
                <a:latin typeface="NikoshBAN" panose="02000000000000000000" pitchFamily="2" charset="0"/>
                <a:cs typeface="NikoshBAN" panose="02000000000000000000" pitchFamily="2" charset="0"/>
              </a:rPr>
              <a:t>?</a:t>
            </a:r>
            <a:endParaRPr lang="en-US" sz="4000" dirty="0">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76400"/>
            <a:ext cx="3276600" cy="2349260"/>
          </a:xfrm>
          <a:prstGeom prst="rect">
            <a:avLst/>
          </a:prstGeom>
          <a:ln>
            <a:noFill/>
          </a:ln>
          <a:effectLst>
            <a:glow rad="228600">
              <a:schemeClr val="accent5">
                <a:satMod val="175000"/>
                <a:alpha val="40000"/>
              </a:schemeClr>
            </a:glow>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600200"/>
            <a:ext cx="3810000" cy="2667000"/>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600200"/>
            <a:ext cx="3276600" cy="2590800"/>
          </a:xfrm>
          <a:prstGeom prst="rect">
            <a:avLst/>
          </a:prstGeom>
          <a:ln>
            <a:noFill/>
          </a:ln>
          <a:effectLst>
            <a:softEdge rad="112500"/>
          </a:effectLst>
        </p:spPr>
      </p:pic>
    </p:spTree>
    <p:extLst>
      <p:ext uri="{BB962C8B-B14F-4D97-AF65-F5344CB8AC3E}">
        <p14:creationId xmlns:p14="http://schemas.microsoft.com/office/powerpoint/2010/main" val="179109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529</Words>
  <Application>Microsoft Office PowerPoint</Application>
  <PresentationFormat>Custom</PresentationFormat>
  <Paragraphs>86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NikoshBAN</vt:lpstr>
      <vt:lpstr>SutonnyMJ</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Walton</dc:creator>
  <cp:lastModifiedBy>NAYEM NIHAD NCC</cp:lastModifiedBy>
  <cp:revision>97</cp:revision>
  <dcterms:created xsi:type="dcterms:W3CDTF">2018-12-08T18:48:40Z</dcterms:created>
  <dcterms:modified xsi:type="dcterms:W3CDTF">2020-07-25T15:24:22Z</dcterms:modified>
</cp:coreProperties>
</file>