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9" r:id="rId2"/>
    <p:sldId id="256" r:id="rId3"/>
    <p:sldId id="257" r:id="rId4"/>
    <p:sldId id="263" r:id="rId5"/>
    <p:sldId id="264" r:id="rId6"/>
    <p:sldId id="260"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43855527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71737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03209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423814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9724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98274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107792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406955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421207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A8E824-E4A3-494F-85E6-9BBC25C4183B}"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8682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A8E824-E4A3-494F-85E6-9BBC25C4183B}"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06894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A8E824-E4A3-494F-85E6-9BBC25C4183B}" type="datetimeFigureOut">
              <a:rPr lang="en-US" smtClean="0"/>
              <a:t>7/26/2020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67658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A8E824-E4A3-494F-85E6-9BBC25C4183B}" type="datetimeFigureOut">
              <a:rPr lang="en-US" smtClean="0"/>
              <a:t>7/26/2020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542401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8E824-E4A3-494F-85E6-9BBC25C4183B}" type="datetimeFigureOut">
              <a:rPr lang="en-US" smtClean="0"/>
              <a:t>7/26/2020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317963489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A8E824-E4A3-494F-85E6-9BBC25C4183B}"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253955301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A8E824-E4A3-494F-85E6-9BBC25C4183B}"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1161EC-34B5-4885-ABC9-8247B3333439}" type="slidenum">
              <a:rPr lang="en-US" smtClean="0"/>
              <a:t>‹#›</a:t>
            </a:fld>
            <a:endParaRPr lang="en-US"/>
          </a:p>
        </p:txBody>
      </p:sp>
    </p:spTree>
    <p:extLst>
      <p:ext uri="{BB962C8B-B14F-4D97-AF65-F5344CB8AC3E}">
        <p14:creationId xmlns:p14="http://schemas.microsoft.com/office/powerpoint/2010/main" val="40271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A8E824-E4A3-494F-85E6-9BBC25C4183B}" type="datetimeFigureOut">
              <a:rPr lang="en-US" smtClean="0"/>
              <a:t>7/26/2020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1161EC-34B5-4885-ABC9-8247B3333439}" type="slidenum">
              <a:rPr lang="en-US" smtClean="0"/>
              <a:t>‹#›</a:t>
            </a:fld>
            <a:endParaRPr lang="en-US"/>
          </a:p>
        </p:txBody>
      </p:sp>
    </p:spTree>
    <p:extLst>
      <p:ext uri="{BB962C8B-B14F-4D97-AF65-F5344CB8AC3E}">
        <p14:creationId xmlns:p14="http://schemas.microsoft.com/office/powerpoint/2010/main" val="229114136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Oval 1">
            <a:extLst>
              <a:ext uri="{FF2B5EF4-FFF2-40B4-BE49-F238E27FC236}">
                <a16:creationId xmlns:a16="http://schemas.microsoft.com/office/drawing/2014/main" id="{50A4DD24-A014-478E-BC52-A849AF656C6E}"/>
              </a:ext>
            </a:extLst>
          </p:cNvPr>
          <p:cNvSpPr/>
          <p:nvPr/>
        </p:nvSpPr>
        <p:spPr>
          <a:xfrm>
            <a:off x="476705" y="0"/>
            <a:ext cx="6851560" cy="4146997"/>
          </a:xfrm>
          <a:prstGeom prst="wedgeEllipse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4EA9EC8-8E3F-4B03-8B16-4FCBD1AA3182}"/>
              </a:ext>
            </a:extLst>
          </p:cNvPr>
          <p:cNvSpPr/>
          <p:nvPr/>
        </p:nvSpPr>
        <p:spPr>
          <a:xfrm>
            <a:off x="981254" y="991581"/>
            <a:ext cx="5493087" cy="1754326"/>
          </a:xfrm>
          <a:prstGeom prst="rect">
            <a:avLst/>
          </a:prstGeom>
          <a:noFill/>
        </p:spPr>
        <p:txBody>
          <a:bodyPr wrap="square" lIns="91440" tIns="45720" rIns="91440" bIns="45720">
            <a:spAutoFit/>
          </a:bodyPr>
          <a:lstStyle/>
          <a:p>
            <a:pPr algn="ctr"/>
            <a:r>
              <a:rPr lang="as-IN" sz="5400" dirty="0">
                <a:ln w="0"/>
                <a:effectLst>
                  <a:reflection blurRad="6350" stA="53000" endA="300" endPos="35500" dir="5400000" sy="-90000" algn="bl" rotWithShape="0"/>
                </a:effectLst>
              </a:rPr>
              <a:t>বিসমিল্লাহির রাহমানির রাহিম</a:t>
            </a:r>
            <a:endParaRPr lang="en-US" sz="5400" b="0" cap="none" spc="0" dirty="0">
              <a:ln w="0"/>
              <a:effectLst>
                <a:reflection blurRad="6350" stA="53000" endA="300" endPos="35500" dir="5400000" sy="-90000" algn="bl" rotWithShape="0"/>
              </a:effectLst>
            </a:endParaRPr>
          </a:p>
        </p:txBody>
      </p:sp>
    </p:spTree>
    <p:extLst>
      <p:ext uri="{BB962C8B-B14F-4D97-AF65-F5344CB8AC3E}">
        <p14:creationId xmlns:p14="http://schemas.microsoft.com/office/powerpoint/2010/main" val="8192139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CE2EF-4FF9-4E85-AD06-F82D221445F4}"/>
              </a:ext>
            </a:extLst>
          </p:cNvPr>
          <p:cNvSpPr>
            <a:spLocks noGrp="1"/>
          </p:cNvSpPr>
          <p:nvPr>
            <p:ph type="ctrTitle"/>
          </p:nvPr>
        </p:nvSpPr>
        <p:spPr>
          <a:xfrm>
            <a:off x="3472998" y="2826185"/>
            <a:ext cx="3523467" cy="714781"/>
          </a:xfrm>
        </p:spPr>
        <p:txBody>
          <a:bodyPr/>
          <a:lstStyle/>
          <a:p>
            <a:r>
              <a:rPr lang="as-IN" sz="4000" dirty="0">
                <a:highlight>
                  <a:srgbClr val="FFFF00"/>
                </a:highlight>
              </a:rPr>
              <a:t>শিক্ষক</a:t>
            </a:r>
            <a:r>
              <a:rPr lang="bn-BD" sz="4000" dirty="0">
                <a:highlight>
                  <a:srgbClr val="FFFF00"/>
                </a:highlight>
              </a:rPr>
              <a:t> </a:t>
            </a:r>
            <a:r>
              <a:rPr lang="en-US" sz="3600" dirty="0" err="1">
                <a:highlight>
                  <a:srgbClr val="FFFF00"/>
                </a:highlight>
              </a:rPr>
              <a:t>পরিচিতি</a:t>
            </a:r>
            <a:endParaRPr lang="en-US" sz="4000" dirty="0">
              <a:highlight>
                <a:srgbClr val="FFFF00"/>
              </a:highlight>
            </a:endParaRPr>
          </a:p>
        </p:txBody>
      </p:sp>
      <p:sp>
        <p:nvSpPr>
          <p:cNvPr id="4" name="Title 1">
            <a:extLst>
              <a:ext uri="{FF2B5EF4-FFF2-40B4-BE49-F238E27FC236}">
                <a16:creationId xmlns:a16="http://schemas.microsoft.com/office/drawing/2014/main" id="{4F2EE95B-A829-4778-9561-A644FC6EF7AA}"/>
              </a:ext>
            </a:extLst>
          </p:cNvPr>
          <p:cNvSpPr txBox="1">
            <a:spLocks/>
          </p:cNvSpPr>
          <p:nvPr/>
        </p:nvSpPr>
        <p:spPr>
          <a:xfrm>
            <a:off x="3472999" y="4179199"/>
            <a:ext cx="3523467" cy="714781"/>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dirty="0">
                <a:solidFill>
                  <a:srgbClr val="00B050"/>
                </a:solidFill>
              </a:rPr>
              <a:t>মোঃ সেলিম জাহাঙ্গী</a:t>
            </a:r>
            <a:r>
              <a:rPr lang="en-US" dirty="0">
                <a:solidFill>
                  <a:srgbClr val="00B050"/>
                </a:solidFill>
              </a:rPr>
              <a:t>র</a:t>
            </a:r>
          </a:p>
        </p:txBody>
      </p:sp>
      <p:sp>
        <p:nvSpPr>
          <p:cNvPr id="5" name="Title 1">
            <a:extLst>
              <a:ext uri="{FF2B5EF4-FFF2-40B4-BE49-F238E27FC236}">
                <a16:creationId xmlns:a16="http://schemas.microsoft.com/office/drawing/2014/main" id="{FF310327-8D3A-48E9-B219-4BDEEE9EF14C}"/>
              </a:ext>
            </a:extLst>
          </p:cNvPr>
          <p:cNvSpPr txBox="1">
            <a:spLocks/>
          </p:cNvSpPr>
          <p:nvPr/>
        </p:nvSpPr>
        <p:spPr>
          <a:xfrm>
            <a:off x="3722180" y="4593197"/>
            <a:ext cx="3523467" cy="714781"/>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3600" dirty="0">
                <a:solidFill>
                  <a:srgbClr val="00B050"/>
                </a:solidFill>
              </a:rPr>
              <a:t>রসায়ন প্রভাষক</a:t>
            </a:r>
            <a:endParaRPr lang="en-US" sz="3600" dirty="0">
              <a:solidFill>
                <a:srgbClr val="00B050"/>
              </a:solidFill>
            </a:endParaRPr>
          </a:p>
        </p:txBody>
      </p:sp>
      <p:sp>
        <p:nvSpPr>
          <p:cNvPr id="6" name="Title 1">
            <a:extLst>
              <a:ext uri="{FF2B5EF4-FFF2-40B4-BE49-F238E27FC236}">
                <a16:creationId xmlns:a16="http://schemas.microsoft.com/office/drawing/2014/main" id="{FAC5FE9C-E66F-4B5D-BD9B-08FA582C64ED}"/>
              </a:ext>
            </a:extLst>
          </p:cNvPr>
          <p:cNvSpPr txBox="1">
            <a:spLocks/>
          </p:cNvSpPr>
          <p:nvPr/>
        </p:nvSpPr>
        <p:spPr>
          <a:xfrm>
            <a:off x="3108096" y="5154882"/>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solidFill>
                  <a:srgbClr val="00B050"/>
                </a:solidFill>
              </a:rPr>
              <a:t>ডিমলা ইসলামিয়া ডিগ্রী কলেজ</a:t>
            </a:r>
            <a:endParaRPr lang="en-US" sz="2800" dirty="0">
              <a:solidFill>
                <a:srgbClr val="00B050"/>
              </a:solidFill>
            </a:endParaRPr>
          </a:p>
        </p:txBody>
      </p:sp>
      <p:sp>
        <p:nvSpPr>
          <p:cNvPr id="7" name="Title 1">
            <a:extLst>
              <a:ext uri="{FF2B5EF4-FFF2-40B4-BE49-F238E27FC236}">
                <a16:creationId xmlns:a16="http://schemas.microsoft.com/office/drawing/2014/main" id="{6CC12636-09A2-44AF-A051-19AD32BB854B}"/>
              </a:ext>
            </a:extLst>
          </p:cNvPr>
          <p:cNvSpPr txBox="1">
            <a:spLocks/>
          </p:cNvSpPr>
          <p:nvPr/>
        </p:nvSpPr>
        <p:spPr>
          <a:xfrm>
            <a:off x="3722180" y="5568880"/>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solidFill>
                  <a:srgbClr val="00B050"/>
                </a:solidFill>
              </a:rPr>
              <a:t>ডিমলা নীলফামারী</a:t>
            </a:r>
            <a:endParaRPr lang="en-US" sz="2800" dirty="0">
              <a:solidFill>
                <a:srgbClr val="00B050"/>
              </a:solidFill>
            </a:endParaRPr>
          </a:p>
        </p:txBody>
      </p:sp>
      <p:sp>
        <p:nvSpPr>
          <p:cNvPr id="8" name="Title 1">
            <a:extLst>
              <a:ext uri="{FF2B5EF4-FFF2-40B4-BE49-F238E27FC236}">
                <a16:creationId xmlns:a16="http://schemas.microsoft.com/office/drawing/2014/main" id="{7E53B517-3CBE-4960-8C39-4EBB15BF933A}"/>
              </a:ext>
            </a:extLst>
          </p:cNvPr>
          <p:cNvSpPr txBox="1">
            <a:spLocks/>
          </p:cNvSpPr>
          <p:nvPr/>
        </p:nvSpPr>
        <p:spPr>
          <a:xfrm>
            <a:off x="3274216" y="6026080"/>
            <a:ext cx="4632103" cy="843565"/>
          </a:xfrm>
          <a:prstGeom prst="rect">
            <a:avLst/>
          </a:prstGeom>
        </p:spPr>
        <p:txBody>
          <a:bodyPr vert="horz" lIns="91440" tIns="45720" rIns="91440" bIns="45720" rtlCol="0" anchor="t">
            <a:normAutofit/>
          </a:bodyPr>
          <a:lstStyle>
            <a:lvl1pPr algn="l" defTabSz="914400" rtl="0" eaLnBrk="1" latinLnBrk="0" hangingPunct="1">
              <a:lnSpc>
                <a:spcPct val="105000"/>
              </a:lnSpc>
              <a:spcBef>
                <a:spcPct val="0"/>
              </a:spcBef>
              <a:buNone/>
              <a:defRPr sz="3900" kern="1200" baseline="0">
                <a:solidFill>
                  <a:schemeClr val="bg2"/>
                </a:solidFill>
                <a:latin typeface="+mj-lt"/>
                <a:ea typeface="+mj-ea"/>
                <a:cs typeface="+mj-cs"/>
              </a:defRPr>
            </a:lvl1pPr>
          </a:lstStyle>
          <a:p>
            <a:r>
              <a:rPr lang="as-IN" sz="2800" dirty="0">
                <a:solidFill>
                  <a:srgbClr val="00B050"/>
                </a:solidFill>
              </a:rPr>
              <a:t>ইমেইল</a:t>
            </a:r>
            <a:r>
              <a:rPr lang="bn-BD" sz="2800" dirty="0">
                <a:solidFill>
                  <a:srgbClr val="00B050"/>
                </a:solidFill>
              </a:rPr>
              <a:t>ঃ </a:t>
            </a:r>
            <a:r>
              <a:rPr lang="bn-BD" sz="1800" dirty="0">
                <a:solidFill>
                  <a:srgbClr val="00B050"/>
                </a:solidFill>
              </a:rPr>
              <a:t>salimzahangir07@gmail.com</a:t>
            </a:r>
            <a:endParaRPr lang="en-US" sz="2800" dirty="0">
              <a:solidFill>
                <a:srgbClr val="00B050"/>
              </a:solidFill>
            </a:endParaRPr>
          </a:p>
        </p:txBody>
      </p:sp>
      <p:pic>
        <p:nvPicPr>
          <p:cNvPr id="9" name="Picture 8">
            <a:extLst>
              <a:ext uri="{FF2B5EF4-FFF2-40B4-BE49-F238E27FC236}">
                <a16:creationId xmlns:a16="http://schemas.microsoft.com/office/drawing/2014/main" id="{C481EC12-2E72-467E-839F-4E17205BC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8313" y="419750"/>
            <a:ext cx="1706870" cy="169931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0" name="Rectangle 9">
            <a:extLst>
              <a:ext uri="{FF2B5EF4-FFF2-40B4-BE49-F238E27FC236}">
                <a16:creationId xmlns:a16="http://schemas.microsoft.com/office/drawing/2014/main" id="{D963FB1B-B442-4DFF-80F0-426E77EFEF62}"/>
              </a:ext>
            </a:extLst>
          </p:cNvPr>
          <p:cNvSpPr/>
          <p:nvPr/>
        </p:nvSpPr>
        <p:spPr>
          <a:xfrm>
            <a:off x="9153220" y="0"/>
            <a:ext cx="3057451" cy="1969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D2748D9-7266-499D-BE10-7E8EC4669E83}"/>
              </a:ext>
            </a:extLst>
          </p:cNvPr>
          <p:cNvSpPr/>
          <p:nvPr/>
        </p:nvSpPr>
        <p:spPr>
          <a:xfrm>
            <a:off x="9153220" y="104865"/>
            <a:ext cx="3272891" cy="2585323"/>
          </a:xfrm>
          <a:prstGeom prst="rect">
            <a:avLst/>
          </a:prstGeom>
          <a:noFill/>
        </p:spPr>
        <p:txBody>
          <a:bodyPr wrap="square" lIns="91440" tIns="45720" rIns="91440" bIns="45720">
            <a:spAutoFit/>
          </a:bodyPr>
          <a:lstStyle/>
          <a:p>
            <a:r>
              <a:rPr lang="en-US" dirty="0" err="1"/>
              <a:t>আজকের</a:t>
            </a:r>
            <a:r>
              <a:rPr lang="en-US" dirty="0"/>
              <a:t> </a:t>
            </a:r>
            <a:r>
              <a:rPr lang="en-US" dirty="0" err="1"/>
              <a:t>বিষয়</a:t>
            </a:r>
            <a:r>
              <a:rPr lang="en-US" dirty="0"/>
              <a:t>: </a:t>
            </a:r>
            <a:r>
              <a:rPr lang="en-US" dirty="0" err="1"/>
              <a:t>রসায়ন</a:t>
            </a:r>
            <a:r>
              <a:rPr lang="en-US" dirty="0"/>
              <a:t> </a:t>
            </a:r>
            <a:r>
              <a:rPr lang="en-US" dirty="0" err="1"/>
              <a:t>প্রথম</a:t>
            </a:r>
            <a:r>
              <a:rPr lang="en-US" dirty="0"/>
              <a:t> </a:t>
            </a:r>
            <a:r>
              <a:rPr lang="en-US" dirty="0" err="1"/>
              <a:t>পত্র</a:t>
            </a:r>
            <a:endParaRPr lang="en-US" dirty="0"/>
          </a:p>
          <a:p>
            <a:r>
              <a:rPr lang="en-US" dirty="0" err="1"/>
              <a:t>শ্রেণি</a:t>
            </a:r>
            <a:r>
              <a:rPr lang="en-US" dirty="0"/>
              <a:t>:   </a:t>
            </a:r>
            <a:r>
              <a:rPr lang="en-US" dirty="0" err="1"/>
              <a:t>একাদশ</a:t>
            </a:r>
            <a:r>
              <a:rPr lang="en-US" dirty="0"/>
              <a:t> </a:t>
            </a:r>
          </a:p>
          <a:p>
            <a:r>
              <a:rPr lang="en-US" dirty="0" err="1"/>
              <a:t>অধ্যায়</a:t>
            </a:r>
            <a:r>
              <a:rPr lang="en-US" dirty="0"/>
              <a:t>: </a:t>
            </a:r>
            <a:r>
              <a:rPr lang="bn-BD" dirty="0"/>
              <a:t>২য়</a:t>
            </a:r>
            <a:endParaRPr lang="en-US" dirty="0"/>
          </a:p>
          <a:p>
            <a:r>
              <a:rPr lang="en-US" dirty="0" err="1"/>
              <a:t>পাঠ</a:t>
            </a:r>
            <a:r>
              <a:rPr lang="bn-BD" dirty="0"/>
              <a:t> ৭</a:t>
            </a:r>
            <a:endParaRPr lang="en-US" dirty="0"/>
          </a:p>
          <a:p>
            <a:r>
              <a:rPr lang="en-US" dirty="0" err="1"/>
              <a:t>সময়</a:t>
            </a:r>
            <a:r>
              <a:rPr lang="en-US" dirty="0"/>
              <a:t> </a:t>
            </a:r>
            <a:r>
              <a:rPr lang="bn-BD" dirty="0"/>
              <a:t>৪০</a:t>
            </a:r>
            <a:r>
              <a:rPr lang="en-US" dirty="0"/>
              <a:t> </a:t>
            </a:r>
            <a:r>
              <a:rPr lang="en-US" dirty="0" err="1"/>
              <a:t>মিনিট</a:t>
            </a:r>
            <a:r>
              <a:rPr lang="en-US" dirty="0"/>
              <a:t> </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8473865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B91F9B-86D0-4CEB-BEFC-2F741E65F534}"/>
              </a:ext>
            </a:extLst>
          </p:cNvPr>
          <p:cNvSpPr/>
          <p:nvPr/>
        </p:nvSpPr>
        <p:spPr>
          <a:xfrm>
            <a:off x="2639943" y="141668"/>
            <a:ext cx="8204068" cy="11977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3E503719-C26C-43EF-98D5-99FBF8441727}"/>
              </a:ext>
            </a:extLst>
          </p:cNvPr>
          <p:cNvSpPr/>
          <p:nvPr/>
        </p:nvSpPr>
        <p:spPr>
          <a:xfrm>
            <a:off x="2118349" y="325036"/>
            <a:ext cx="9247256" cy="830997"/>
          </a:xfrm>
          <a:prstGeom prst="rect">
            <a:avLst/>
          </a:prstGeom>
          <a:noFill/>
        </p:spPr>
        <p:txBody>
          <a:bodyPr wrap="square" lIns="91440" tIns="45720" rIns="91440" bIns="45720">
            <a:spAutoFit/>
          </a:bodyPr>
          <a:lstStyle/>
          <a:p>
            <a:pPr algn="ctr"/>
            <a:r>
              <a:rPr lang="as-IN" sz="4800" dirty="0">
                <a:ln w="0"/>
                <a:effectLst>
                  <a:outerShdw blurRad="38100" dist="19050" dir="2700000" algn="tl" rotWithShape="0">
                    <a:schemeClr val="dk1">
                      <a:alpha val="40000"/>
                    </a:schemeClr>
                  </a:outerShdw>
                </a:effectLst>
              </a:rPr>
              <a:t>আজকের বিষয়</a:t>
            </a:r>
            <a:r>
              <a:rPr lang="en-US" sz="4800" dirty="0">
                <a:ln w="0"/>
                <a:effectLst>
                  <a:outerShdw blurRad="38100" dist="19050" dir="2700000" algn="tl" rotWithShape="0">
                    <a:schemeClr val="dk1">
                      <a:alpha val="40000"/>
                    </a:schemeClr>
                  </a:outerShdw>
                </a:effectLst>
              </a:rPr>
              <a:t>:</a:t>
            </a:r>
            <a:r>
              <a:rPr lang="as-IN" sz="4800" dirty="0">
                <a:ln w="0"/>
                <a:effectLst>
                  <a:outerShdw blurRad="38100" dist="19050" dir="2700000" algn="tl" rotWithShape="0">
                    <a:schemeClr val="dk1">
                      <a:alpha val="40000"/>
                    </a:schemeClr>
                  </a:outerShdw>
                </a:effectLst>
              </a:rPr>
              <a:t> রসায়ন প্রথম পত্র</a:t>
            </a:r>
            <a:endParaRPr lang="en-US" sz="48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BE791E23-9A49-445A-92C8-D35490399FE8}"/>
              </a:ext>
            </a:extLst>
          </p:cNvPr>
          <p:cNvSpPr/>
          <p:nvPr/>
        </p:nvSpPr>
        <p:spPr>
          <a:xfrm>
            <a:off x="7727324" y="1669508"/>
            <a:ext cx="3451538" cy="472992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306DEF3-D5ED-4737-A562-C9CC0D1B95CB}"/>
              </a:ext>
            </a:extLst>
          </p:cNvPr>
          <p:cNvSpPr/>
          <p:nvPr/>
        </p:nvSpPr>
        <p:spPr>
          <a:xfrm>
            <a:off x="7173949" y="3516275"/>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অধ্যায়</a:t>
            </a:r>
            <a:r>
              <a:rPr lang="en-US" sz="2800" dirty="0">
                <a:ln w="0"/>
                <a:effectLst>
                  <a:outerShdw blurRad="38100" dist="19050" dir="2700000" algn="tl" rotWithShape="0">
                    <a:schemeClr val="dk1">
                      <a:alpha val="40000"/>
                    </a:schemeClr>
                  </a:outerShdw>
                </a:effectLst>
              </a:rPr>
              <a:t>:</a:t>
            </a:r>
            <a:r>
              <a:rPr lang="as-IN" sz="2800" dirty="0">
                <a:ln w="0"/>
                <a:effectLst>
                  <a:outerShdw blurRad="38100" dist="19050" dir="2700000" algn="tl" rotWithShape="0">
                    <a:schemeClr val="dk1">
                      <a:alpha val="40000"/>
                    </a:schemeClr>
                  </a:outerShdw>
                </a:effectLst>
              </a:rPr>
              <a:t> দ্বিতীয়</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a:extLst>
              <a:ext uri="{FF2B5EF4-FFF2-40B4-BE49-F238E27FC236}">
                <a16:creationId xmlns:a16="http://schemas.microsoft.com/office/drawing/2014/main" id="{5A1C1D59-C0BC-4C9E-99E3-25F8A87195AD}"/>
              </a:ext>
            </a:extLst>
          </p:cNvPr>
          <p:cNvSpPr/>
          <p:nvPr/>
        </p:nvSpPr>
        <p:spPr>
          <a:xfrm>
            <a:off x="7090701" y="4183345"/>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পাঠ</a:t>
            </a:r>
            <a:r>
              <a:rPr lang="en-US" sz="2800" dirty="0">
                <a:ln w="0"/>
                <a:effectLst>
                  <a:outerShdw blurRad="38100" dist="19050" dir="2700000" algn="tl" rotWithShape="0">
                    <a:schemeClr val="dk1">
                      <a:alpha val="40000"/>
                    </a:schemeClr>
                  </a:outerShdw>
                </a:effectLst>
              </a:rPr>
              <a:t>:  </a:t>
            </a:r>
            <a:r>
              <a:rPr lang="bn-BD" sz="2800" dirty="0">
                <a:ln w="0"/>
                <a:effectLst>
                  <a:outerShdw blurRad="38100" dist="19050" dir="2700000" algn="tl" rotWithShape="0">
                    <a:schemeClr val="dk1">
                      <a:alpha val="40000"/>
                    </a:schemeClr>
                  </a:outerShdw>
                </a:effectLst>
              </a:rPr>
              <a:t>৭</a:t>
            </a:r>
            <a:r>
              <a:rPr lang="en-US" sz="2800" dirty="0">
                <a:ln w="0"/>
                <a:effectLst>
                  <a:outerShdw blurRad="38100" dist="19050" dir="2700000" algn="tl" rotWithShape="0">
                    <a:schemeClr val="dk1">
                      <a:alpha val="40000"/>
                    </a:schemeClr>
                  </a:outerShdw>
                </a:effectLst>
              </a:rPr>
              <a:t>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7" name="Rectangle 6">
            <a:extLst>
              <a:ext uri="{FF2B5EF4-FFF2-40B4-BE49-F238E27FC236}">
                <a16:creationId xmlns:a16="http://schemas.microsoft.com/office/drawing/2014/main" id="{BA9B8193-7814-463A-B805-ED9731E0F7CF}"/>
              </a:ext>
            </a:extLst>
          </p:cNvPr>
          <p:cNvSpPr/>
          <p:nvPr/>
        </p:nvSpPr>
        <p:spPr>
          <a:xfrm>
            <a:off x="7270331" y="2885688"/>
            <a:ext cx="4004913" cy="523220"/>
          </a:xfrm>
          <a:prstGeom prst="rect">
            <a:avLst/>
          </a:prstGeom>
          <a:noFill/>
        </p:spPr>
        <p:txBody>
          <a:bodyPr wrap="square" lIns="91440" tIns="45720" rIns="91440" bIns="45720">
            <a:spAutoFit/>
          </a:bodyPr>
          <a:lstStyle/>
          <a:p>
            <a:pPr algn="ctr"/>
            <a:r>
              <a:rPr lang="as-IN" sz="2800" dirty="0">
                <a:ln w="0"/>
                <a:effectLst>
                  <a:outerShdw blurRad="38100" dist="19050" dir="2700000" algn="tl" rotWithShape="0">
                    <a:schemeClr val="dk1">
                      <a:alpha val="40000"/>
                    </a:schemeClr>
                  </a:outerShdw>
                </a:effectLst>
              </a:rPr>
              <a:t>শ্রেণি</a:t>
            </a:r>
            <a:r>
              <a:rPr lang="en-US" sz="2800" dirty="0">
                <a:ln w="0"/>
                <a:effectLst>
                  <a:outerShdw blurRad="38100" dist="19050" dir="2700000" algn="tl" rotWithShape="0">
                    <a:schemeClr val="dk1">
                      <a:alpha val="40000"/>
                    </a:schemeClr>
                  </a:outerShdw>
                </a:effectLst>
              </a:rPr>
              <a:t>:  </a:t>
            </a:r>
            <a:r>
              <a:rPr lang="as-IN" sz="2800" dirty="0">
                <a:ln w="0"/>
                <a:effectLst>
                  <a:outerShdw blurRad="38100" dist="19050" dir="2700000" algn="tl" rotWithShape="0">
                    <a:schemeClr val="dk1">
                      <a:alpha val="40000"/>
                    </a:schemeClr>
                  </a:outerShdw>
                </a:effectLst>
              </a:rPr>
              <a:t> একাদশ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B6096D56-08B5-4A21-B79F-289AFF12925B}"/>
              </a:ext>
            </a:extLst>
          </p:cNvPr>
          <p:cNvSpPr/>
          <p:nvPr/>
        </p:nvSpPr>
        <p:spPr>
          <a:xfrm>
            <a:off x="7450636" y="5062560"/>
            <a:ext cx="4004913" cy="523220"/>
          </a:xfrm>
          <a:prstGeom prst="rect">
            <a:avLst/>
          </a:prstGeom>
          <a:noFill/>
        </p:spPr>
        <p:txBody>
          <a:bodyPr wrap="square" lIns="91440" tIns="45720" rIns="91440" bIns="45720">
            <a:spAutoFit/>
          </a:bodyPr>
          <a:lstStyle/>
          <a:p>
            <a:pPr algn="ctr"/>
            <a:r>
              <a:rPr lang="en-US" sz="2800" dirty="0">
                <a:ln w="0"/>
                <a:effectLst>
                  <a:outerShdw blurRad="38100" dist="19050" dir="2700000" algn="tl" rotWithShape="0">
                    <a:schemeClr val="dk1">
                      <a:alpha val="40000"/>
                    </a:schemeClr>
                  </a:outerShdw>
                </a:effectLst>
              </a:rPr>
              <a:t>সময়ঃ৪০</a:t>
            </a:r>
            <a:r>
              <a:rPr lang="as-IN" sz="2800" dirty="0">
                <a:ln w="0"/>
                <a:effectLst>
                  <a:outerShdw blurRad="38100" dist="19050" dir="2700000" algn="tl" rotWithShape="0">
                    <a:schemeClr val="dk1">
                      <a:alpha val="40000"/>
                    </a:schemeClr>
                  </a:outerShdw>
                </a:effectLst>
              </a:rPr>
              <a:t>মিনিট</a:t>
            </a:r>
            <a:r>
              <a:rPr lang="en-US" sz="2800" dirty="0">
                <a:ln w="0"/>
                <a:effectLst>
                  <a:outerShdw blurRad="38100" dist="19050" dir="2700000" algn="tl" rotWithShape="0">
                    <a:schemeClr val="dk1">
                      <a:alpha val="40000"/>
                    </a:schemeClr>
                  </a:outerShdw>
                </a:effectLst>
              </a:rPr>
              <a:t> </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a:extLst>
              <a:ext uri="{FF2B5EF4-FFF2-40B4-BE49-F238E27FC236}">
                <a16:creationId xmlns:a16="http://schemas.microsoft.com/office/drawing/2014/main" id="{4BFD1D45-625C-4ABF-A5BC-FA8E316978D8}"/>
              </a:ext>
            </a:extLst>
          </p:cNvPr>
          <p:cNvSpPr/>
          <p:nvPr/>
        </p:nvSpPr>
        <p:spPr>
          <a:xfrm>
            <a:off x="7630942" y="1874543"/>
            <a:ext cx="3535492" cy="584775"/>
          </a:xfrm>
          <a:prstGeom prst="rect">
            <a:avLst/>
          </a:prstGeom>
          <a:noFill/>
        </p:spPr>
        <p:txBody>
          <a:bodyPr wrap="square" lIns="91440" tIns="45720" rIns="91440" bIns="45720">
            <a:spAutoFit/>
          </a:bodyPr>
          <a:lstStyle/>
          <a:p>
            <a:pPr algn="ctr"/>
            <a:r>
              <a:rPr lang="en-US" sz="3200" b="0" cap="none" spc="0" dirty="0" err="1">
                <a:ln w="0"/>
                <a:solidFill>
                  <a:schemeClr val="tx1"/>
                </a:solidFill>
                <a:effectLst>
                  <a:outerShdw blurRad="38100" dist="19050" dir="2700000" algn="tl" rotWithShape="0">
                    <a:schemeClr val="dk1">
                      <a:alpha val="40000"/>
                    </a:schemeClr>
                  </a:outerShdw>
                </a:effectLst>
              </a:rPr>
              <a:t>পাঠ</a:t>
            </a:r>
            <a:r>
              <a:rPr lang="en-US" sz="3200" b="0" cap="none" spc="0" dirty="0">
                <a:ln w="0"/>
                <a:solidFill>
                  <a:schemeClr val="tx1"/>
                </a:solidFill>
                <a:effectLst>
                  <a:outerShdw blurRad="38100" dist="19050" dir="2700000" algn="tl" rotWithShape="0">
                    <a:schemeClr val="dk1">
                      <a:alpha val="40000"/>
                    </a:schemeClr>
                  </a:outerShdw>
                </a:effectLst>
              </a:rPr>
              <a:t> </a:t>
            </a:r>
            <a:r>
              <a:rPr lang="en-US" sz="3200" b="0" cap="none" spc="0" dirty="0" err="1">
                <a:ln w="0"/>
                <a:solidFill>
                  <a:schemeClr val="tx1"/>
                </a:solidFill>
                <a:effectLst>
                  <a:outerShdw blurRad="38100" dist="19050" dir="2700000" algn="tl" rotWithShape="0">
                    <a:schemeClr val="dk1">
                      <a:alpha val="40000"/>
                    </a:schemeClr>
                  </a:outerShdw>
                </a:effectLst>
              </a:rPr>
              <a:t>পরিচিতি</a:t>
            </a:r>
            <a:endParaRPr lang="en-US" sz="32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8">
            <a:extLst>
              <a:ext uri="{FF2B5EF4-FFF2-40B4-BE49-F238E27FC236}">
                <a16:creationId xmlns:a16="http://schemas.microsoft.com/office/drawing/2014/main" id="{0E4320A8-6378-4E9F-B755-33805D2DA618}"/>
              </a:ext>
            </a:extLst>
          </p:cNvPr>
          <p:cNvSpPr/>
          <p:nvPr/>
        </p:nvSpPr>
        <p:spPr>
          <a:xfrm>
            <a:off x="422059" y="1838044"/>
            <a:ext cx="2866490" cy="923330"/>
          </a:xfrm>
          <a:prstGeom prst="rect">
            <a:avLst/>
          </a:prstGeom>
          <a:noFill/>
        </p:spPr>
        <p:txBody>
          <a:bodyPr wrap="none" lIns="91440" tIns="45720" rIns="91440" bIns="45720">
            <a:spAutoFit/>
          </a:bodyPr>
          <a:lstStyle/>
          <a:p>
            <a:pPr algn="ctr"/>
            <a:r>
              <a:rPr lang="bn-BD" sz="5400" b="0" cap="none" spc="0" dirty="0">
                <a:ln w="0"/>
                <a:solidFill>
                  <a:schemeClr val="tx1"/>
                </a:solidFill>
                <a:effectLst>
                  <a:outerShdw blurRad="38100" dist="19050" dir="2700000" algn="tl" rotWithShape="0">
                    <a:schemeClr val="dk1">
                      <a:alpha val="40000"/>
                    </a:schemeClr>
                  </a:outerShdw>
                </a:effectLst>
              </a:rPr>
              <a:t>শিক্ষনফলঃ</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a:extLst>
              <a:ext uri="{FF2B5EF4-FFF2-40B4-BE49-F238E27FC236}">
                <a16:creationId xmlns:a16="http://schemas.microsoft.com/office/drawing/2014/main" id="{2834B6C6-C14C-48BF-953A-FD2A100CCEE5}"/>
              </a:ext>
            </a:extLst>
          </p:cNvPr>
          <p:cNvSpPr/>
          <p:nvPr/>
        </p:nvSpPr>
        <p:spPr>
          <a:xfrm>
            <a:off x="358880" y="3260015"/>
            <a:ext cx="7139948" cy="1754326"/>
          </a:xfrm>
          <a:prstGeom prst="rect">
            <a:avLst/>
          </a:prstGeom>
          <a:solidFill>
            <a:schemeClr val="accent2"/>
          </a:solidFill>
        </p:spPr>
        <p:txBody>
          <a:bodyPr wrap="square" lIns="91440" tIns="45720" rIns="91440" bIns="45720">
            <a:spAutoFit/>
          </a:bodyPr>
          <a:lstStyle/>
          <a:p>
            <a:pPr algn="ctr"/>
            <a:r>
              <a:rPr lang="bn-BD" sz="5400" dirty="0">
                <a:ln w="0"/>
                <a:effectLst>
                  <a:outerShdw blurRad="38100" dist="19050" dir="2700000" algn="tl" rotWithShape="0">
                    <a:schemeClr val="dk1">
                      <a:alpha val="40000"/>
                    </a:schemeClr>
                  </a:outerShdw>
                </a:effectLst>
              </a:rPr>
              <a:t>পাউলীর বর্জন নীতি ও তার ব্যাখ্যা</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12011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802F47-0840-409D-A023-1A799EFE23EC}"/>
              </a:ext>
            </a:extLst>
          </p:cNvPr>
          <p:cNvSpPr/>
          <p:nvPr/>
        </p:nvSpPr>
        <p:spPr>
          <a:xfrm>
            <a:off x="0" y="263485"/>
            <a:ext cx="10136108" cy="1754326"/>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পাউলীর বর্জন নীতি ও তার ব্যাখ্যাঃ</a:t>
            </a:r>
            <a:endParaRPr lang="en-US" sz="5400" dirty="0">
              <a:ln w="0"/>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E3F24A65-23E3-4E10-8D9A-B3D836553BEB}"/>
              </a:ext>
            </a:extLst>
          </p:cNvPr>
          <p:cNvSpPr/>
          <p:nvPr/>
        </p:nvSpPr>
        <p:spPr>
          <a:xfrm>
            <a:off x="119270" y="3018182"/>
            <a:ext cx="12072730" cy="4431983"/>
          </a:xfrm>
          <a:prstGeom prst="rect">
            <a:avLst/>
          </a:prstGeom>
          <a:noFill/>
        </p:spPr>
        <p:txBody>
          <a:bodyPr wrap="square" lIns="91440" tIns="45720" rIns="91440" bIns="45720">
            <a:spAutoFit/>
          </a:bodyPr>
          <a:lstStyle/>
          <a:p>
            <a:r>
              <a:rPr lang="bn-BD" dirty="0"/>
              <a:t>১৯২৫ সালে বিজ্ঞানী </a:t>
            </a:r>
            <a:r>
              <a:rPr lang="en-US" dirty="0"/>
              <a:t>Wolfgang Pauli </a:t>
            </a:r>
            <a:r>
              <a:rPr lang="bn-BD" dirty="0"/>
              <a:t>পরমাণুতে বিভিন্ন শক্তিস্তরে ইলেকট্রনের অবস্থান সম্পর্কে চারটি কোয়ান্টাম সংখ্যার ওপর ভিত্তি করে একটি নীতি প্রদান করেন, যা ‘পলির বর্জন নীতি’ নামে পরিচিত।</a:t>
            </a:r>
          </a:p>
          <a:p>
            <a:r>
              <a:rPr lang="bn-BD" dirty="0"/>
              <a:t>এতে বলা হয়েছে— ‘একটি পরমাণুতে যেকোনো দুটি ইলেকট্রনের জন্য চারটি কোয়ান্টাম সংখ্যার মান কখনো একই হতে পারে না। অর্থাৎ একটি পরমাণুতে অবস্থানরত যেকোনো দুটি ইলেকট্রনের মধ্যে কমপক্ষে একটি কোয়ান্টাম সংখ্যা অবশ্যই ভিন্ন হবে।’</a:t>
            </a:r>
          </a:p>
          <a:p>
            <a:r>
              <a:rPr lang="bn-BD" dirty="0"/>
              <a:t>উদাহরণ হিসেবে আমরা </a:t>
            </a:r>
            <a:r>
              <a:rPr lang="en-US" dirty="0"/>
              <a:t>He-</a:t>
            </a:r>
            <a:r>
              <a:rPr lang="bn-BD" dirty="0"/>
              <a:t>এর কথা চিন্তা করতে পারি। </a:t>
            </a:r>
            <a:r>
              <a:rPr lang="en-US" dirty="0"/>
              <a:t>He-</a:t>
            </a:r>
            <a:r>
              <a:rPr lang="bn-BD" dirty="0"/>
              <a:t>এর ক্ষেত্রে চারটি  কোয়ান্টাম সংখ্যার মান হবে নিম্নরূপ।</a:t>
            </a:r>
          </a:p>
          <a:p>
            <a:r>
              <a:rPr lang="en-US" dirty="0"/>
              <a:t>He(2)®1s</a:t>
            </a:r>
            <a:r>
              <a:rPr lang="en-US" baseline="30000" dirty="0"/>
              <a:t>2</a:t>
            </a:r>
            <a:endParaRPr lang="en-US" dirty="0"/>
          </a:p>
          <a:p>
            <a:r>
              <a:rPr lang="bn-BD" dirty="0"/>
              <a:t>১ম ইলেকট্রনের জন্য, </a:t>
            </a:r>
            <a:r>
              <a:rPr lang="en-US" dirty="0"/>
              <a:t>n=1, l=0, m=o, s=+1/2</a:t>
            </a:r>
          </a:p>
          <a:p>
            <a:r>
              <a:rPr lang="bn-BD" dirty="0"/>
              <a:t>২য় ইলেকট্রনের জন্য  </a:t>
            </a:r>
            <a:r>
              <a:rPr lang="en-US" dirty="0"/>
              <a:t>n=1, l=0, m=o, s= - 1/2</a:t>
            </a:r>
          </a:p>
          <a:p>
            <a:r>
              <a:rPr lang="bn-BD" dirty="0"/>
              <a:t>অর্থাৎ একই পরমাণুতে ২টি ইলেকট্রনের জন্য কক্ষপথের আকার (</a:t>
            </a:r>
            <a:r>
              <a:rPr lang="en-US" dirty="0"/>
              <a:t>n), </a:t>
            </a:r>
            <a:r>
              <a:rPr lang="bn-BD" dirty="0"/>
              <a:t>আকৃতি (</a:t>
            </a:r>
            <a:r>
              <a:rPr lang="en-US" dirty="0"/>
              <a:t>l) </a:t>
            </a:r>
            <a:r>
              <a:rPr lang="bn-BD" dirty="0"/>
              <a:t>এবং কৌণিক অবস্থান (</a:t>
            </a:r>
            <a:r>
              <a:rPr lang="en-US" dirty="0"/>
              <a:t>m) </a:t>
            </a:r>
            <a:r>
              <a:rPr lang="bn-BD" dirty="0"/>
              <a:t>একই হলেও ইলেকট্রন ঘূর্ণনের দিক বা স্পিন কোয়ান্টাম সংখ্যা (</a:t>
            </a:r>
            <a:r>
              <a:rPr lang="en-US" dirty="0"/>
              <a:t>s) </a:t>
            </a:r>
            <a:r>
              <a:rPr lang="bn-BD" dirty="0"/>
              <a:t>এর মান ভিন্ন হয়।</a:t>
            </a:r>
          </a:p>
          <a:p>
            <a:r>
              <a:rPr lang="bn-BD" dirty="0"/>
              <a:t>অর্থাৎ পলির বর্জন নীতি অনুসারে, ‘একটি পারমাণবিক অরবিটালে সর্বাধিক দুটি ইলেকট্রন থাকতে পারবে, যদি তাদের ঘূর্ণন বা স্পিন কোয়ান্টাম সংখ্যার মান ভিন্ন হয়।’</a:t>
            </a:r>
          </a:p>
          <a:p>
            <a:pPr algn="ctr"/>
            <a:endParaRPr lang="en-US" sz="6600" b="0" cap="none" spc="0" dirty="0">
              <a:ln w="0"/>
              <a:solidFill>
                <a:schemeClr val="tx1"/>
              </a:solidFill>
              <a:effectLst>
                <a:outerShdw blurRad="38100" dist="19050" dir="2700000" algn="tl" rotWithShape="0">
                  <a:schemeClr val="dk1">
                    <a:alpha val="40000"/>
                  </a:schemeClr>
                </a:outerShdw>
              </a:effectLst>
            </a:endParaRPr>
          </a:p>
        </p:txBody>
      </p:sp>
      <p:pic>
        <p:nvPicPr>
          <p:cNvPr id="6" name="Picture 5">
            <a:extLst>
              <a:ext uri="{FF2B5EF4-FFF2-40B4-BE49-F238E27FC236}">
                <a16:creationId xmlns:a16="http://schemas.microsoft.com/office/drawing/2014/main" id="{DA01507C-FF15-4DAF-B32F-74DD5DF8C5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948" y="1119699"/>
            <a:ext cx="2975113" cy="1796224"/>
          </a:xfrm>
          <a:prstGeom prst="rect">
            <a:avLst/>
          </a:prstGeom>
        </p:spPr>
      </p:pic>
    </p:spTree>
    <p:extLst>
      <p:ext uri="{BB962C8B-B14F-4D97-AF65-F5344CB8AC3E}">
        <p14:creationId xmlns:p14="http://schemas.microsoft.com/office/powerpoint/2010/main" val="21624157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2DA8FD-D6D0-4EA0-8E6F-6A4A52915A31}"/>
              </a:ext>
            </a:extLst>
          </p:cNvPr>
          <p:cNvSpPr/>
          <p:nvPr/>
        </p:nvSpPr>
        <p:spPr>
          <a:xfrm>
            <a:off x="92765" y="692907"/>
            <a:ext cx="12099235" cy="6186309"/>
          </a:xfrm>
          <a:prstGeom prst="rect">
            <a:avLst/>
          </a:prstGeom>
          <a:noFill/>
        </p:spPr>
        <p:txBody>
          <a:bodyPr wrap="square" lIns="91440" tIns="45720" rIns="91440" bIns="45720">
            <a:spAutoFit/>
          </a:bodyPr>
          <a:lstStyle/>
          <a:p>
            <a:r>
              <a:rPr lang="bn-BD" dirty="0"/>
              <a:t>এসো আমরা বিভিন্ন পরমাণুর জন্য পলির বর্জন নীতির প্রয়োগ জেনে নিই।</a:t>
            </a:r>
          </a:p>
          <a:p>
            <a:r>
              <a:rPr lang="bn-BD" dirty="0"/>
              <a:t> </a:t>
            </a:r>
          </a:p>
          <a:p>
            <a:r>
              <a:rPr lang="bn-BD" b="1" dirty="0"/>
              <a:t>উদাহরণ-১</a:t>
            </a:r>
            <a:endParaRPr lang="bn-BD" dirty="0"/>
          </a:p>
          <a:p>
            <a:r>
              <a:rPr lang="bn-BD" dirty="0"/>
              <a:t>বোরনের ২য় ও ৩য় ইলেকট্রনের জন্য পলির বর্জন নীতি প্রয়োগ দেখাও—</a:t>
            </a:r>
          </a:p>
          <a:p>
            <a:r>
              <a:rPr lang="bn-BD" dirty="0"/>
              <a:t>(5)→1</a:t>
            </a:r>
            <a:r>
              <a:rPr lang="en-US" dirty="0"/>
              <a:t>s</a:t>
            </a:r>
            <a:r>
              <a:rPr lang="en-US" baseline="30000" dirty="0"/>
              <a:t>2</a:t>
            </a:r>
            <a:r>
              <a:rPr lang="en-US" dirty="0"/>
              <a:t> 2s</a:t>
            </a:r>
            <a:r>
              <a:rPr lang="en-US" baseline="30000" dirty="0"/>
              <a:t>2</a:t>
            </a:r>
            <a:r>
              <a:rPr lang="en-US" dirty="0"/>
              <a:t> 2P</a:t>
            </a:r>
            <a:r>
              <a:rPr lang="en-US" baseline="30000" dirty="0"/>
              <a:t>1</a:t>
            </a:r>
            <a:endParaRPr lang="en-US" dirty="0"/>
          </a:p>
          <a:p>
            <a:r>
              <a:rPr lang="bn-BD" dirty="0"/>
              <a:t>২য় ইলেকট্রনের জন্য (</a:t>
            </a:r>
            <a:r>
              <a:rPr lang="en-US" dirty="0"/>
              <a:t>e</a:t>
            </a:r>
            <a:r>
              <a:rPr lang="en-US" baseline="30000" dirty="0"/>
              <a:t>2</a:t>
            </a:r>
            <a:r>
              <a:rPr lang="en-US" dirty="0"/>
              <a:t>) n=1, l=0, m=0, s = -1/2</a:t>
            </a:r>
          </a:p>
          <a:p>
            <a:r>
              <a:rPr lang="bn-BD" dirty="0"/>
              <a:t>৩য় ইলেকট্রনের জন্য (</a:t>
            </a:r>
            <a:r>
              <a:rPr lang="en-US" dirty="0"/>
              <a:t>e</a:t>
            </a:r>
            <a:r>
              <a:rPr lang="en-US" baseline="30000" dirty="0"/>
              <a:t>3</a:t>
            </a:r>
            <a:r>
              <a:rPr lang="en-US" dirty="0"/>
              <a:t>) n = 2, l=0, m=o, s = + 1/2</a:t>
            </a:r>
          </a:p>
          <a:p>
            <a:r>
              <a:rPr lang="bn-BD" dirty="0"/>
              <a:t>বোরনের ২য় ও ৩য় ইলেকট্রনের জন্য প্রধান কোয়ান্টাম সংখ্যা (</a:t>
            </a:r>
            <a:r>
              <a:rPr lang="en-US" dirty="0"/>
              <a:t>n)</a:t>
            </a:r>
          </a:p>
          <a:p>
            <a:r>
              <a:rPr lang="bn-BD" dirty="0"/>
              <a:t>ও স্পিন কোয়ান্টাম সংখ্যার মান ভিন্ন  হলেও সহকারী কোয়ান্টাম সংখ্যা (</a:t>
            </a:r>
            <a:r>
              <a:rPr lang="en-US" dirty="0"/>
              <a:t>l) </a:t>
            </a:r>
            <a:r>
              <a:rPr lang="bn-BD" dirty="0"/>
              <a:t>ও ম্যাগনেটিক কোয়ান্টাম সংখ্যা (</a:t>
            </a:r>
            <a:r>
              <a:rPr lang="en-US" dirty="0"/>
              <a:t>m) </a:t>
            </a:r>
            <a:r>
              <a:rPr lang="bn-BD" dirty="0"/>
              <a:t>এর মান একই; এ ক্ষেত্রে পলির বর্জন নীতি প্রযোজ্য হয়েছে।</a:t>
            </a:r>
          </a:p>
          <a:p>
            <a:r>
              <a:rPr lang="bn-BD" dirty="0"/>
              <a:t> </a:t>
            </a:r>
          </a:p>
          <a:p>
            <a:r>
              <a:rPr lang="bn-BD" b="1" dirty="0"/>
              <a:t>উদাহরণ-২</a:t>
            </a:r>
            <a:endParaRPr lang="bn-BD" dirty="0"/>
          </a:p>
          <a:p>
            <a:r>
              <a:rPr lang="bn-BD" dirty="0"/>
              <a:t>বোরনের ক্ষেত্রে ২য় ও ৩য় ইলেকট্রনদ্বয় একই অরবিটালে থাকতে পারে না কেন?</a:t>
            </a:r>
          </a:p>
          <a:p>
            <a:r>
              <a:rPr lang="en-US" dirty="0"/>
              <a:t>B (5) → 1s</a:t>
            </a:r>
            <a:r>
              <a:rPr lang="en-US" baseline="30000" dirty="0"/>
              <a:t>2</a:t>
            </a:r>
            <a:r>
              <a:rPr lang="en-US" dirty="0"/>
              <a:t> 2s</a:t>
            </a:r>
            <a:r>
              <a:rPr lang="en-US" baseline="30000" dirty="0"/>
              <a:t>2</a:t>
            </a:r>
            <a:r>
              <a:rPr lang="en-US" dirty="0"/>
              <a:t> 2p</a:t>
            </a:r>
            <a:r>
              <a:rPr lang="en-US" baseline="30000" dirty="0"/>
              <a:t>1</a:t>
            </a:r>
            <a:endParaRPr lang="en-US" dirty="0"/>
          </a:p>
          <a:p>
            <a:r>
              <a:rPr lang="bn-BD" dirty="0"/>
              <a:t>২য় ইলেকট্রনের জন্য (</a:t>
            </a:r>
            <a:r>
              <a:rPr lang="en-US" dirty="0"/>
              <a:t>e</a:t>
            </a:r>
            <a:r>
              <a:rPr lang="en-US" baseline="30000" dirty="0"/>
              <a:t>2</a:t>
            </a:r>
            <a:r>
              <a:rPr lang="en-US" dirty="0"/>
              <a:t>) n =1, l = o, m = o, s = -1/2</a:t>
            </a:r>
          </a:p>
          <a:p>
            <a:r>
              <a:rPr lang="bn-BD" dirty="0"/>
              <a:t>৩য় ইলেকট্রনের জন্য (</a:t>
            </a:r>
            <a:r>
              <a:rPr lang="en-US" dirty="0"/>
              <a:t>e</a:t>
            </a:r>
            <a:r>
              <a:rPr lang="en-US" baseline="30000" dirty="0"/>
              <a:t>3</a:t>
            </a:r>
            <a:r>
              <a:rPr lang="en-US" dirty="0"/>
              <a:t>) n =1, l = o, m = o, s = +1/2</a:t>
            </a:r>
          </a:p>
          <a:p>
            <a:r>
              <a:rPr lang="bn-BD" dirty="0"/>
              <a:t>পলির বর্জন নীতি অনুসারে, দুটি ইলেকট্রন একই অরবিটালে থাকতে হলে </a:t>
            </a:r>
            <a:r>
              <a:rPr lang="en-US" dirty="0"/>
              <a:t>n, l, m </a:t>
            </a:r>
            <a:r>
              <a:rPr lang="bn-BD" dirty="0"/>
              <a:t>এর মান একই হতে হবে। বোরনের ২য় ও ৩য় ইলেকট্রনের জন্য </a:t>
            </a:r>
            <a:r>
              <a:rPr lang="en-US" dirty="0"/>
              <a:t>n, l, m </a:t>
            </a:r>
            <a:r>
              <a:rPr lang="bn-BD" dirty="0"/>
              <a:t>এর মান একই নয়।</a:t>
            </a:r>
          </a:p>
          <a:p>
            <a:r>
              <a:rPr lang="bn-BD" dirty="0"/>
              <a:t>তাই বোরনের ২য় ও ৩য় ইলেকট্রনদ্বয় একই অরবিটালে থাকতে পারে না।</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66003908"/>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gnetic Disk 1">
            <a:extLst>
              <a:ext uri="{FF2B5EF4-FFF2-40B4-BE49-F238E27FC236}">
                <a16:creationId xmlns:a16="http://schemas.microsoft.com/office/drawing/2014/main" id="{32A6C1E4-1914-4688-85C4-F40B21F3DCD6}"/>
              </a:ext>
            </a:extLst>
          </p:cNvPr>
          <p:cNvSpPr/>
          <p:nvPr/>
        </p:nvSpPr>
        <p:spPr>
          <a:xfrm>
            <a:off x="386365" y="450760"/>
            <a:ext cx="2949262" cy="1751527"/>
          </a:xfrm>
          <a:prstGeom prst="flowChartMagneticDisk">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C8CA006-4252-4EF5-AC32-752F0227B281}"/>
              </a:ext>
            </a:extLst>
          </p:cNvPr>
          <p:cNvSpPr/>
          <p:nvPr/>
        </p:nvSpPr>
        <p:spPr>
          <a:xfrm>
            <a:off x="62710" y="1072896"/>
            <a:ext cx="3596573" cy="769441"/>
          </a:xfrm>
          <a:prstGeom prst="rect">
            <a:avLst/>
          </a:prstGeom>
          <a:noFill/>
        </p:spPr>
        <p:txBody>
          <a:bodyPr wrap="square" lIns="91440" tIns="45720" rIns="91440" bIns="45720">
            <a:spAutoFit/>
          </a:bodyPr>
          <a:lstStyle/>
          <a:p>
            <a:pPr algn="ctr"/>
            <a:r>
              <a:rPr lang="as-IN" sz="4400" dirty="0">
                <a:ln w="0"/>
                <a:effectLst>
                  <a:outerShdw blurRad="38100" dist="19050" dir="2700000" algn="tl" rotWithShape="0">
                    <a:schemeClr val="dk1">
                      <a:alpha val="40000"/>
                    </a:schemeClr>
                  </a:outerShdw>
                </a:effectLst>
              </a:rPr>
              <a:t>বাড়ির কাজ</a:t>
            </a:r>
            <a:endParaRPr lang="en-US" sz="4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30FA7638-8219-47FC-BFF3-89ADE30C6F90}"/>
              </a:ext>
            </a:extLst>
          </p:cNvPr>
          <p:cNvSpPr/>
          <p:nvPr/>
        </p:nvSpPr>
        <p:spPr>
          <a:xfrm>
            <a:off x="386365" y="3209164"/>
            <a:ext cx="11794038" cy="1569660"/>
          </a:xfrm>
          <a:prstGeom prst="rect">
            <a:avLst/>
          </a:prstGeom>
          <a:noFill/>
        </p:spPr>
        <p:txBody>
          <a:bodyPr wrap="square" lIns="91440" tIns="45720" rIns="91440" bIns="45720">
            <a:spAutoFit/>
          </a:bodyPr>
          <a:lstStyle/>
          <a:p>
            <a:r>
              <a:rPr lang="bn-BD" sz="3200" dirty="0"/>
              <a:t>১।পাউলী্র বর্জন নীতি কি?</a:t>
            </a:r>
          </a:p>
          <a:p>
            <a:pPr marL="514350" indent="-514350">
              <a:buAutoNum type="arabicPeriod"/>
            </a:pPr>
            <a:endParaRPr lang="as-IN" sz="3200" dirty="0"/>
          </a:p>
          <a:p>
            <a:r>
              <a:rPr lang="as-IN" sz="3200" dirty="0"/>
              <a:t>২</a:t>
            </a:r>
            <a:r>
              <a:rPr lang="bn-BD" sz="3200" dirty="0"/>
              <a:t>। পাউলী্র বর্জন নীতি ব্যাখ্যা</a:t>
            </a:r>
            <a:r>
              <a:rPr lang="as-IN" sz="3200" dirty="0"/>
              <a:t> লেখ</a:t>
            </a:r>
            <a:r>
              <a:rPr lang="bn-BD" sz="3200" dirty="0"/>
              <a:t>?</a:t>
            </a:r>
          </a:p>
        </p:txBody>
      </p:sp>
    </p:spTree>
    <p:extLst>
      <p:ext uri="{BB962C8B-B14F-4D97-AF65-F5344CB8AC3E}">
        <p14:creationId xmlns:p14="http://schemas.microsoft.com/office/powerpoint/2010/main" val="1893273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3790E4C0-B15B-465A-8964-346442F715DE}"/>
              </a:ext>
            </a:extLst>
          </p:cNvPr>
          <p:cNvSpPr/>
          <p:nvPr/>
        </p:nvSpPr>
        <p:spPr>
          <a:xfrm>
            <a:off x="5433391" y="1510748"/>
            <a:ext cx="5976731" cy="3366052"/>
          </a:xfrm>
          <a:prstGeom prst="wedgeRoundRect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14D087C-00BA-446A-9720-1C94506FDC0D}"/>
              </a:ext>
            </a:extLst>
          </p:cNvPr>
          <p:cNvSpPr/>
          <p:nvPr/>
        </p:nvSpPr>
        <p:spPr>
          <a:xfrm>
            <a:off x="5932591" y="2644170"/>
            <a:ext cx="4563131" cy="1569660"/>
          </a:xfrm>
          <a:prstGeom prst="rect">
            <a:avLst/>
          </a:prstGeom>
          <a:noFill/>
        </p:spPr>
        <p:txBody>
          <a:bodyPr wrap="square" lIns="91440" tIns="45720" rIns="91440" bIns="45720">
            <a:spAutoFit/>
          </a:bodyPr>
          <a:lstStyle/>
          <a:p>
            <a:pPr algn="ctr"/>
            <a:r>
              <a:rPr lang="bn-BD" sz="9600" b="0" cap="none" spc="0" dirty="0">
                <a:ln w="0"/>
                <a:solidFill>
                  <a:schemeClr val="tx1"/>
                </a:solidFill>
                <a:effectLst>
                  <a:outerShdw blurRad="38100" dist="19050" dir="2700000" algn="tl" rotWithShape="0">
                    <a:schemeClr val="dk1">
                      <a:alpha val="40000"/>
                    </a:schemeClr>
                  </a:outerShdw>
                </a:effectLst>
              </a:rPr>
              <a:t>ধন্যবাদ</a:t>
            </a:r>
            <a:endParaRPr lang="en-US" sz="9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49152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122</TotalTime>
  <Words>526</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PowerPoint Presentation</vt:lpstr>
      <vt:lpstr>শিক্ষক পরিচিতি</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শিক্ষক পরিচিতি</dc:title>
  <dc:creator>Imtiaz Adnan</dc:creator>
  <cp:lastModifiedBy>Imtiaz Adnan</cp:lastModifiedBy>
  <cp:revision>16</cp:revision>
  <dcterms:created xsi:type="dcterms:W3CDTF">2020-07-21T08:54:56Z</dcterms:created>
  <dcterms:modified xsi:type="dcterms:W3CDTF">2020-07-26T06:51:03Z</dcterms:modified>
</cp:coreProperties>
</file>