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image12.jpg" ContentType="image/jpg"/>
  <Override PartName="/ppt/media/image13.jpg" ContentType="image/jpg"/>
  <Override PartName="/ppt/media/image16.jpg" ContentType="image/jpg"/>
  <Override PartName="/ppt/media/image17.jpg" ContentType="image/jpg"/>
  <Override PartName="/ppt/media/image18.jpg" ContentType="image/jpg"/>
  <Override PartName="/ppt/media/image20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7" r:id="rId2"/>
    <p:sldId id="293" r:id="rId3"/>
    <p:sldId id="294" r:id="rId4"/>
    <p:sldId id="258" r:id="rId5"/>
    <p:sldId id="305" r:id="rId6"/>
    <p:sldId id="304" r:id="rId7"/>
    <p:sldId id="273" r:id="rId8"/>
    <p:sldId id="271" r:id="rId9"/>
    <p:sldId id="297" r:id="rId10"/>
    <p:sldId id="274" r:id="rId11"/>
    <p:sldId id="275" r:id="rId12"/>
    <p:sldId id="277" r:id="rId13"/>
    <p:sldId id="279" r:id="rId14"/>
    <p:sldId id="262" r:id="rId15"/>
    <p:sldId id="281" r:id="rId16"/>
    <p:sldId id="282" r:id="rId17"/>
    <p:sldId id="300" r:id="rId18"/>
    <p:sldId id="301" r:id="rId19"/>
    <p:sldId id="283" r:id="rId20"/>
    <p:sldId id="284" r:id="rId21"/>
    <p:sldId id="285" r:id="rId22"/>
    <p:sldId id="286" r:id="rId23"/>
    <p:sldId id="272" r:id="rId24"/>
    <p:sldId id="287" r:id="rId25"/>
    <p:sldId id="302" r:id="rId26"/>
    <p:sldId id="288" r:id="rId27"/>
    <p:sldId id="303" r:id="rId28"/>
    <p:sldId id="289" r:id="rId29"/>
    <p:sldId id="290" r:id="rId30"/>
    <p:sldId id="292" r:id="rId31"/>
    <p:sldId id="291" r:id="rId32"/>
    <p:sldId id="270" r:id="rId33"/>
    <p:sldId id="263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5" autoAdjust="0"/>
    <p:restoredTop sz="94340" autoAdjust="0"/>
  </p:normalViewPr>
  <p:slideViewPr>
    <p:cSldViewPr snapToGrid="0">
      <p:cViewPr varScale="1">
        <p:scale>
          <a:sx n="87" d="100"/>
          <a:sy n="87" d="100"/>
        </p:scale>
        <p:origin x="6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t>7/26/2020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t>7/26/2020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797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7/26/2020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t>7/26/2020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7/26/2020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7/26/2020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7/26/2020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7/26/2020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7/26/2020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7/26/2020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7/26/2020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7/26/2020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7/26/2020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7/26/2020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 smtClean="0"/>
              <a:pPr/>
              <a:t>7/26/2020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90009" y="394855"/>
            <a:ext cx="6993081" cy="227214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হাজী</a:t>
            </a:r>
            <a:r>
              <a:rPr lang="en-US" dirty="0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লালমিয়া</a:t>
            </a:r>
            <a:r>
              <a:rPr lang="en-US" dirty="0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সিটি</a:t>
            </a:r>
            <a:r>
              <a:rPr lang="en-US" dirty="0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কলেজ</a:t>
            </a:r>
            <a:r>
              <a:rPr lang="en-US" dirty="0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, </a:t>
            </a:r>
            <a:r>
              <a:rPr lang="en-US" dirty="0" err="1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গোপালগঞ্জ</a:t>
            </a:r>
            <a:r>
              <a:rPr lang="en-US" dirty="0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এর</a:t>
            </a:r>
            <a:r>
              <a:rPr lang="en-US" dirty="0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br>
              <a:rPr lang="en-US" dirty="0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</a:br>
            <a:r>
              <a:rPr lang="en-US" dirty="0" err="1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অনলাইন</a:t>
            </a:r>
            <a:r>
              <a:rPr lang="en-US" dirty="0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ক্লাসে</a:t>
            </a:r>
            <a:r>
              <a:rPr lang="en-US" dirty="0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স্বাগত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61710" y="3006436"/>
            <a:ext cx="6858002" cy="914400"/>
          </a:xfrm>
        </p:spPr>
        <p:txBody>
          <a:bodyPr>
            <a:noAutofit/>
          </a:bodyPr>
          <a:lstStyle/>
          <a:p>
            <a:pPr algn="ctr"/>
            <a:r>
              <a:rPr lang="en-US" sz="4400" dirty="0" err="1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উপস্থাপনায়</a:t>
            </a:r>
            <a:r>
              <a:rPr lang="en-US" sz="4400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: ড. </a:t>
            </a:r>
            <a:r>
              <a:rPr lang="en-US" sz="4400" dirty="0" err="1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প্রণয়</a:t>
            </a:r>
            <a:r>
              <a:rPr lang="en-US" sz="4400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বালা</a:t>
            </a:r>
            <a:r>
              <a:rPr lang="en-US" sz="4400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</a:p>
          <a:p>
            <a:pPr algn="ctr"/>
            <a:r>
              <a:rPr lang="en-US" sz="3600" dirty="0">
                <a:solidFill>
                  <a:srgbClr val="FFFF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           </a:t>
            </a:r>
            <a:r>
              <a:rPr lang="en-US" sz="3600" dirty="0" err="1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সহকারী</a:t>
            </a:r>
            <a:r>
              <a:rPr lang="en-US" sz="3600" dirty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অধ্যাপক,কৃষিশিক্ষা</a:t>
            </a:r>
            <a:r>
              <a:rPr lang="en-US" sz="3600" dirty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, </a:t>
            </a:r>
          </a:p>
          <a:p>
            <a:pPr algn="ctr"/>
            <a:r>
              <a:rPr lang="en-US" sz="3600" dirty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    </a:t>
            </a:r>
            <a:r>
              <a:rPr lang="en-US" sz="3600" dirty="0" err="1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হাজী</a:t>
            </a:r>
            <a:r>
              <a:rPr lang="en-US" sz="3600" dirty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লালমিয়া</a:t>
            </a:r>
            <a:r>
              <a:rPr lang="en-US" sz="3600" dirty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সিটি</a:t>
            </a:r>
            <a:r>
              <a:rPr lang="en-US" sz="3600" dirty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কলেজ</a:t>
            </a:r>
            <a:r>
              <a:rPr lang="en-US" sz="3600" dirty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গোপালগঞ্জ</a:t>
            </a:r>
            <a:r>
              <a:rPr lang="en-US" sz="3600" dirty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।</a:t>
            </a:r>
          </a:p>
          <a:p>
            <a:pPr algn="ctr"/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6260" y="301547"/>
            <a:ext cx="2609314" cy="23654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558" y="2882507"/>
            <a:ext cx="1407799" cy="139085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69272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 err="1" smtClean="0">
                <a:latin typeface="SolaimanLipi" panose="03000609000000000000" pitchFamily="65" charset="0"/>
                <a:cs typeface="SolaimanLipi" panose="03000609000000000000" pitchFamily="65" charset="0"/>
              </a:rPr>
              <a:t>চাষাবাদ</a:t>
            </a:r>
            <a:endParaRPr lang="en-US" sz="6000" dirty="0"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623" y="997526"/>
            <a:ext cx="10162022" cy="4696692"/>
          </a:xfrm>
        </p:spPr>
        <p:txBody>
          <a:bodyPr>
            <a:normAutofit fontScale="85000" lnSpcReduction="10000"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মাটি</a:t>
            </a:r>
            <a:r>
              <a:rPr lang="en-US" sz="3200" dirty="0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:</a:t>
            </a:r>
          </a:p>
          <a:p>
            <a:pPr>
              <a:spcBef>
                <a:spcPts val="0"/>
              </a:spcBef>
            </a:pPr>
            <a:r>
              <a:rPr lang="en-US" sz="28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সুনিষ্কাশিত</a:t>
            </a:r>
            <a:r>
              <a:rPr lang="en-US" sz="28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আলগা</a:t>
            </a:r>
            <a:r>
              <a:rPr lang="en-US" sz="28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মাটি,হিউমাসযুক্ত</a:t>
            </a:r>
            <a:r>
              <a:rPr lang="en-US" sz="28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।</a:t>
            </a:r>
          </a:p>
          <a:p>
            <a:pPr>
              <a:spcBef>
                <a:spcPts val="0"/>
              </a:spcBef>
            </a:pPr>
            <a:r>
              <a:rPr lang="en-US" sz="28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অম্লীয়</a:t>
            </a:r>
            <a:r>
              <a:rPr lang="en-US" sz="28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ও </a:t>
            </a:r>
            <a:r>
              <a:rPr lang="en-US" sz="28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ক্ষারীয়</a:t>
            </a:r>
            <a:r>
              <a:rPr lang="en-US" sz="28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মাটির</a:t>
            </a:r>
            <a:r>
              <a:rPr lang="en-US" sz="28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প্রতি</a:t>
            </a:r>
            <a:r>
              <a:rPr lang="en-US" sz="28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সংবেদনশীল</a:t>
            </a:r>
            <a:r>
              <a:rPr lang="en-US" sz="28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।</a:t>
            </a:r>
          </a:p>
          <a:p>
            <a:pPr>
              <a:spcBef>
                <a:spcPts val="0"/>
              </a:spcBef>
            </a:pPr>
            <a:r>
              <a:rPr lang="en-US" sz="28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উত্তম</a:t>
            </a:r>
            <a:r>
              <a:rPr lang="en-US" sz="28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পি</a:t>
            </a:r>
            <a:r>
              <a:rPr lang="en-US" sz="28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এইচ</a:t>
            </a:r>
            <a:r>
              <a:rPr lang="en-US" sz="28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: ৫.৮-৬.৫</a:t>
            </a:r>
          </a:p>
          <a:p>
            <a:pPr>
              <a:spcBef>
                <a:spcPts val="0"/>
              </a:spcBef>
            </a:pPr>
            <a:r>
              <a:rPr lang="en-US" sz="28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কর্দম</a:t>
            </a:r>
            <a:r>
              <a:rPr lang="en-US" sz="28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মাটিতে</a:t>
            </a:r>
            <a:r>
              <a:rPr lang="en-US" sz="28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পেয়াঁজ</a:t>
            </a:r>
            <a:r>
              <a:rPr lang="en-US" sz="28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ছোট</a:t>
            </a:r>
            <a:r>
              <a:rPr lang="en-US" sz="28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ও </a:t>
            </a:r>
            <a:r>
              <a:rPr lang="en-US" sz="28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অনিয়মিত</a:t>
            </a:r>
            <a:r>
              <a:rPr lang="en-US" sz="28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আকার</a:t>
            </a:r>
            <a:r>
              <a:rPr lang="en-US" sz="28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হয়</a:t>
            </a:r>
            <a:r>
              <a:rPr lang="en-US" sz="28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।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200" dirty="0" err="1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জলবায়ু</a:t>
            </a:r>
            <a:r>
              <a:rPr lang="en-US" sz="3200" dirty="0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: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200" dirty="0" err="1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ঠাণ্ডা,আর্দ্র</a:t>
            </a:r>
            <a:r>
              <a:rPr lang="en-US" sz="3200" dirty="0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।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200" spc="-5" dirty="0" err="1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গড়</a:t>
            </a:r>
            <a:r>
              <a:rPr lang="en-US" sz="3200" spc="-5" dirty="0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200" spc="-5" dirty="0" err="1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বৃষ্টিপাত</a:t>
            </a:r>
            <a:r>
              <a:rPr lang="en-US" sz="3200" spc="-5" dirty="0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৭৫-১০০ </a:t>
            </a:r>
            <a:r>
              <a:rPr lang="en-US" sz="3200" spc="-5" dirty="0" err="1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সেমি</a:t>
            </a:r>
            <a:r>
              <a:rPr lang="en-US" sz="3200" spc="-5" dirty="0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।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200" spc="-5" dirty="0" err="1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উত্তম</a:t>
            </a:r>
            <a:r>
              <a:rPr lang="en-US" sz="3200" spc="-5" dirty="0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200" spc="-5" dirty="0" err="1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তাপমাত্রা</a:t>
            </a:r>
            <a:r>
              <a:rPr lang="en-US" sz="3200" spc="-5" dirty="0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: </a:t>
            </a:r>
            <a:r>
              <a:rPr lang="en-US" sz="3200" spc="-5" dirty="0" err="1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অংগজ</a:t>
            </a:r>
            <a:r>
              <a:rPr lang="en-US" sz="3200" spc="-5" dirty="0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200" spc="-5" dirty="0" err="1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বৃদ্ধির</a:t>
            </a:r>
            <a:r>
              <a:rPr lang="en-US" sz="3200" spc="-5" dirty="0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200" spc="-5" dirty="0" err="1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সময়</a:t>
            </a:r>
            <a:r>
              <a:rPr lang="en-US" sz="3200" spc="-5" dirty="0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     : ১২.৮-২৩ </a:t>
            </a:r>
            <a:r>
              <a:rPr lang="en-US" sz="3200" spc="-5" dirty="0" err="1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ডি.সে</a:t>
            </a:r>
            <a:r>
              <a:rPr lang="en-US" sz="3200" spc="-5" dirty="0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200" spc="-5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200" spc="-5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                   বাল্ব</a:t>
            </a:r>
            <a:r>
              <a:rPr lang="en-US" sz="3200" spc="-5" dirty="0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200" spc="-5" dirty="0" err="1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উৎপাদনের</a:t>
            </a:r>
            <a:r>
              <a:rPr lang="en-US" sz="3200" spc="-5" dirty="0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200" spc="-5" dirty="0" err="1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সময়</a:t>
            </a:r>
            <a:r>
              <a:rPr lang="en-US" sz="3200" spc="-5" dirty="0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: ২৫-৩০ </a:t>
            </a:r>
            <a:r>
              <a:rPr lang="en-US" sz="3200" spc="-5" dirty="0" err="1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ডি.সে</a:t>
            </a:r>
            <a:r>
              <a:rPr lang="en-US" sz="3200" spc="-5" dirty="0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200" spc="-5" dirty="0" err="1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নিম্নতাপমাত্রায়</a:t>
            </a:r>
            <a:r>
              <a:rPr lang="en-US" sz="3200" spc="-5" dirty="0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200" spc="-5" dirty="0" err="1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বোল্টিং</a:t>
            </a:r>
            <a:r>
              <a:rPr lang="en-US" sz="3200" spc="-5" dirty="0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ও </a:t>
            </a:r>
            <a:r>
              <a:rPr lang="en-US" sz="3200" spc="-5" dirty="0" err="1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উচ্চ</a:t>
            </a:r>
            <a:r>
              <a:rPr lang="en-US" sz="3200" spc="-5" dirty="0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200" spc="-5" dirty="0" err="1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তাপমাত্রায়</a:t>
            </a:r>
            <a:r>
              <a:rPr lang="en-US" sz="3200" spc="-5" dirty="0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200" spc="-5" dirty="0" err="1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ছোট</a:t>
            </a:r>
            <a:r>
              <a:rPr lang="en-US" sz="3200" spc="-5" dirty="0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200" spc="-5" dirty="0" err="1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আকারের</a:t>
            </a:r>
            <a:r>
              <a:rPr lang="en-US" sz="3200" spc="-5" dirty="0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200" spc="-5" dirty="0" err="1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বাল্ব</a:t>
            </a:r>
            <a:r>
              <a:rPr lang="en-US" sz="3200" spc="-5" dirty="0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200" spc="-5" dirty="0" err="1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উৎপন্ন</a:t>
            </a:r>
            <a:r>
              <a:rPr lang="en-US" sz="3200" spc="-5" dirty="0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200" spc="-5" dirty="0" err="1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হয়</a:t>
            </a:r>
            <a:r>
              <a:rPr lang="en-US" sz="3200" spc="-5" dirty="0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।</a:t>
            </a:r>
            <a:endParaRPr lang="en-US" sz="3200" spc="-5" dirty="0" smtClean="0">
              <a:solidFill>
                <a:srgbClr val="7030A0"/>
              </a:solidFill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3142159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সারের</a:t>
            </a:r>
            <a:r>
              <a:rPr lang="en-US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পরিমাণ</a:t>
            </a:r>
            <a:r>
              <a:rPr lang="en-US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ও </a:t>
            </a:r>
            <a:r>
              <a:rPr lang="en-US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প্রয়োগ</a:t>
            </a:r>
            <a:r>
              <a:rPr lang="en-US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পদ্ধতি</a:t>
            </a:r>
            <a:endParaRPr lang="en-US" dirty="0">
              <a:solidFill>
                <a:srgbClr val="002060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4948487"/>
              </p:ext>
            </p:extLst>
          </p:nvPr>
        </p:nvGraphicFramePr>
        <p:xfrm>
          <a:off x="1065213" y="1752600"/>
          <a:ext cx="9907587" cy="301752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011680"/>
                <a:gridCol w="2011680"/>
                <a:gridCol w="2011680"/>
                <a:gridCol w="2011680"/>
                <a:gridCol w="186086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সার</a:t>
                      </a:r>
                      <a:endParaRPr lang="en-US" sz="2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SolaimanLipi" panose="03000609000000000000" pitchFamily="65" charset="0"/>
                        <a:cs typeface="SolaimanLipi" panose="03000609000000000000" pitchFamily="65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পরিমাণ</a:t>
                      </a:r>
                      <a:endParaRPr lang="en-US" sz="2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SolaimanLipi" panose="03000609000000000000" pitchFamily="65" charset="0"/>
                        <a:cs typeface="SolaimanLipi" panose="03000609000000000000" pitchFamily="65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শেষ</a:t>
                      </a:r>
                      <a:r>
                        <a:rPr lang="en-US" sz="2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চাষের</a:t>
                      </a:r>
                      <a:r>
                        <a:rPr lang="en-US" sz="2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সময়</a:t>
                      </a:r>
                      <a:endParaRPr lang="en-US" sz="2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SolaimanLipi" panose="03000609000000000000" pitchFamily="65" charset="0"/>
                        <a:cs typeface="SolaimanLipi" panose="03000609000000000000" pitchFamily="65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রোপণের</a:t>
                      </a:r>
                      <a:r>
                        <a:rPr lang="en-US" sz="24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 ২৫ </a:t>
                      </a:r>
                      <a:r>
                        <a:rPr lang="en-US" sz="2400" baseline="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দিন</a:t>
                      </a:r>
                      <a:r>
                        <a:rPr lang="en-US" sz="24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পর</a:t>
                      </a:r>
                      <a:endParaRPr lang="en-US" sz="2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SolaimanLipi" panose="03000609000000000000" pitchFamily="65" charset="0"/>
                        <a:cs typeface="SolaimanLipi" panose="03000609000000000000" pitchFamily="65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রোপণের</a:t>
                      </a:r>
                      <a:r>
                        <a:rPr lang="en-US" sz="24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 ৫০ </a:t>
                      </a:r>
                      <a:r>
                        <a:rPr lang="en-US" sz="2400" baseline="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দিন</a:t>
                      </a:r>
                      <a:r>
                        <a:rPr lang="en-US" sz="24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পর</a:t>
                      </a:r>
                      <a:endParaRPr lang="en-US" sz="2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SolaimanLipi" panose="03000609000000000000" pitchFamily="65" charset="0"/>
                        <a:cs typeface="SolaimanLipi" panose="03000609000000000000" pitchFamily="65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rgbClr val="7030A0"/>
                          </a:solidFill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গোবর</a:t>
                      </a:r>
                      <a:r>
                        <a:rPr lang="en-US" sz="2400" dirty="0" smtClean="0">
                          <a:solidFill>
                            <a:srgbClr val="7030A0"/>
                          </a:solidFill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/</a:t>
                      </a:r>
                      <a:r>
                        <a:rPr lang="en-US" sz="2400" dirty="0" err="1" smtClean="0">
                          <a:solidFill>
                            <a:srgbClr val="7030A0"/>
                          </a:solidFill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কম্পোষ্ট</a:t>
                      </a:r>
                      <a:endParaRPr lang="en-US" sz="2400" dirty="0">
                        <a:solidFill>
                          <a:srgbClr val="7030A0"/>
                        </a:solidFill>
                        <a:latin typeface="SolaimanLipi" panose="03000609000000000000" pitchFamily="65" charset="0"/>
                        <a:cs typeface="SolaimanLipi" panose="03000609000000000000" pitchFamily="65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7030A0"/>
                          </a:solidFill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৫ </a:t>
                      </a:r>
                      <a:r>
                        <a:rPr lang="en-US" sz="2400" dirty="0" err="1" smtClean="0">
                          <a:solidFill>
                            <a:srgbClr val="7030A0"/>
                          </a:solidFill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টন</a:t>
                      </a:r>
                      <a:endParaRPr lang="en-US" sz="2400" dirty="0">
                        <a:solidFill>
                          <a:srgbClr val="7030A0"/>
                        </a:solidFill>
                        <a:latin typeface="SolaimanLipi" panose="03000609000000000000" pitchFamily="65" charset="0"/>
                        <a:cs typeface="SolaimanLipi" panose="03000609000000000000" pitchFamily="65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rgbClr val="7030A0"/>
                          </a:solidFill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সব</a:t>
                      </a:r>
                      <a:endParaRPr lang="en-US" sz="2400" dirty="0">
                        <a:solidFill>
                          <a:srgbClr val="7030A0"/>
                        </a:solidFill>
                        <a:latin typeface="SolaimanLipi" panose="03000609000000000000" pitchFamily="65" charset="0"/>
                        <a:cs typeface="SolaimanLipi" panose="03000609000000000000" pitchFamily="65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7030A0"/>
                          </a:solidFill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-</a:t>
                      </a:r>
                      <a:endParaRPr lang="en-US" sz="2400" dirty="0">
                        <a:solidFill>
                          <a:srgbClr val="7030A0"/>
                        </a:solidFill>
                        <a:latin typeface="SolaimanLipi" panose="03000609000000000000" pitchFamily="65" charset="0"/>
                        <a:cs typeface="SolaimanLipi" panose="03000609000000000000" pitchFamily="65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7030A0"/>
                          </a:solidFill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-</a:t>
                      </a:r>
                      <a:endParaRPr lang="en-US" sz="2400" dirty="0">
                        <a:solidFill>
                          <a:srgbClr val="7030A0"/>
                        </a:solidFill>
                        <a:latin typeface="SolaimanLipi" panose="03000609000000000000" pitchFamily="65" charset="0"/>
                        <a:cs typeface="SolaimanLipi" panose="03000609000000000000" pitchFamily="65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rgbClr val="7030A0"/>
                          </a:solidFill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ইউরিয়া</a:t>
                      </a:r>
                      <a:endParaRPr lang="en-US" sz="2400" dirty="0">
                        <a:solidFill>
                          <a:srgbClr val="7030A0"/>
                        </a:solidFill>
                        <a:latin typeface="SolaimanLipi" panose="03000609000000000000" pitchFamily="65" charset="0"/>
                        <a:cs typeface="SolaimanLipi" panose="03000609000000000000" pitchFamily="65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7030A0"/>
                          </a:solidFill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২৪০ </a:t>
                      </a:r>
                      <a:r>
                        <a:rPr lang="en-US" sz="2400" dirty="0" err="1" smtClean="0">
                          <a:solidFill>
                            <a:srgbClr val="7030A0"/>
                          </a:solidFill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কেজি</a:t>
                      </a:r>
                      <a:endParaRPr lang="en-US" sz="2400" dirty="0">
                        <a:solidFill>
                          <a:srgbClr val="7030A0"/>
                        </a:solidFill>
                        <a:latin typeface="SolaimanLipi" panose="03000609000000000000" pitchFamily="65" charset="0"/>
                        <a:cs typeface="SolaimanLipi" panose="03000609000000000000" pitchFamily="65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7030A0"/>
                          </a:solidFill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(১/৩)৮০ </a:t>
                      </a:r>
                      <a:r>
                        <a:rPr lang="en-US" sz="2400" dirty="0" err="1" smtClean="0">
                          <a:solidFill>
                            <a:srgbClr val="7030A0"/>
                          </a:solidFill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কেজি</a:t>
                      </a:r>
                      <a:endParaRPr lang="en-US" sz="2400" dirty="0">
                        <a:solidFill>
                          <a:srgbClr val="7030A0"/>
                        </a:solidFill>
                        <a:latin typeface="SolaimanLipi" panose="03000609000000000000" pitchFamily="65" charset="0"/>
                        <a:cs typeface="SolaimanLipi" panose="03000609000000000000" pitchFamily="65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7030A0"/>
                          </a:solidFill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৮০ </a:t>
                      </a:r>
                      <a:r>
                        <a:rPr lang="en-US" sz="2400" dirty="0" err="1" smtClean="0">
                          <a:solidFill>
                            <a:srgbClr val="7030A0"/>
                          </a:solidFill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কেজি</a:t>
                      </a:r>
                      <a:endParaRPr lang="en-US" sz="2400" dirty="0">
                        <a:solidFill>
                          <a:srgbClr val="7030A0"/>
                        </a:solidFill>
                        <a:latin typeface="SolaimanLipi" panose="03000609000000000000" pitchFamily="65" charset="0"/>
                        <a:cs typeface="SolaimanLipi" panose="03000609000000000000" pitchFamily="65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7030A0"/>
                          </a:solidFill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৮০ </a:t>
                      </a:r>
                      <a:r>
                        <a:rPr lang="en-US" sz="2400" dirty="0" err="1" smtClean="0">
                          <a:solidFill>
                            <a:srgbClr val="7030A0"/>
                          </a:solidFill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কেজি</a:t>
                      </a:r>
                      <a:endParaRPr lang="en-US" sz="2400" dirty="0">
                        <a:solidFill>
                          <a:srgbClr val="7030A0"/>
                        </a:solidFill>
                        <a:latin typeface="SolaimanLipi" panose="03000609000000000000" pitchFamily="65" charset="0"/>
                        <a:cs typeface="SolaimanLipi" panose="03000609000000000000" pitchFamily="65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rgbClr val="7030A0"/>
                          </a:solidFill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টি</a:t>
                      </a:r>
                      <a:r>
                        <a:rPr lang="en-US" sz="2400" dirty="0" smtClean="0">
                          <a:solidFill>
                            <a:srgbClr val="7030A0"/>
                          </a:solidFill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7030A0"/>
                          </a:solidFill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এস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7030A0"/>
                          </a:solidFill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পি</a:t>
                      </a:r>
                      <a:endParaRPr lang="en-US" sz="2400" dirty="0">
                        <a:solidFill>
                          <a:srgbClr val="7030A0"/>
                        </a:solidFill>
                        <a:latin typeface="SolaimanLipi" panose="03000609000000000000" pitchFamily="65" charset="0"/>
                        <a:cs typeface="SolaimanLipi" panose="03000609000000000000" pitchFamily="65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7030A0"/>
                          </a:solidFill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২৬০ </a:t>
                      </a:r>
                      <a:r>
                        <a:rPr lang="en-US" sz="2400" dirty="0" err="1" smtClean="0">
                          <a:solidFill>
                            <a:srgbClr val="7030A0"/>
                          </a:solidFill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কেজি</a:t>
                      </a:r>
                      <a:endParaRPr lang="en-US" sz="2400" dirty="0">
                        <a:solidFill>
                          <a:srgbClr val="7030A0"/>
                        </a:solidFill>
                        <a:latin typeface="SolaimanLipi" panose="03000609000000000000" pitchFamily="65" charset="0"/>
                        <a:cs typeface="SolaimanLipi" panose="03000609000000000000" pitchFamily="65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rgbClr val="7030A0"/>
                          </a:solidFill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সব</a:t>
                      </a:r>
                      <a:endParaRPr lang="en-US" sz="2400" dirty="0">
                        <a:solidFill>
                          <a:srgbClr val="7030A0"/>
                        </a:solidFill>
                        <a:latin typeface="SolaimanLipi" panose="03000609000000000000" pitchFamily="65" charset="0"/>
                        <a:cs typeface="SolaimanLipi" panose="03000609000000000000" pitchFamily="65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7030A0"/>
                          </a:solidFill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-</a:t>
                      </a:r>
                      <a:endParaRPr lang="en-US" sz="2400" dirty="0">
                        <a:solidFill>
                          <a:srgbClr val="7030A0"/>
                        </a:solidFill>
                        <a:latin typeface="SolaimanLipi" panose="03000609000000000000" pitchFamily="65" charset="0"/>
                        <a:cs typeface="SolaimanLipi" panose="03000609000000000000" pitchFamily="65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7030A0"/>
                          </a:solidFill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-</a:t>
                      </a:r>
                      <a:endParaRPr lang="en-US" sz="2400" dirty="0">
                        <a:solidFill>
                          <a:srgbClr val="7030A0"/>
                        </a:solidFill>
                        <a:latin typeface="SolaimanLipi" panose="03000609000000000000" pitchFamily="65" charset="0"/>
                        <a:cs typeface="SolaimanLipi" panose="03000609000000000000" pitchFamily="65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rgbClr val="7030A0"/>
                          </a:solidFill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এম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 ও </a:t>
                      </a:r>
                      <a:r>
                        <a:rPr lang="en-US" sz="2400" baseline="0" dirty="0" err="1" smtClean="0">
                          <a:solidFill>
                            <a:srgbClr val="7030A0"/>
                          </a:solidFill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পি</a:t>
                      </a:r>
                      <a:endParaRPr lang="en-US" sz="2400" dirty="0">
                        <a:solidFill>
                          <a:srgbClr val="7030A0"/>
                        </a:solidFill>
                        <a:latin typeface="SolaimanLipi" panose="03000609000000000000" pitchFamily="65" charset="0"/>
                        <a:cs typeface="SolaimanLipi" panose="03000609000000000000" pitchFamily="65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7030A0"/>
                          </a:solidFill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১৫০ </a:t>
                      </a:r>
                      <a:r>
                        <a:rPr lang="en-US" sz="2400" dirty="0" err="1" smtClean="0">
                          <a:solidFill>
                            <a:srgbClr val="7030A0"/>
                          </a:solidFill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কেজি</a:t>
                      </a:r>
                      <a:endParaRPr lang="en-US" sz="2400" dirty="0">
                        <a:solidFill>
                          <a:srgbClr val="7030A0"/>
                        </a:solidFill>
                        <a:latin typeface="SolaimanLipi" panose="03000609000000000000" pitchFamily="65" charset="0"/>
                        <a:cs typeface="SolaimanLipi" panose="03000609000000000000" pitchFamily="65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7030A0"/>
                          </a:solidFill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(১/২)৭৫ </a:t>
                      </a:r>
                      <a:r>
                        <a:rPr lang="en-US" sz="2400" dirty="0" err="1" smtClean="0">
                          <a:solidFill>
                            <a:srgbClr val="7030A0"/>
                          </a:solidFill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কেজি</a:t>
                      </a:r>
                      <a:endParaRPr lang="en-US" sz="2400" dirty="0">
                        <a:solidFill>
                          <a:srgbClr val="7030A0"/>
                        </a:solidFill>
                        <a:latin typeface="SolaimanLipi" panose="03000609000000000000" pitchFamily="65" charset="0"/>
                        <a:cs typeface="SolaimanLipi" panose="03000609000000000000" pitchFamily="65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7030A0"/>
                          </a:solidFill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(১/৪)৩৭.৫ </a:t>
                      </a:r>
                      <a:r>
                        <a:rPr lang="en-US" sz="2400" dirty="0" err="1" smtClean="0">
                          <a:solidFill>
                            <a:srgbClr val="7030A0"/>
                          </a:solidFill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কেজি</a:t>
                      </a:r>
                      <a:endParaRPr lang="en-US" sz="2400" dirty="0">
                        <a:solidFill>
                          <a:srgbClr val="7030A0"/>
                        </a:solidFill>
                        <a:latin typeface="SolaimanLipi" panose="03000609000000000000" pitchFamily="65" charset="0"/>
                        <a:cs typeface="SolaimanLipi" panose="03000609000000000000" pitchFamily="65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7030A0"/>
                          </a:solidFill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৩৭.৫ </a:t>
                      </a:r>
                      <a:r>
                        <a:rPr lang="en-US" sz="2400" dirty="0" err="1" smtClean="0">
                          <a:solidFill>
                            <a:srgbClr val="7030A0"/>
                          </a:solidFill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কেজি</a:t>
                      </a:r>
                      <a:endParaRPr lang="en-US" sz="2400" dirty="0">
                        <a:solidFill>
                          <a:srgbClr val="7030A0"/>
                        </a:solidFill>
                        <a:latin typeface="SolaimanLipi" panose="03000609000000000000" pitchFamily="65" charset="0"/>
                        <a:cs typeface="SolaimanLipi" panose="03000609000000000000" pitchFamily="65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56064" y="4810991"/>
            <a:ext cx="9133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FF0000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07723" y="4441659"/>
            <a:ext cx="54405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উৎস</a:t>
            </a:r>
            <a:r>
              <a:rPr lang="en-US" dirty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: </a:t>
            </a:r>
            <a:r>
              <a:rPr lang="en-US" dirty="0" err="1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কৃষি</a:t>
            </a:r>
            <a:r>
              <a:rPr lang="en-US" dirty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প্রযুক্তি</a:t>
            </a:r>
            <a:r>
              <a:rPr lang="en-US" dirty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হাতবই</a:t>
            </a:r>
            <a:r>
              <a:rPr lang="en-US" dirty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: </a:t>
            </a:r>
            <a:r>
              <a:rPr lang="en-US" dirty="0" err="1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বাংলাদেশ</a:t>
            </a:r>
            <a:r>
              <a:rPr lang="en-US" dirty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কৃষি</a:t>
            </a:r>
            <a:r>
              <a:rPr lang="en-US" dirty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গবেষণা</a:t>
            </a:r>
            <a:r>
              <a:rPr lang="en-US" dirty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ইনস্টিটিউট</a:t>
            </a:r>
            <a:r>
              <a:rPr lang="en-US" dirty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993881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উৎপাদন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মৌসুম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32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শীত,গ্রীষ্ম</a:t>
            </a:r>
            <a:r>
              <a:rPr lang="en-US" sz="32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ও </a:t>
            </a:r>
            <a:r>
              <a:rPr lang="en-US" sz="32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বর্ষা</a:t>
            </a:r>
            <a:r>
              <a:rPr lang="en-US" sz="32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ঋতুতে</a:t>
            </a:r>
            <a:r>
              <a:rPr lang="en-US" sz="32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অর্থা</a:t>
            </a:r>
            <a:r>
              <a:rPr lang="en-US" sz="32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ৎ </a:t>
            </a:r>
            <a:r>
              <a:rPr lang="en-US" sz="32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সারা</a:t>
            </a:r>
            <a:r>
              <a:rPr lang="en-US" sz="32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বছর</a:t>
            </a:r>
            <a:r>
              <a:rPr lang="en-US" sz="32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পিয়াঁজ</a:t>
            </a:r>
            <a:r>
              <a:rPr lang="en-US" sz="32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চাষ</a:t>
            </a:r>
            <a:r>
              <a:rPr lang="en-US" sz="32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করা</a:t>
            </a:r>
            <a:r>
              <a:rPr lang="en-US" sz="32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যায়</a:t>
            </a:r>
            <a:r>
              <a:rPr lang="en-US" sz="32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। </a:t>
            </a:r>
            <a:r>
              <a:rPr lang="en-US" sz="3200" dirty="0" err="1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শীতকালীন</a:t>
            </a:r>
            <a:r>
              <a:rPr lang="en-US" sz="3200" dirty="0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পিয়াঁজ</a:t>
            </a:r>
            <a:r>
              <a:rPr lang="en-US" sz="3200" dirty="0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অক্টোবর</a:t>
            </a:r>
            <a:r>
              <a:rPr lang="en-US" sz="32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থেকে</a:t>
            </a:r>
            <a:r>
              <a:rPr lang="en-US" sz="32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জানুয়ারী</a:t>
            </a:r>
            <a:r>
              <a:rPr lang="en-US" sz="32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গ্রীষ্মকালীন</a:t>
            </a:r>
            <a:r>
              <a:rPr lang="en-US" sz="3200" dirty="0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পিয়াঁজ</a:t>
            </a:r>
            <a:r>
              <a:rPr lang="en-US" sz="3200" dirty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ফেব্রুয়ারী</a:t>
            </a:r>
            <a:r>
              <a:rPr lang="en-US" sz="32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থেকে</a:t>
            </a:r>
            <a:r>
              <a:rPr lang="en-US" sz="32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জুলাই</a:t>
            </a:r>
            <a:r>
              <a:rPr lang="en-US" sz="32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এবং</a:t>
            </a:r>
            <a:r>
              <a:rPr lang="en-US" sz="32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বর্ষাকালীন</a:t>
            </a:r>
            <a:r>
              <a:rPr lang="en-US" sz="3200" dirty="0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পিয়াঁজ</a:t>
            </a:r>
            <a:r>
              <a:rPr lang="en-US" sz="3200" dirty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জুলাই</a:t>
            </a:r>
            <a:r>
              <a:rPr lang="en-US" sz="32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থেকে</a:t>
            </a:r>
            <a:r>
              <a:rPr lang="en-US" sz="32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অক্টোবর</a:t>
            </a:r>
            <a:r>
              <a:rPr lang="en-US" sz="32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মাসে</a:t>
            </a:r>
            <a:r>
              <a:rPr lang="en-US" sz="32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চাষ</a:t>
            </a:r>
            <a:r>
              <a:rPr lang="en-US" sz="32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করা</a:t>
            </a:r>
            <a:r>
              <a:rPr lang="en-US" sz="32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যায়</a:t>
            </a:r>
            <a:r>
              <a:rPr lang="en-US" sz="32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।</a:t>
            </a:r>
            <a:endParaRPr lang="en-US" sz="3200" dirty="0">
              <a:solidFill>
                <a:srgbClr val="002060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408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বপন</a:t>
            </a:r>
            <a:r>
              <a:rPr lang="en-US" sz="4800" dirty="0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/</a:t>
            </a:r>
            <a:r>
              <a:rPr lang="en-US" sz="4800" dirty="0" err="1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রোপণ</a:t>
            </a:r>
            <a:r>
              <a:rPr lang="en-US" sz="4800" dirty="0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পদ্ধতি</a:t>
            </a:r>
            <a:endParaRPr lang="en-US" sz="4800" dirty="0">
              <a:solidFill>
                <a:srgbClr val="FF0000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0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৩ </a:t>
            </a:r>
            <a:r>
              <a:rPr lang="en-US" sz="40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পদ্ধতিতে</a:t>
            </a:r>
            <a:r>
              <a:rPr lang="en-US" sz="40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পেয়াঁজ</a:t>
            </a:r>
            <a:r>
              <a:rPr lang="en-US" sz="40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বপণ</a:t>
            </a:r>
            <a:r>
              <a:rPr lang="en-US" sz="40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/</a:t>
            </a:r>
            <a:r>
              <a:rPr lang="en-US" sz="40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রোপণ</a:t>
            </a:r>
            <a:r>
              <a:rPr lang="en-US" sz="40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করা</a:t>
            </a:r>
            <a:r>
              <a:rPr lang="en-US" sz="40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হয়</a:t>
            </a:r>
            <a:r>
              <a:rPr lang="en-US" sz="40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।</a:t>
            </a:r>
          </a:p>
          <a:p>
            <a:r>
              <a:rPr lang="en-US" sz="4000" dirty="0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১. </a:t>
            </a:r>
            <a:r>
              <a:rPr lang="en-US" sz="4000" dirty="0" err="1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সরাসরি</a:t>
            </a:r>
            <a:r>
              <a:rPr lang="en-US" sz="4000" dirty="0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বীজ</a:t>
            </a:r>
            <a:r>
              <a:rPr lang="en-US" sz="4000" dirty="0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বপন</a:t>
            </a:r>
            <a:endParaRPr lang="en-US" sz="4000" dirty="0" smtClean="0">
              <a:solidFill>
                <a:srgbClr val="FF0000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40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রোপণের</a:t>
            </a:r>
            <a:r>
              <a:rPr lang="en-US" sz="40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জন্য</a:t>
            </a:r>
            <a:r>
              <a:rPr lang="en-US" sz="40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শ্রমিক</a:t>
            </a:r>
            <a:r>
              <a:rPr lang="en-US" sz="40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লাগে</a:t>
            </a:r>
            <a:r>
              <a:rPr lang="en-US" sz="40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না</a:t>
            </a:r>
            <a:r>
              <a:rPr lang="en-US" sz="40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।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40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অধিক</a:t>
            </a:r>
            <a:r>
              <a:rPr lang="en-US" sz="40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বীজ</a:t>
            </a:r>
            <a:r>
              <a:rPr lang="en-US" sz="40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লাগে-২৫ </a:t>
            </a:r>
            <a:r>
              <a:rPr lang="en-US" sz="40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কেজি</a:t>
            </a:r>
            <a:r>
              <a:rPr lang="en-US" sz="40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/</a:t>
            </a:r>
            <a:r>
              <a:rPr lang="en-US" sz="40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হে</a:t>
            </a:r>
            <a:r>
              <a:rPr lang="en-US" sz="40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.।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40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১০ </a:t>
            </a:r>
            <a:r>
              <a:rPr lang="en-US" sz="40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দিন</a:t>
            </a:r>
            <a:r>
              <a:rPr lang="en-US" sz="40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পর</a:t>
            </a:r>
            <a:r>
              <a:rPr lang="en-US" sz="40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পর</a:t>
            </a:r>
            <a:r>
              <a:rPr lang="en-US" sz="40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আগাছা</a:t>
            </a:r>
            <a:r>
              <a:rPr lang="en-US" sz="40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দমন</a:t>
            </a:r>
            <a:r>
              <a:rPr lang="en-US" sz="40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করতে</a:t>
            </a:r>
            <a:r>
              <a:rPr lang="en-US" sz="40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হয়</a:t>
            </a:r>
            <a:r>
              <a:rPr lang="en-US" sz="40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।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40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৬-৮ </a:t>
            </a:r>
            <a:r>
              <a:rPr lang="en-US" sz="40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সপ্তাহ</a:t>
            </a:r>
            <a:r>
              <a:rPr lang="en-US" sz="40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বয়সে</a:t>
            </a:r>
            <a:r>
              <a:rPr lang="en-US" sz="40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চারা</a:t>
            </a:r>
            <a:r>
              <a:rPr lang="en-US" sz="40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পাতলা</a:t>
            </a:r>
            <a:r>
              <a:rPr lang="en-US" sz="40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করে</a:t>
            </a:r>
            <a:r>
              <a:rPr lang="en-US" sz="40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দিতে</a:t>
            </a:r>
            <a:r>
              <a:rPr lang="en-US" sz="40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হয়</a:t>
            </a:r>
            <a:r>
              <a:rPr lang="en-US" sz="40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।</a:t>
            </a:r>
          </a:p>
          <a:p>
            <a:pPr>
              <a:spcBef>
                <a:spcPts val="0"/>
              </a:spcBef>
            </a:pPr>
            <a:endParaRPr lang="en-US" sz="3200" dirty="0">
              <a:solidFill>
                <a:srgbClr val="FF0000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73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0009" y="1220178"/>
            <a:ext cx="3840480" cy="210312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সরাসরি</a:t>
            </a:r>
            <a:r>
              <a:rPr lang="en-US" dirty="0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বীজ</a:t>
            </a:r>
            <a:r>
              <a:rPr lang="en-US" dirty="0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বপন</a:t>
            </a:r>
            <a:r>
              <a:rPr lang="en-US" dirty="0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Caption</a:t>
            </a:r>
          </a:p>
        </p:txBody>
      </p:sp>
      <p:sp>
        <p:nvSpPr>
          <p:cNvPr id="6" name="object 2"/>
          <p:cNvSpPr>
            <a:spLocks noGrp="1"/>
          </p:cNvSpPr>
          <p:nvPr>
            <p:ph type="pic" idx="1"/>
          </p:nvPr>
        </p:nvSpPr>
        <p:spPr>
          <a:xfrm>
            <a:off x="833194" y="854925"/>
            <a:ext cx="5953195" cy="45874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971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২. </a:t>
            </a:r>
            <a:r>
              <a:rPr lang="en-US" dirty="0" err="1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ছোট</a:t>
            </a:r>
            <a:r>
              <a:rPr lang="en-US" dirty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শল্ককন্দ</a:t>
            </a:r>
            <a:r>
              <a:rPr lang="en-US" dirty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সরাসরি</a:t>
            </a:r>
            <a:r>
              <a:rPr lang="en-US" dirty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জমিতে</a:t>
            </a:r>
            <a:r>
              <a:rPr lang="en-US" dirty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রোপণ</a:t>
            </a:r>
            <a:r>
              <a:rPr lang="en-US" dirty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bn-BD" sz="3200" dirty="0" smtClean="0">
                <a:solidFill>
                  <a:srgbClr val="0070C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মাঝারি আকারের বাল্ব ব্যবহার করা হয়,বড় বাল্ব রোপন করলে দ্রুত ফুল আসে ও খরচ বেশি হয়।</a:t>
            </a:r>
          </a:p>
          <a:p>
            <a:pPr marL="0" indent="0" algn="just">
              <a:buNone/>
            </a:pPr>
            <a:r>
              <a:rPr lang="bn-BD" sz="3200" dirty="0" smtClean="0">
                <a:solidFill>
                  <a:srgbClr val="0070C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সেপ্টেম্বর- অক্টোবর মাসে রোপণ করা হয়।</a:t>
            </a:r>
          </a:p>
          <a:p>
            <a:pPr marL="0" indent="0" algn="just">
              <a:buNone/>
            </a:pPr>
            <a:r>
              <a:rPr lang="bn-BD" sz="3200" dirty="0" smtClean="0">
                <a:solidFill>
                  <a:srgbClr val="0070C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৪৫×১৫ সেমি দুরে রোপণ করা হয়</a:t>
            </a:r>
          </a:p>
          <a:p>
            <a:pPr marL="0" indent="0" algn="just">
              <a:buNone/>
            </a:pPr>
            <a:r>
              <a:rPr lang="bn-BD" sz="3200" dirty="0" smtClean="0">
                <a:solidFill>
                  <a:srgbClr val="0070C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১-১-২টন/হে. বীজ লাগে।</a:t>
            </a:r>
          </a:p>
          <a:p>
            <a:pPr marL="0" indent="0" algn="just">
              <a:buNone/>
            </a:pPr>
            <a:endParaRPr lang="en-US" sz="3200" dirty="0">
              <a:solidFill>
                <a:srgbClr val="0070C0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183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dirty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৩. বীজতলায় চারা তৈরি করে:</a:t>
            </a:r>
            <a:br>
              <a:rPr lang="bn-BD" dirty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bn-BD" sz="32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প্রচলিত পদ্ধতি,রবি মৌসুমে অক্টোবর- নভেম্বর মাসে বীজ বোনা হয়।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bn-BD" sz="32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১.২ মি.চওড়া</a:t>
            </a:r>
            <a:r>
              <a:rPr lang="en-US" sz="32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bn-BD" sz="32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ও ৭.৫-১০ সেমি উচু করে বেড তৈরি করতে হয়।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bn-BD" sz="32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৮-১০ কেজি/হে. বীজ লাগে।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bn-BD" sz="36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বীজ বপনের ৮ প্তাহ পরে চারা রোপণ করতে হয়।১৫ সেমি লম্বা ও চারার ঘাড়ের</a:t>
            </a:r>
            <a:r>
              <a:rPr lang="bn-BD" sz="3600" dirty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ব্যাস</a:t>
            </a:r>
            <a:r>
              <a:rPr lang="bn-BD" sz="36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০.৮ সেমি হল আদর্শ।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bn-BD" sz="36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১৫ ×১০ সেমি দূরত্বে চারা রোপণ করতে হয়।</a:t>
            </a:r>
            <a:endParaRPr lang="en-US" sz="3600" dirty="0" smtClean="0">
              <a:solidFill>
                <a:srgbClr val="002060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6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প্রতি</a:t>
            </a:r>
            <a:r>
              <a:rPr lang="en-US" sz="36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হেক্টর</a:t>
            </a:r>
            <a:r>
              <a:rPr lang="en-US" sz="36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জমির</a:t>
            </a:r>
            <a:r>
              <a:rPr lang="en-US" sz="36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জন্য</a:t>
            </a:r>
            <a:r>
              <a:rPr lang="en-US" sz="36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৩ </a:t>
            </a:r>
            <a:r>
              <a:rPr lang="en-US" sz="36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মি</a:t>
            </a:r>
            <a:r>
              <a:rPr lang="bn-BD" sz="3600" dirty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bn-BD" sz="36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×</a:t>
            </a:r>
            <a:r>
              <a:rPr lang="en-US" sz="36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১ </a:t>
            </a:r>
            <a:r>
              <a:rPr lang="en-US" sz="36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মি</a:t>
            </a:r>
            <a:r>
              <a:rPr lang="en-US" sz="36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. </a:t>
            </a:r>
            <a:r>
              <a:rPr lang="en-US" sz="36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আকারের</a:t>
            </a:r>
            <a:r>
              <a:rPr lang="en-US" sz="36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১২০- ১৩০ </a:t>
            </a:r>
            <a:r>
              <a:rPr lang="en-US" sz="36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টি</a:t>
            </a:r>
            <a:r>
              <a:rPr lang="en-US" sz="36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বীজতলার</a:t>
            </a:r>
            <a:r>
              <a:rPr lang="en-US" sz="36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প্রয়োজন</a:t>
            </a:r>
            <a:r>
              <a:rPr lang="en-US" sz="36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হয়</a:t>
            </a:r>
            <a:r>
              <a:rPr lang="en-US" sz="36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।</a:t>
            </a:r>
            <a:endParaRPr lang="en-US" sz="3600" dirty="0">
              <a:solidFill>
                <a:srgbClr val="002060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64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বীজতলা</a:t>
            </a:r>
            <a:endParaRPr lang="en-US" sz="5400" dirty="0">
              <a:solidFill>
                <a:srgbClr val="FF0000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বীজতলা</a:t>
            </a:r>
            <a:r>
              <a:rPr lang="en-US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৩ </a:t>
            </a:r>
            <a:r>
              <a:rPr lang="en-US" dirty="0" err="1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মি</a:t>
            </a:r>
            <a:r>
              <a:rPr lang="bn-BD" dirty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×</a:t>
            </a:r>
            <a:r>
              <a:rPr lang="en-US" dirty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১ </a:t>
            </a:r>
            <a:r>
              <a:rPr lang="en-US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মি.মাপের</a:t>
            </a:r>
            <a:r>
              <a:rPr lang="en-US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এবং</a:t>
            </a:r>
            <a:r>
              <a:rPr lang="en-US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১৫-২০ </a:t>
            </a:r>
            <a:r>
              <a:rPr lang="en-US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সেমি</a:t>
            </a:r>
            <a:r>
              <a:rPr lang="en-US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উচুঁ</a:t>
            </a:r>
            <a:r>
              <a:rPr lang="en-US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 </a:t>
            </a:r>
            <a:r>
              <a:rPr lang="en-US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হতে</a:t>
            </a:r>
            <a:r>
              <a:rPr lang="en-US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হবে</a:t>
            </a:r>
            <a:r>
              <a:rPr lang="en-US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। </a:t>
            </a:r>
            <a:r>
              <a:rPr lang="en-US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এরুপ</a:t>
            </a:r>
            <a:r>
              <a:rPr lang="en-US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বীজতলায়</a:t>
            </a:r>
            <a:r>
              <a:rPr lang="en-US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২৫-৩০ </a:t>
            </a:r>
            <a:r>
              <a:rPr lang="en-US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গ্রাম</a:t>
            </a:r>
            <a:r>
              <a:rPr lang="en-US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বীজ</a:t>
            </a:r>
            <a:r>
              <a:rPr lang="en-US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লাগে</a:t>
            </a:r>
            <a:r>
              <a:rPr lang="en-US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।</a:t>
            </a:r>
          </a:p>
          <a:p>
            <a:pPr algn="just"/>
            <a:r>
              <a:rPr lang="en-US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প্রতি</a:t>
            </a:r>
            <a:r>
              <a:rPr lang="en-US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হেক্টর</a:t>
            </a:r>
            <a:r>
              <a:rPr lang="en-US" dirty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জমির</a:t>
            </a:r>
            <a:r>
              <a:rPr lang="en-US" dirty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জন্য</a:t>
            </a:r>
            <a:r>
              <a:rPr lang="en-US" dirty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৩ </a:t>
            </a:r>
            <a:r>
              <a:rPr lang="en-US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মি</a:t>
            </a:r>
            <a:r>
              <a:rPr lang="en-US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.</a:t>
            </a:r>
            <a:r>
              <a:rPr lang="bn-BD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×</a:t>
            </a:r>
            <a:r>
              <a:rPr lang="en-US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১মি.আকারের ১২০-১৩০ </a:t>
            </a:r>
            <a:r>
              <a:rPr lang="en-US" dirty="0" err="1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টি</a:t>
            </a:r>
            <a:r>
              <a:rPr lang="en-US" dirty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বীজতলার</a:t>
            </a:r>
            <a:r>
              <a:rPr lang="en-US" dirty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প্রয়োজন</a:t>
            </a:r>
            <a:r>
              <a:rPr lang="en-US" dirty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হয়</a:t>
            </a:r>
            <a:r>
              <a:rPr lang="en-US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। </a:t>
            </a:r>
            <a:r>
              <a:rPr lang="en-US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প্রখর</a:t>
            </a:r>
            <a:r>
              <a:rPr lang="en-US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সূর্যতাপ</a:t>
            </a:r>
            <a:r>
              <a:rPr lang="en-US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ও </a:t>
            </a:r>
            <a:r>
              <a:rPr lang="en-US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ভারী</a:t>
            </a:r>
            <a:r>
              <a:rPr lang="en-US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বৃষ্টিপাতের</a:t>
            </a:r>
            <a:r>
              <a:rPr lang="en-US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হাত</a:t>
            </a:r>
            <a:r>
              <a:rPr lang="en-US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থেকে</a:t>
            </a:r>
            <a:r>
              <a:rPr lang="en-US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রক্ষার</a:t>
            </a:r>
            <a:r>
              <a:rPr lang="en-US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জন্য</a:t>
            </a:r>
            <a:r>
              <a:rPr lang="en-US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শেডের</a:t>
            </a:r>
            <a:r>
              <a:rPr lang="en-US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ব্যবস্থা</a:t>
            </a:r>
            <a:r>
              <a:rPr lang="en-US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করতে</a:t>
            </a:r>
            <a:r>
              <a:rPr lang="en-US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হয়</a:t>
            </a:r>
            <a:r>
              <a:rPr lang="en-US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। </a:t>
            </a:r>
            <a:r>
              <a:rPr lang="en-US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সেচ</a:t>
            </a:r>
            <a:r>
              <a:rPr lang="en-US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ও </a:t>
            </a:r>
            <a:r>
              <a:rPr lang="en-US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নিষ্কাশনের</a:t>
            </a:r>
            <a:r>
              <a:rPr lang="en-US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জন্য</a:t>
            </a:r>
            <a:r>
              <a:rPr lang="en-US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প্রয়োজনীয়</a:t>
            </a:r>
            <a:r>
              <a:rPr lang="en-US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নালা</a:t>
            </a:r>
            <a:r>
              <a:rPr lang="en-US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রাখতে</a:t>
            </a:r>
            <a:r>
              <a:rPr lang="en-US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হবে</a:t>
            </a:r>
            <a:r>
              <a:rPr lang="en-US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।</a:t>
            </a:r>
          </a:p>
          <a:p>
            <a:pPr algn="just"/>
            <a:r>
              <a:rPr lang="en-US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বীজবপনের</a:t>
            </a:r>
            <a:r>
              <a:rPr lang="en-US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পরপরই</a:t>
            </a:r>
            <a:r>
              <a:rPr lang="en-US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বীজতলার</a:t>
            </a:r>
            <a:r>
              <a:rPr lang="en-US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চারিদিকে</a:t>
            </a:r>
            <a:r>
              <a:rPr lang="en-US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সেভিন</a:t>
            </a:r>
            <a:r>
              <a:rPr lang="en-US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৮৫ </a:t>
            </a:r>
            <a:r>
              <a:rPr lang="en-US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ছিটিয়ে</a:t>
            </a:r>
            <a:r>
              <a:rPr lang="en-US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দিতে</a:t>
            </a:r>
            <a:r>
              <a:rPr lang="en-US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হবে</a:t>
            </a:r>
            <a:r>
              <a:rPr lang="en-US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যাতে</a:t>
            </a:r>
            <a:r>
              <a:rPr lang="en-US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পিঁপড়া</a:t>
            </a:r>
            <a:r>
              <a:rPr lang="en-US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বীজ</a:t>
            </a:r>
            <a:r>
              <a:rPr lang="en-US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নিয়ে</a:t>
            </a:r>
            <a:r>
              <a:rPr lang="en-US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যেতে</a:t>
            </a:r>
            <a:r>
              <a:rPr lang="en-US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না</a:t>
            </a:r>
            <a:r>
              <a:rPr lang="en-US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পারে</a:t>
            </a:r>
            <a:r>
              <a:rPr lang="en-US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। </a:t>
            </a:r>
            <a:r>
              <a:rPr lang="en-US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এছাড়া</a:t>
            </a:r>
            <a:r>
              <a:rPr lang="en-US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ছাই</a:t>
            </a:r>
            <a:r>
              <a:rPr lang="en-US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 ও </a:t>
            </a:r>
            <a:r>
              <a:rPr lang="en-US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কেরোসিন</a:t>
            </a:r>
            <a:r>
              <a:rPr lang="en-US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ছিটিয়ে</a:t>
            </a:r>
            <a:r>
              <a:rPr lang="en-US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পিঁপড়া</a:t>
            </a:r>
            <a:r>
              <a:rPr lang="en-US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দমন</a:t>
            </a:r>
            <a:r>
              <a:rPr lang="en-US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করা</a:t>
            </a:r>
            <a:r>
              <a:rPr lang="en-US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যায়</a:t>
            </a:r>
            <a:r>
              <a:rPr lang="en-US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।</a:t>
            </a:r>
          </a:p>
          <a:p>
            <a:pPr algn="just"/>
            <a:r>
              <a:rPr lang="en-US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প্রয়োজনে</a:t>
            </a:r>
            <a:r>
              <a:rPr lang="en-US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১-২ </a:t>
            </a:r>
            <a:r>
              <a:rPr lang="en-US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দিন</a:t>
            </a:r>
            <a:r>
              <a:rPr lang="en-US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অন্তর</a:t>
            </a:r>
            <a:r>
              <a:rPr lang="en-US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হালকা</a:t>
            </a:r>
            <a:r>
              <a:rPr lang="en-US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সেচ</a:t>
            </a:r>
            <a:r>
              <a:rPr lang="en-US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দিতে</a:t>
            </a:r>
            <a:r>
              <a:rPr lang="en-US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হবে</a:t>
            </a:r>
            <a:r>
              <a:rPr lang="en-US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। </a:t>
            </a:r>
            <a:r>
              <a:rPr lang="en-US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আগাছাসমূহ</a:t>
            </a:r>
            <a:r>
              <a:rPr lang="en-US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পরিষ্কার</a:t>
            </a:r>
            <a:r>
              <a:rPr lang="en-US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করে</a:t>
            </a:r>
            <a:r>
              <a:rPr lang="en-US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দিতে</a:t>
            </a:r>
            <a:r>
              <a:rPr lang="en-US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হবে</a:t>
            </a:r>
            <a:r>
              <a:rPr lang="en-US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।</a:t>
            </a:r>
          </a:p>
          <a:p>
            <a:pPr algn="just"/>
            <a:r>
              <a:rPr lang="en-US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বীজ</a:t>
            </a:r>
            <a:r>
              <a:rPr lang="en-US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বপনের</a:t>
            </a:r>
            <a:r>
              <a:rPr lang="en-US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১০-১২ </a:t>
            </a:r>
            <a:r>
              <a:rPr lang="en-US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দিনের</a:t>
            </a:r>
            <a:r>
              <a:rPr lang="en-US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মধ্যে</a:t>
            </a:r>
            <a:r>
              <a:rPr lang="en-US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ডায়াথেন</a:t>
            </a:r>
            <a:r>
              <a:rPr lang="en-US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এম-৪৫ ২ </a:t>
            </a:r>
            <a:r>
              <a:rPr lang="en-US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গ্রাম</a:t>
            </a:r>
            <a:r>
              <a:rPr lang="en-US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/</a:t>
            </a:r>
            <a:r>
              <a:rPr lang="en-US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লি</a:t>
            </a:r>
            <a:r>
              <a:rPr lang="en-US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. </a:t>
            </a:r>
            <a:r>
              <a:rPr lang="en-US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হারে</a:t>
            </a:r>
            <a:r>
              <a:rPr lang="en-US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এবং</a:t>
            </a:r>
            <a:r>
              <a:rPr lang="en-US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চারা</a:t>
            </a:r>
            <a:r>
              <a:rPr lang="en-US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গজানোর</a:t>
            </a:r>
            <a:r>
              <a:rPr lang="en-US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২০-২৫ </a:t>
            </a:r>
            <a:r>
              <a:rPr lang="en-US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দিনের</a:t>
            </a:r>
            <a:r>
              <a:rPr lang="en-US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মধ্যে</a:t>
            </a:r>
            <a:r>
              <a:rPr lang="en-US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রোভরাল</a:t>
            </a:r>
            <a:r>
              <a:rPr lang="en-US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২ </a:t>
            </a:r>
            <a:r>
              <a:rPr lang="en-US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গ্রাম</a:t>
            </a:r>
            <a:r>
              <a:rPr lang="en-US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/</a:t>
            </a:r>
            <a:r>
              <a:rPr lang="en-US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লি</a:t>
            </a:r>
            <a:r>
              <a:rPr lang="en-US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. </a:t>
            </a:r>
            <a:r>
              <a:rPr lang="en-US" dirty="0" err="1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হারে</a:t>
            </a:r>
            <a:r>
              <a:rPr lang="en-US" dirty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পানিতে</a:t>
            </a:r>
            <a:r>
              <a:rPr lang="en-US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মিশিয়ে</a:t>
            </a:r>
            <a:r>
              <a:rPr lang="en-US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স্প্রে</a:t>
            </a:r>
            <a:r>
              <a:rPr lang="en-US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করতে</a:t>
            </a:r>
            <a:r>
              <a:rPr lang="en-US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হবে</a:t>
            </a:r>
            <a:r>
              <a:rPr lang="en-US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।</a:t>
            </a:r>
            <a:endParaRPr lang="en-US" dirty="0">
              <a:solidFill>
                <a:srgbClr val="002060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067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চারা</a:t>
            </a:r>
            <a:r>
              <a:rPr lang="en-US" sz="4800" dirty="0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রোপণ</a:t>
            </a:r>
            <a:endParaRPr lang="en-US" sz="4800" dirty="0">
              <a:solidFill>
                <a:srgbClr val="FF0000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dirty="0" smtClean="0">
                <a:latin typeface="SolaimanLipi" panose="03000609000000000000" pitchFamily="65" charset="0"/>
                <a:cs typeface="SolaimanLipi" panose="03000609000000000000" pitchFamily="65" charset="0"/>
              </a:rPr>
              <a:t>                                                                                                                                                 </a:t>
            </a:r>
            <a:r>
              <a:rPr lang="en-US" sz="4000" dirty="0" err="1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জমিতে</a:t>
            </a:r>
            <a:r>
              <a:rPr lang="en-US" sz="4000" dirty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মাঝে</a:t>
            </a:r>
            <a:r>
              <a:rPr lang="en-US" sz="4000" dirty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মাঝে</a:t>
            </a:r>
            <a:r>
              <a:rPr lang="en-US" sz="4000" dirty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নালা</a:t>
            </a:r>
            <a:r>
              <a:rPr lang="en-US" sz="4000" dirty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রেখে</a:t>
            </a:r>
            <a:r>
              <a:rPr lang="en-US" sz="4000" dirty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ছোট</a:t>
            </a:r>
            <a:r>
              <a:rPr lang="en-US" sz="4000" dirty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ছোট</a:t>
            </a:r>
            <a:r>
              <a:rPr lang="en-US" sz="4000" dirty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ব্লকে</a:t>
            </a:r>
            <a:r>
              <a:rPr lang="en-US" sz="4000" dirty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ভাগ</a:t>
            </a:r>
            <a:r>
              <a:rPr lang="en-US" sz="4000" dirty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করা</a:t>
            </a:r>
            <a:r>
              <a:rPr lang="en-US" sz="4000" dirty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হয়।ব্লকে</a:t>
            </a:r>
            <a:r>
              <a:rPr lang="en-US" sz="4000" dirty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৪০-৪৫ </a:t>
            </a:r>
            <a:r>
              <a:rPr lang="en-US" sz="4000" dirty="0" err="1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দিন</a:t>
            </a:r>
            <a:r>
              <a:rPr lang="en-US" sz="4000" dirty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বয়সের</a:t>
            </a:r>
            <a:r>
              <a:rPr lang="en-US" sz="4000" dirty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সুস্থ</a:t>
            </a:r>
            <a:r>
              <a:rPr lang="en-US" sz="4000" dirty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চারা</a:t>
            </a:r>
            <a:r>
              <a:rPr lang="en-US" sz="4000" dirty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, ১০</a:t>
            </a:r>
            <a:r>
              <a:rPr lang="bn-BD" sz="4000" dirty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×</a:t>
            </a:r>
            <a:r>
              <a:rPr lang="en-US" sz="4000" dirty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৫ </a:t>
            </a:r>
            <a:r>
              <a:rPr lang="en-US" sz="4000" dirty="0" err="1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সেমি</a:t>
            </a:r>
            <a:r>
              <a:rPr lang="en-US" sz="4000" dirty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ও ৩-৪ </a:t>
            </a:r>
            <a:r>
              <a:rPr lang="en-US" sz="4000" dirty="0" err="1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সেমি</a:t>
            </a:r>
            <a:r>
              <a:rPr lang="en-US" sz="4000" dirty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গভী</a:t>
            </a:r>
            <a:r>
              <a:rPr lang="en-US" sz="4000" dirty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গর্ত</a:t>
            </a:r>
            <a:r>
              <a:rPr lang="en-US" sz="4000" dirty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করে</a:t>
            </a:r>
            <a:r>
              <a:rPr lang="en-US" sz="4000" dirty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১ </a:t>
            </a:r>
            <a:r>
              <a:rPr lang="en-US" sz="4000" dirty="0" err="1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টি</a:t>
            </a:r>
            <a:r>
              <a:rPr lang="en-US" sz="4000" dirty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চারা</a:t>
            </a:r>
            <a:r>
              <a:rPr lang="en-US" sz="4000" dirty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রোপণ</a:t>
            </a:r>
            <a:r>
              <a:rPr lang="en-US" sz="4000" dirty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করতে</a:t>
            </a:r>
            <a:r>
              <a:rPr lang="en-US" sz="4000" dirty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হবে</a:t>
            </a:r>
            <a:r>
              <a:rPr lang="en-US" sz="4000" dirty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। </a:t>
            </a:r>
            <a:r>
              <a:rPr lang="en-US" sz="4000" dirty="0" err="1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কন্দ</a:t>
            </a:r>
            <a:r>
              <a:rPr lang="en-US" sz="4000" dirty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গঠন</a:t>
            </a:r>
            <a:r>
              <a:rPr lang="en-US" sz="4000" dirty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শুরু</a:t>
            </a:r>
            <a:r>
              <a:rPr lang="en-US" sz="4000" dirty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হওয়া</a:t>
            </a:r>
            <a:r>
              <a:rPr lang="en-US" sz="4000" dirty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চারা</a:t>
            </a:r>
            <a:r>
              <a:rPr lang="en-US" sz="4000" dirty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রোপণ</a:t>
            </a:r>
            <a:r>
              <a:rPr lang="en-US" sz="4000" dirty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করা</a:t>
            </a:r>
            <a:r>
              <a:rPr lang="en-US" sz="4000" dirty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যাবে</a:t>
            </a:r>
            <a:r>
              <a:rPr lang="en-US" sz="4000" dirty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না।চারা</a:t>
            </a:r>
            <a:r>
              <a:rPr lang="en-US" sz="4000" dirty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রোপণের</a:t>
            </a:r>
            <a:r>
              <a:rPr lang="en-US" sz="4000" dirty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পর</a:t>
            </a:r>
            <a:r>
              <a:rPr lang="en-US" sz="4000" dirty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সেচ</a:t>
            </a:r>
            <a:r>
              <a:rPr lang="en-US" sz="4000" dirty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দিতে</a:t>
            </a:r>
            <a:r>
              <a:rPr lang="en-US" sz="4000" dirty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হবে</a:t>
            </a:r>
            <a:r>
              <a:rPr lang="en-US" sz="40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।</a:t>
            </a:r>
            <a:endParaRPr lang="en-US" sz="4000" dirty="0">
              <a:solidFill>
                <a:srgbClr val="002060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86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/>
          <p:cNvSpPr/>
          <p:nvPr/>
        </p:nvSpPr>
        <p:spPr>
          <a:xfrm>
            <a:off x="166254" y="93517"/>
            <a:ext cx="4953000" cy="64477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5"/>
          <p:cNvSpPr/>
          <p:nvPr/>
        </p:nvSpPr>
        <p:spPr>
          <a:xfrm>
            <a:off x="5512863" y="2"/>
            <a:ext cx="4587101" cy="65412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40314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s-IN" sz="6000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পাঠ পরিচিতি</a:t>
            </a:r>
            <a:endParaRPr lang="en-US" sz="6000" dirty="0">
              <a:solidFill>
                <a:srgbClr val="7030A0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pPr marL="0" indent="0" algn="ctr">
              <a:buNone/>
            </a:pPr>
            <a:r>
              <a:rPr lang="as-IN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একাদশ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-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দ্বাদশ</a:t>
            </a:r>
            <a:r>
              <a:rPr lang="as-I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  শ্রেণি</a:t>
            </a:r>
          </a:p>
          <a:p>
            <a:pPr marL="0" indent="0" algn="ctr">
              <a:buNone/>
            </a:pPr>
            <a:r>
              <a:rPr lang="as-I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কৃষিশিক্ষা ১ম পত্র </a:t>
            </a:r>
          </a:p>
          <a:p>
            <a:pPr marL="0" indent="0" algn="ctr">
              <a:buNone/>
            </a:pP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৫</a:t>
            </a:r>
            <a:r>
              <a:rPr lang="bn-BD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ম</a:t>
            </a:r>
            <a:r>
              <a:rPr lang="as-I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 অধ্যায়</a:t>
            </a:r>
            <a:r>
              <a:rPr lang="bn-BD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endParaRPr lang="as-IN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382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n-BD" dirty="0" smtClean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bn-BD" sz="5400" dirty="0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সেচ</a:t>
            </a:r>
            <a:endParaRPr lang="en-US" sz="5400" dirty="0">
              <a:solidFill>
                <a:srgbClr val="FF0000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254" y="1600200"/>
            <a:ext cx="10552114" cy="4329545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bn-BD" sz="36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বিভিন্ন স্টেজে পানির চহিদা বিভিন্ন। চারা এসটাবলিস্ট হওয়ার পর কম পানি লাগে। জীবনচক্রে ৩০০০ মিলিলিটার/হে. পানি লাগে।</a:t>
            </a:r>
          </a:p>
          <a:p>
            <a:pPr algn="just">
              <a:spcBef>
                <a:spcPts val="0"/>
              </a:spcBef>
            </a:pPr>
            <a:r>
              <a:rPr lang="bn-BD" sz="36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সাধারনত চারা লাগানোর ৩ মাস পর সবচেয়ে বেশি পানি লাগে।</a:t>
            </a:r>
          </a:p>
          <a:p>
            <a:pPr algn="just">
              <a:spcBef>
                <a:spcPts val="0"/>
              </a:spcBef>
            </a:pPr>
            <a:r>
              <a:rPr lang="bn-BD" sz="36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খরিফ ৮- ১০ টি সেচ লাগে।</a:t>
            </a:r>
          </a:p>
          <a:p>
            <a:pPr algn="just">
              <a:spcBef>
                <a:spcPts val="0"/>
              </a:spcBef>
            </a:pPr>
            <a:r>
              <a:rPr lang="bn-BD" sz="36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লেট খরিফে ১২-১৫ টি সেচ লাগে।</a:t>
            </a:r>
          </a:p>
          <a:p>
            <a:pPr algn="just">
              <a:spcBef>
                <a:spcPts val="0"/>
              </a:spcBef>
            </a:pPr>
            <a:r>
              <a:rPr lang="bn-BD" sz="36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রবি মৌসুমে সেচ লাগে ১৫-২০ টি।</a:t>
            </a:r>
          </a:p>
        </p:txBody>
      </p:sp>
    </p:spTree>
    <p:extLst>
      <p:ext uri="{BB962C8B-B14F-4D97-AF65-F5344CB8AC3E}">
        <p14:creationId xmlns:p14="http://schemas.microsoft.com/office/powerpoint/2010/main" val="3367831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7316" y="301335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8804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n-BD" sz="4000" dirty="0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আন্তঃপরিচর্যা</a:t>
            </a:r>
            <a:endParaRPr lang="en-US" sz="4000" dirty="0">
              <a:solidFill>
                <a:srgbClr val="FF0000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n-BD" sz="32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সেচের পর আগাছা জন্মে। ২-৩ বার আগাছা মুক্ত করা দরকার। </a:t>
            </a:r>
          </a:p>
          <a:p>
            <a:r>
              <a:rPr lang="bn-BD" sz="3200" dirty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bn-BD" sz="32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মাটি আলগা করা দরকার । এতে কন্দ ভালোভাবে গঠিত হয় ও ফলন বাড়ে।</a:t>
            </a:r>
            <a:endParaRPr lang="en-US" sz="3200" dirty="0">
              <a:solidFill>
                <a:srgbClr val="002060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421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পেয়াঁজের</a:t>
            </a:r>
            <a:r>
              <a:rPr lang="en-US" sz="4000" dirty="0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রোগ</a:t>
            </a:r>
            <a:r>
              <a:rPr lang="en-US" sz="4000" dirty="0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ও </a:t>
            </a:r>
            <a:r>
              <a:rPr lang="en-US" sz="4000" dirty="0" err="1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তার</a:t>
            </a:r>
            <a:r>
              <a:rPr lang="en-US" sz="4000" dirty="0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প্রতিকার</a:t>
            </a:r>
            <a:endParaRPr lang="en-US" sz="4000" dirty="0">
              <a:solidFill>
                <a:srgbClr val="FF0000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en-US" sz="3200" dirty="0" err="1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পার্পল</a:t>
            </a:r>
            <a:r>
              <a:rPr lang="en-US" sz="3200" dirty="0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ব্লচ</a:t>
            </a:r>
            <a:r>
              <a:rPr lang="en-US" sz="3200" dirty="0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/</a:t>
            </a:r>
            <a:r>
              <a:rPr lang="en-US" sz="3200" dirty="0" err="1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বেগুনী</a:t>
            </a:r>
            <a:r>
              <a:rPr lang="en-US" sz="3200" dirty="0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দাগ</a:t>
            </a:r>
            <a:r>
              <a:rPr lang="en-US" sz="3200" dirty="0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রোগ</a:t>
            </a:r>
            <a:r>
              <a:rPr lang="en-US" sz="3200" dirty="0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(  )</a:t>
            </a:r>
          </a:p>
          <a:p>
            <a:pPr marL="0" indent="0" algn="just">
              <a:buNone/>
            </a:pPr>
            <a:r>
              <a:rPr lang="en-US" sz="3200" dirty="0" err="1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লক্ষণ</a:t>
            </a:r>
            <a:r>
              <a:rPr lang="en-US" sz="3200" dirty="0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:</a:t>
            </a:r>
            <a:r>
              <a:rPr lang="en-US" sz="3200" dirty="0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600" dirty="0" err="1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পাতা</a:t>
            </a:r>
            <a:r>
              <a:rPr lang="en-US" sz="2600" dirty="0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600" dirty="0" err="1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বীজবাহী</a:t>
            </a:r>
            <a:r>
              <a:rPr lang="en-US" sz="2600" dirty="0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600" dirty="0" err="1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কাণ্ডে</a:t>
            </a:r>
            <a:r>
              <a:rPr lang="en-US" sz="2600" dirty="0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600" dirty="0" err="1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পানিভেজা</a:t>
            </a:r>
            <a:r>
              <a:rPr lang="en-US" sz="2600" dirty="0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600" dirty="0" err="1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বাদামী</a:t>
            </a:r>
            <a:r>
              <a:rPr lang="en-US" sz="2600" dirty="0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 </a:t>
            </a:r>
            <a:r>
              <a:rPr lang="en-US" sz="2600" dirty="0" err="1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বা</a:t>
            </a:r>
            <a:r>
              <a:rPr lang="en-US" sz="2600" dirty="0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600" dirty="0" err="1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হলুদ</a:t>
            </a:r>
            <a:r>
              <a:rPr lang="en-US" sz="2600" dirty="0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600" dirty="0" err="1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দাগ</a:t>
            </a:r>
            <a:r>
              <a:rPr lang="en-US" sz="2600" dirty="0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600" dirty="0" err="1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দেখা</a:t>
            </a:r>
            <a:r>
              <a:rPr lang="en-US" sz="2600" dirty="0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600" dirty="0" err="1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যায়</a:t>
            </a:r>
            <a:r>
              <a:rPr lang="en-US" sz="2600" dirty="0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600" dirty="0" err="1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পরে</a:t>
            </a:r>
            <a:r>
              <a:rPr lang="en-US" sz="2600" dirty="0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600" dirty="0" err="1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বড়</a:t>
            </a:r>
            <a:r>
              <a:rPr lang="en-US" sz="2600" dirty="0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600" dirty="0" err="1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হয়</a:t>
            </a:r>
            <a:r>
              <a:rPr lang="en-US" sz="2600" dirty="0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। </a:t>
            </a:r>
            <a:r>
              <a:rPr lang="en-US" sz="2600" dirty="0" err="1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দাগের</a:t>
            </a:r>
            <a:r>
              <a:rPr lang="en-US" sz="2600" dirty="0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600" dirty="0" err="1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মাঝখানে</a:t>
            </a:r>
            <a:r>
              <a:rPr lang="en-US" sz="2600" dirty="0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600" dirty="0" err="1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প্রথমে</a:t>
            </a:r>
            <a:r>
              <a:rPr lang="en-US" sz="2600" dirty="0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600" dirty="0" err="1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লালচে</a:t>
            </a:r>
            <a:r>
              <a:rPr lang="en-US" sz="2600" dirty="0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600" dirty="0" err="1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বাদামী</a:t>
            </a:r>
            <a:r>
              <a:rPr lang="en-US" sz="2600" dirty="0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600" dirty="0" err="1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পরে</a:t>
            </a:r>
            <a:r>
              <a:rPr lang="en-US" sz="2600" dirty="0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600" dirty="0" err="1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বেগুনী</a:t>
            </a:r>
            <a:r>
              <a:rPr lang="en-US" sz="2600" dirty="0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ও </a:t>
            </a:r>
            <a:r>
              <a:rPr lang="en-US" sz="2600" dirty="0" err="1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পরবর্তীতে</a:t>
            </a:r>
            <a:r>
              <a:rPr lang="en-US" sz="2600" dirty="0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600" dirty="0" err="1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কালো</a:t>
            </a:r>
            <a:r>
              <a:rPr lang="en-US" sz="2600" dirty="0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600" dirty="0" err="1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বর্ণ</a:t>
            </a:r>
            <a:r>
              <a:rPr lang="en-US" sz="2600" dirty="0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600" dirty="0" err="1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ধারণ</a:t>
            </a:r>
            <a:r>
              <a:rPr lang="en-US" sz="2600" dirty="0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600" dirty="0" err="1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করে</a:t>
            </a:r>
            <a:r>
              <a:rPr lang="en-US" sz="2600" dirty="0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600" dirty="0" err="1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কিনারা</a:t>
            </a:r>
            <a:r>
              <a:rPr lang="en-US" sz="2600" dirty="0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600" dirty="0" err="1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বেগুনী</a:t>
            </a:r>
            <a:r>
              <a:rPr lang="en-US" sz="2600" dirty="0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600" dirty="0" err="1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বর্ণ</a:t>
            </a:r>
            <a:r>
              <a:rPr lang="en-US" sz="2600" dirty="0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600" dirty="0" err="1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ধারণ</a:t>
            </a:r>
            <a:r>
              <a:rPr lang="en-US" sz="2600" dirty="0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600" dirty="0" err="1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করে।পাতা</a:t>
            </a:r>
            <a:r>
              <a:rPr lang="en-US" sz="2600" dirty="0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600" dirty="0" err="1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মরে</a:t>
            </a:r>
            <a:r>
              <a:rPr lang="en-US" sz="2600" dirty="0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600" dirty="0" err="1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যেতে</a:t>
            </a:r>
            <a:r>
              <a:rPr lang="en-US" sz="2600" dirty="0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600" dirty="0" err="1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থাকে</a:t>
            </a:r>
            <a:r>
              <a:rPr lang="en-US" sz="2600" dirty="0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600" dirty="0" err="1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কাণ্ড</a:t>
            </a:r>
            <a:r>
              <a:rPr lang="en-US" sz="2600" dirty="0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600" dirty="0" err="1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ভেঙ্গে</a:t>
            </a:r>
            <a:r>
              <a:rPr lang="en-US" sz="2600" dirty="0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600" dirty="0" err="1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পড়ে</a:t>
            </a:r>
            <a:r>
              <a:rPr lang="en-US" sz="2600" dirty="0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। </a:t>
            </a:r>
            <a:r>
              <a:rPr lang="en-US" sz="2600" dirty="0" err="1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বীজ</a:t>
            </a:r>
            <a:r>
              <a:rPr lang="en-US" sz="2600" dirty="0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600" dirty="0" err="1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অপুষ্ট</a:t>
            </a:r>
            <a:r>
              <a:rPr lang="en-US" sz="2600" dirty="0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600" dirty="0" err="1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হয়</a:t>
            </a:r>
            <a:r>
              <a:rPr lang="en-US" sz="2600" dirty="0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।</a:t>
            </a:r>
          </a:p>
          <a:p>
            <a:pPr marL="0" indent="0" algn="just">
              <a:buNone/>
            </a:pPr>
            <a:r>
              <a:rPr lang="en-US" sz="2600" dirty="0" err="1" smtClean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প্রতিকার</a:t>
            </a:r>
            <a:r>
              <a:rPr lang="en-US" sz="2600" dirty="0" smtClean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: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6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নীরোগ</a:t>
            </a:r>
            <a:r>
              <a:rPr lang="en-US" sz="26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বীজ</a:t>
            </a:r>
            <a:r>
              <a:rPr lang="en-US" sz="26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ও </a:t>
            </a:r>
            <a:r>
              <a:rPr lang="en-US" sz="26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চারা</a:t>
            </a:r>
            <a:r>
              <a:rPr lang="en-US" sz="26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ব্যবহার</a:t>
            </a:r>
            <a:r>
              <a:rPr lang="en-US" sz="26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করতে</a:t>
            </a:r>
            <a:r>
              <a:rPr lang="en-US" sz="26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হবে</a:t>
            </a:r>
            <a:r>
              <a:rPr lang="en-US" sz="26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।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6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রোভরাল</a:t>
            </a:r>
            <a:r>
              <a:rPr lang="en-US" sz="26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বা</a:t>
            </a:r>
            <a:r>
              <a:rPr lang="en-US" sz="26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প্রোভেক্স-২০০ </a:t>
            </a:r>
            <a:r>
              <a:rPr lang="en-US" sz="26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নামক</a:t>
            </a:r>
            <a:r>
              <a:rPr lang="en-US" sz="26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ছত্রাক</a:t>
            </a:r>
            <a:r>
              <a:rPr lang="en-US" sz="26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নাশক</a:t>
            </a:r>
            <a:r>
              <a:rPr lang="en-US" sz="26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প্রতি</a:t>
            </a:r>
            <a:r>
              <a:rPr lang="en-US" sz="26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কেজি</a:t>
            </a:r>
            <a:r>
              <a:rPr lang="en-US" sz="26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বীজের</a:t>
            </a:r>
            <a:r>
              <a:rPr lang="en-US" sz="26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সাথে</a:t>
            </a:r>
            <a:r>
              <a:rPr lang="en-US" sz="26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২.৫ </a:t>
            </a:r>
            <a:r>
              <a:rPr lang="en-US" sz="26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গ্রাম</a:t>
            </a:r>
            <a:r>
              <a:rPr lang="en-US" sz="26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হারে</a:t>
            </a:r>
            <a:r>
              <a:rPr lang="en-US" sz="26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মিশিয়ে</a:t>
            </a:r>
            <a:r>
              <a:rPr lang="en-US" sz="26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বীজ</a:t>
            </a:r>
            <a:r>
              <a:rPr lang="en-US" sz="26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শোধন</a:t>
            </a:r>
            <a:r>
              <a:rPr lang="en-US" sz="26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করতে</a:t>
            </a:r>
            <a:r>
              <a:rPr lang="en-US" sz="26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হবে</a:t>
            </a:r>
            <a:r>
              <a:rPr lang="en-US" sz="26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।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6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প্রতি</a:t>
            </a:r>
            <a:r>
              <a:rPr lang="en-US" sz="26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লিটার</a:t>
            </a:r>
            <a:r>
              <a:rPr lang="en-US" sz="26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পানির</a:t>
            </a:r>
            <a:r>
              <a:rPr lang="en-US" sz="26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সাথে</a:t>
            </a:r>
            <a:r>
              <a:rPr lang="en-US" sz="26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২ </a:t>
            </a:r>
            <a:r>
              <a:rPr lang="en-US" sz="26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গ্রাম</a:t>
            </a:r>
            <a:r>
              <a:rPr lang="en-US" sz="26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রোভরাল</a:t>
            </a:r>
            <a:r>
              <a:rPr lang="en-US" sz="26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/২ </a:t>
            </a:r>
            <a:r>
              <a:rPr lang="en-US" sz="26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গ্রাম</a:t>
            </a:r>
            <a:r>
              <a:rPr lang="en-US" sz="26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রিডোমিল</a:t>
            </a:r>
            <a:r>
              <a:rPr lang="en-US" sz="26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গোল্ড</a:t>
            </a:r>
            <a:r>
              <a:rPr lang="en-US" sz="26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/২ </a:t>
            </a:r>
            <a:r>
              <a:rPr lang="en-US" sz="26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গ্রাম</a:t>
            </a:r>
            <a:r>
              <a:rPr lang="en-US" sz="26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মেনকোজেব</a:t>
            </a:r>
            <a:r>
              <a:rPr lang="en-US" sz="26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মিশিযে</a:t>
            </a:r>
            <a:r>
              <a:rPr lang="en-US" sz="26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১০-১২ </a:t>
            </a:r>
            <a:r>
              <a:rPr lang="en-US" sz="26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দিন</a:t>
            </a:r>
            <a:r>
              <a:rPr lang="en-US" sz="26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পর</a:t>
            </a:r>
            <a:r>
              <a:rPr lang="en-US" sz="26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পর</a:t>
            </a:r>
            <a:r>
              <a:rPr lang="en-US" sz="26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৩-৪ </a:t>
            </a:r>
            <a:r>
              <a:rPr lang="en-US" sz="26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বার</a:t>
            </a:r>
            <a:r>
              <a:rPr lang="en-US" sz="26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স্প্রে</a:t>
            </a:r>
            <a:r>
              <a:rPr lang="en-US" sz="26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করতে</a:t>
            </a:r>
            <a:r>
              <a:rPr lang="en-US" sz="26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হবে</a:t>
            </a:r>
            <a:r>
              <a:rPr lang="en-US" sz="26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।</a:t>
            </a:r>
            <a:endParaRPr lang="en-US" sz="2600" dirty="0">
              <a:solidFill>
                <a:srgbClr val="002060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876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95691" y="540286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4445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851971"/>
          </a:xfrm>
        </p:spPr>
        <p:txBody>
          <a:bodyPr/>
          <a:lstStyle/>
          <a:p>
            <a:pPr algn="ctr"/>
            <a:r>
              <a:rPr lang="en-US" dirty="0" err="1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পেয়াঁজ</a:t>
            </a:r>
            <a:r>
              <a:rPr lang="en-US" dirty="0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পচা</a:t>
            </a:r>
            <a:r>
              <a:rPr lang="en-US" dirty="0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( )</a:t>
            </a:r>
            <a:endParaRPr lang="en-US" dirty="0">
              <a:solidFill>
                <a:srgbClr val="FF0000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6265" y="1465243"/>
            <a:ext cx="10297349" cy="4516457"/>
          </a:xfrm>
        </p:spPr>
        <p:txBody>
          <a:bodyPr>
            <a:normAutofit/>
          </a:bodyPr>
          <a:lstStyle/>
          <a:p>
            <a:pPr algn="just"/>
            <a:r>
              <a:rPr lang="en-US" dirty="0" err="1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লক্ষণ</a:t>
            </a:r>
            <a:r>
              <a:rPr lang="en-US" dirty="0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:</a:t>
            </a:r>
            <a:r>
              <a:rPr lang="en-US" dirty="0" smtClean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স্কেলেরোসিয়াম</a:t>
            </a:r>
            <a:r>
              <a:rPr lang="en-US" dirty="0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রলফইছি</a:t>
            </a:r>
            <a:r>
              <a:rPr lang="en-US" dirty="0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দ্বারা</a:t>
            </a:r>
            <a:r>
              <a:rPr lang="en-US" dirty="0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আক্রান্ত</a:t>
            </a:r>
            <a:r>
              <a:rPr lang="en-US" dirty="0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হলে</a:t>
            </a:r>
            <a:r>
              <a:rPr lang="en-US" dirty="0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টান</a:t>
            </a:r>
            <a:r>
              <a:rPr lang="en-US" dirty="0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দিলে</a:t>
            </a:r>
            <a:r>
              <a:rPr lang="en-US" dirty="0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গাছ</a:t>
            </a:r>
            <a:r>
              <a:rPr lang="en-US" dirty="0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ইঠে</a:t>
            </a:r>
            <a:r>
              <a:rPr lang="en-US" dirty="0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আসে</a:t>
            </a:r>
            <a:r>
              <a:rPr lang="en-US" dirty="0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ও </a:t>
            </a:r>
            <a:r>
              <a:rPr lang="en-US" dirty="0" err="1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আক্রান্তস্থানে</a:t>
            </a:r>
            <a:r>
              <a:rPr lang="en-US" dirty="0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সরিষার</a:t>
            </a:r>
            <a:r>
              <a:rPr lang="en-US" dirty="0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দানার</a:t>
            </a:r>
            <a:r>
              <a:rPr lang="en-US" dirty="0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মতো</a:t>
            </a:r>
            <a:r>
              <a:rPr lang="en-US" dirty="0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বাদামী</a:t>
            </a:r>
            <a:r>
              <a:rPr lang="en-US" dirty="0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রং</a:t>
            </a:r>
            <a:r>
              <a:rPr lang="en-US" dirty="0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এর</a:t>
            </a:r>
            <a:r>
              <a:rPr lang="en-US" dirty="0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গোলাকার</a:t>
            </a:r>
            <a:r>
              <a:rPr lang="en-US" dirty="0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ছত্রাক</a:t>
            </a:r>
            <a:r>
              <a:rPr lang="en-US" dirty="0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জীবাণু</a:t>
            </a:r>
            <a:r>
              <a:rPr lang="en-US" dirty="0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স্কেলেরোসিয়া</a:t>
            </a:r>
            <a:r>
              <a:rPr lang="en-US" dirty="0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দেখা</a:t>
            </a:r>
            <a:r>
              <a:rPr lang="en-US" dirty="0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যায়</a:t>
            </a:r>
            <a:r>
              <a:rPr lang="en-US" dirty="0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। </a:t>
            </a:r>
            <a:r>
              <a:rPr lang="en-US" dirty="0" err="1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ফিউজেরিয়াম</a:t>
            </a:r>
            <a:r>
              <a:rPr lang="en-US" dirty="0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দ্বারা</a:t>
            </a:r>
            <a:r>
              <a:rPr lang="en-US" dirty="0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আক্রান্ত</a:t>
            </a:r>
            <a:r>
              <a:rPr lang="en-US" dirty="0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হলে</a:t>
            </a:r>
            <a:r>
              <a:rPr lang="en-US" dirty="0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গাছের</a:t>
            </a:r>
            <a:r>
              <a:rPr lang="en-US" dirty="0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পাতা</a:t>
            </a:r>
            <a:r>
              <a:rPr lang="en-US" dirty="0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হলুদ</a:t>
            </a:r>
            <a:r>
              <a:rPr lang="en-US" dirty="0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হয়ে</a:t>
            </a:r>
            <a:r>
              <a:rPr lang="en-US" dirty="0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যায়</a:t>
            </a:r>
            <a:r>
              <a:rPr lang="en-US" dirty="0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এবং</a:t>
            </a:r>
            <a:r>
              <a:rPr lang="en-US" dirty="0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টান</a:t>
            </a:r>
            <a:r>
              <a:rPr lang="en-US" dirty="0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দিলে</a:t>
            </a:r>
            <a:r>
              <a:rPr lang="en-US" dirty="0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সহজে</a:t>
            </a:r>
            <a:r>
              <a:rPr lang="en-US" dirty="0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উঠে</a:t>
            </a:r>
            <a:r>
              <a:rPr lang="en-US" dirty="0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আসে</a:t>
            </a:r>
            <a:r>
              <a:rPr lang="en-US" dirty="0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না</a:t>
            </a:r>
            <a:r>
              <a:rPr lang="en-US" dirty="0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।</a:t>
            </a:r>
            <a:r>
              <a:rPr lang="en-US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আক্রান্তস্থানে</a:t>
            </a:r>
            <a:r>
              <a:rPr lang="en-US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সরিষার</a:t>
            </a:r>
            <a:r>
              <a:rPr lang="en-US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দানার</a:t>
            </a:r>
            <a:r>
              <a:rPr lang="en-US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মতো</a:t>
            </a:r>
            <a:r>
              <a:rPr lang="en-US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বাদামী</a:t>
            </a:r>
            <a:r>
              <a:rPr lang="en-US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রং</a:t>
            </a:r>
            <a:r>
              <a:rPr lang="en-US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এর</a:t>
            </a:r>
            <a:r>
              <a:rPr lang="en-US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গোলাকার</a:t>
            </a:r>
            <a:r>
              <a:rPr lang="en-US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ছত্রাক</a:t>
            </a:r>
            <a:r>
              <a:rPr lang="en-US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জীবাণু</a:t>
            </a:r>
            <a:r>
              <a:rPr lang="en-US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স্কেলেরোসিয়া</a:t>
            </a:r>
            <a:r>
              <a:rPr lang="en-US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দেখা</a:t>
            </a:r>
            <a:r>
              <a:rPr lang="en-US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যায়</a:t>
            </a:r>
            <a:r>
              <a:rPr lang="en-US" dirty="0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না</a:t>
            </a:r>
            <a:r>
              <a:rPr lang="en-US" dirty="0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। </a:t>
            </a:r>
          </a:p>
          <a:p>
            <a:pPr algn="just"/>
            <a:r>
              <a:rPr lang="en-US" dirty="0" err="1" smtClean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প্রতিকার</a:t>
            </a:r>
            <a:r>
              <a:rPr lang="en-US" dirty="0" smtClean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:</a:t>
            </a:r>
          </a:p>
          <a:p>
            <a:pPr algn="just">
              <a:spcBef>
                <a:spcPts val="0"/>
              </a:spcBef>
            </a:pPr>
            <a:r>
              <a:rPr lang="en-US" dirty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সুস্থ</a:t>
            </a:r>
            <a:r>
              <a:rPr lang="en-US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ও </a:t>
            </a:r>
            <a:r>
              <a:rPr lang="en-US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রোগমুক্ত</a:t>
            </a:r>
            <a:r>
              <a:rPr lang="en-US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বীজ</a:t>
            </a:r>
            <a:r>
              <a:rPr lang="en-US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ও </a:t>
            </a:r>
            <a:r>
              <a:rPr lang="en-US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চারা</a:t>
            </a:r>
            <a:r>
              <a:rPr lang="en-US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রোপণ</a:t>
            </a:r>
            <a:r>
              <a:rPr lang="en-US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করতে</a:t>
            </a:r>
            <a:r>
              <a:rPr lang="en-US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হবে</a:t>
            </a:r>
            <a:r>
              <a:rPr lang="en-US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।</a:t>
            </a:r>
          </a:p>
          <a:p>
            <a:pPr algn="just">
              <a:spcBef>
                <a:spcPts val="0"/>
              </a:spcBef>
            </a:pPr>
            <a:r>
              <a:rPr lang="en-US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রোগাক্রান্তগাছ</a:t>
            </a:r>
            <a:r>
              <a:rPr lang="en-US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তুলে</a:t>
            </a:r>
            <a:r>
              <a:rPr lang="en-US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ধ্বংস</a:t>
            </a:r>
            <a:r>
              <a:rPr lang="en-US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করে</a:t>
            </a:r>
            <a:r>
              <a:rPr lang="en-US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ফেলতে</a:t>
            </a:r>
            <a:r>
              <a:rPr lang="en-US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হবে</a:t>
            </a:r>
            <a:r>
              <a:rPr lang="en-US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।</a:t>
            </a:r>
          </a:p>
          <a:p>
            <a:pPr algn="just">
              <a:spcBef>
                <a:spcPts val="0"/>
              </a:spcBef>
            </a:pPr>
            <a:r>
              <a:rPr lang="en-US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পানি</a:t>
            </a:r>
            <a:r>
              <a:rPr lang="en-US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নিষ্কাশনের</a:t>
            </a:r>
            <a:r>
              <a:rPr lang="en-US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ব্যবস্থা</a:t>
            </a:r>
            <a:r>
              <a:rPr lang="en-US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করতে</a:t>
            </a:r>
            <a:r>
              <a:rPr lang="en-US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হবে</a:t>
            </a:r>
            <a:r>
              <a:rPr lang="en-US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।</a:t>
            </a:r>
          </a:p>
          <a:p>
            <a:pPr algn="just">
              <a:spcBef>
                <a:spcPts val="0"/>
              </a:spcBef>
            </a:pPr>
            <a:r>
              <a:rPr lang="en-US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রোগ</a:t>
            </a:r>
            <a:r>
              <a:rPr lang="en-US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দেখা</a:t>
            </a:r>
            <a:r>
              <a:rPr lang="en-US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দিলে</a:t>
            </a:r>
            <a:r>
              <a:rPr lang="en-US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প্রোভেক্স-২০০/</a:t>
            </a:r>
            <a:r>
              <a:rPr lang="en-US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নোইন</a:t>
            </a:r>
            <a:r>
              <a:rPr lang="en-US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বা</a:t>
            </a:r>
            <a:r>
              <a:rPr lang="en-US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ব্যাভিস্টিন</a:t>
            </a:r>
            <a:r>
              <a:rPr lang="en-US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/</a:t>
            </a:r>
            <a:r>
              <a:rPr lang="en-US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রোভরাল</a:t>
            </a:r>
            <a:r>
              <a:rPr lang="en-US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প্রতি</a:t>
            </a:r>
            <a:r>
              <a:rPr lang="en-US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লিটার</a:t>
            </a:r>
            <a:r>
              <a:rPr lang="en-US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পানির</a:t>
            </a:r>
            <a:r>
              <a:rPr lang="en-US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সাথে</a:t>
            </a:r>
            <a:r>
              <a:rPr lang="en-US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২ </a:t>
            </a:r>
            <a:r>
              <a:rPr lang="en-US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গ্রাম</a:t>
            </a:r>
            <a:r>
              <a:rPr lang="en-US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মিশিয়ে</a:t>
            </a:r>
            <a:r>
              <a:rPr lang="en-US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গাছের</a:t>
            </a:r>
            <a:r>
              <a:rPr lang="en-US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গোড়ায়</a:t>
            </a:r>
            <a:r>
              <a:rPr lang="en-US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৭-১০ </a:t>
            </a:r>
            <a:r>
              <a:rPr lang="en-US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দিন</a:t>
            </a:r>
            <a:r>
              <a:rPr lang="en-US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পর</a:t>
            </a:r>
            <a:r>
              <a:rPr lang="en-US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পর</a:t>
            </a:r>
            <a:r>
              <a:rPr lang="en-US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২-৩ </a:t>
            </a:r>
            <a:r>
              <a:rPr lang="en-US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বার</a:t>
            </a:r>
            <a:r>
              <a:rPr lang="en-US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প্রয়োগ</a:t>
            </a:r>
            <a:r>
              <a:rPr lang="en-US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করতে</a:t>
            </a:r>
            <a:r>
              <a:rPr lang="en-US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হবে</a:t>
            </a:r>
            <a:r>
              <a:rPr lang="en-US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।</a:t>
            </a:r>
            <a:endParaRPr lang="en-US" dirty="0">
              <a:solidFill>
                <a:srgbClr val="002060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920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6"/>
          <p:cNvSpPr/>
          <p:nvPr/>
        </p:nvSpPr>
        <p:spPr>
          <a:xfrm>
            <a:off x="0" y="0"/>
            <a:ext cx="4572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5"/>
          <p:cNvSpPr/>
          <p:nvPr/>
        </p:nvSpPr>
        <p:spPr>
          <a:xfrm>
            <a:off x="4754879" y="0"/>
            <a:ext cx="5303519" cy="6857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4028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929089"/>
          </a:xfrm>
        </p:spPr>
        <p:txBody>
          <a:bodyPr/>
          <a:lstStyle/>
          <a:p>
            <a:pPr algn="ctr"/>
            <a:r>
              <a:rPr lang="en-US" dirty="0" err="1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পেয়াঁজের</a:t>
            </a:r>
            <a:r>
              <a:rPr lang="en-US" dirty="0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পোকা-মাকড়</a:t>
            </a:r>
            <a:r>
              <a:rPr lang="en-US" dirty="0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ব্যবস্থাপনা</a:t>
            </a:r>
            <a:endParaRPr lang="en-US" dirty="0">
              <a:solidFill>
                <a:srgbClr val="FF0000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523" y="1101687"/>
            <a:ext cx="10782091" cy="4880013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১. </a:t>
            </a:r>
            <a:r>
              <a:rPr lang="en-US" sz="3600" dirty="0" err="1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থ্রিপস</a:t>
            </a:r>
            <a:endParaRPr lang="en-US" sz="3600" dirty="0" smtClean="0">
              <a:solidFill>
                <a:srgbClr val="7030A0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pPr>
              <a:spcBef>
                <a:spcPts val="0"/>
              </a:spcBef>
            </a:pPr>
            <a:r>
              <a:rPr lang="en-US" sz="2800" dirty="0" err="1" smtClean="0">
                <a:solidFill>
                  <a:srgbClr val="00B0F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ক্ষতির</a:t>
            </a:r>
            <a:r>
              <a:rPr lang="en-US" sz="2800" dirty="0" smtClean="0">
                <a:solidFill>
                  <a:srgbClr val="00B0F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ধরন</a:t>
            </a:r>
            <a:r>
              <a:rPr lang="en-US" sz="2800" dirty="0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: ৫০% </a:t>
            </a:r>
            <a:r>
              <a:rPr lang="en-US" sz="2800" dirty="0" err="1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পর্যন্ত</a:t>
            </a:r>
            <a:r>
              <a:rPr lang="en-US" sz="2800" dirty="0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ফসলের</a:t>
            </a:r>
            <a:r>
              <a:rPr lang="en-US" sz="2800" dirty="0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ক্ষতি</a:t>
            </a:r>
            <a:r>
              <a:rPr lang="en-US" sz="2800" dirty="0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হতে</a:t>
            </a:r>
            <a:r>
              <a:rPr lang="en-US" sz="2800" dirty="0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পারে</a:t>
            </a:r>
            <a:r>
              <a:rPr lang="en-US" sz="2800" dirty="0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। </a:t>
            </a:r>
            <a:r>
              <a:rPr lang="en-US" sz="2800" dirty="0" err="1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প্রথমে</a:t>
            </a:r>
            <a:r>
              <a:rPr lang="en-US" sz="2800" dirty="0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পাতায়</a:t>
            </a:r>
            <a:r>
              <a:rPr lang="en-US" sz="2800" dirty="0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দাগ</a:t>
            </a:r>
            <a:r>
              <a:rPr lang="en-US" sz="2800" dirty="0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পড়ে।পরে</a:t>
            </a:r>
            <a:r>
              <a:rPr lang="en-US" sz="2800" dirty="0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হালকা</a:t>
            </a:r>
            <a:r>
              <a:rPr lang="en-US" sz="2800" dirty="0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সাদা</a:t>
            </a:r>
            <a:r>
              <a:rPr lang="en-US" sz="2800" dirty="0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বর্ণ</a:t>
            </a:r>
            <a:r>
              <a:rPr lang="en-US" sz="2800" dirty="0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ধারণ</a:t>
            </a:r>
            <a:r>
              <a:rPr lang="en-US" sz="2800" dirty="0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করে</a:t>
            </a:r>
            <a:r>
              <a:rPr lang="en-US" sz="2800" dirty="0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গাছ</a:t>
            </a:r>
            <a:r>
              <a:rPr lang="en-US" sz="2800" dirty="0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ক্ষতিগ্রস্থ</a:t>
            </a:r>
            <a:r>
              <a:rPr lang="en-US" sz="2800" dirty="0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হয়।বীজ</a:t>
            </a:r>
            <a:r>
              <a:rPr lang="en-US" sz="2800" dirty="0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উৎপাদন</a:t>
            </a:r>
            <a:r>
              <a:rPr lang="en-US" sz="2800" dirty="0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ক্ষতিগ্রস্থ</a:t>
            </a:r>
            <a:r>
              <a:rPr lang="en-US" sz="2800" dirty="0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হয়</a:t>
            </a:r>
            <a:r>
              <a:rPr lang="en-US" sz="2800" dirty="0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ও </a:t>
            </a:r>
            <a:r>
              <a:rPr lang="en-US" sz="2800" dirty="0" err="1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বীজের</a:t>
            </a:r>
            <a:r>
              <a:rPr lang="en-US" sz="2800" dirty="0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সজীবতা</a:t>
            </a:r>
            <a:r>
              <a:rPr lang="en-US" sz="2800" dirty="0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নষ্ট</a:t>
            </a:r>
            <a:r>
              <a:rPr lang="en-US" sz="2800" dirty="0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হয়</a:t>
            </a:r>
            <a:r>
              <a:rPr lang="en-US" sz="2800" dirty="0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।</a:t>
            </a:r>
          </a:p>
          <a:p>
            <a:pPr>
              <a:spcBef>
                <a:spcPts val="0"/>
              </a:spcBef>
            </a:pPr>
            <a:r>
              <a:rPr lang="en-US" sz="2800" dirty="0" err="1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দমন</a:t>
            </a:r>
            <a:r>
              <a:rPr lang="en-US" sz="2800" dirty="0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ব্যবস্থা</a:t>
            </a:r>
            <a:r>
              <a:rPr lang="en-US" sz="2800" dirty="0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: </a:t>
            </a:r>
            <a:r>
              <a:rPr lang="en-US" sz="2800" dirty="0" err="1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আঠালো</a:t>
            </a:r>
            <a:r>
              <a:rPr lang="en-US" sz="2800" dirty="0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সাদা</a:t>
            </a:r>
            <a:r>
              <a:rPr lang="en-US" sz="2800" dirty="0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ফাঁদ</a:t>
            </a:r>
            <a:r>
              <a:rPr lang="en-US" sz="2800" dirty="0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(</a:t>
            </a:r>
            <a:r>
              <a:rPr lang="en-US" sz="2800" dirty="0" err="1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প্রতি</a:t>
            </a:r>
            <a:r>
              <a:rPr lang="en-US" sz="2800" dirty="0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হেক্টরে</a:t>
            </a:r>
            <a:r>
              <a:rPr lang="en-US" sz="2800" dirty="0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৪০ </a:t>
            </a:r>
            <a:r>
              <a:rPr lang="en-US" sz="2800" dirty="0" err="1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টি</a:t>
            </a:r>
            <a:r>
              <a:rPr lang="en-US" sz="2800" dirty="0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)</a:t>
            </a:r>
            <a:r>
              <a:rPr lang="en-US" sz="2800" dirty="0" err="1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ব্যবহার</a:t>
            </a:r>
            <a:r>
              <a:rPr lang="en-US" sz="2800" dirty="0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করতে</a:t>
            </a:r>
            <a:r>
              <a:rPr lang="en-US" sz="2800" dirty="0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হবে</a:t>
            </a:r>
            <a:r>
              <a:rPr lang="en-US" sz="2800" dirty="0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।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2800" dirty="0" err="1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আধা</a:t>
            </a:r>
            <a:r>
              <a:rPr lang="en-US" sz="2800" dirty="0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ভাঙ্গা</a:t>
            </a:r>
            <a:r>
              <a:rPr lang="en-US" sz="2800" dirty="0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নিম</a:t>
            </a:r>
            <a:r>
              <a:rPr lang="en-US" sz="2800" dirty="0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বীজের</a:t>
            </a:r>
            <a:r>
              <a:rPr lang="en-US" sz="2800" dirty="0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(৫০ </a:t>
            </a:r>
            <a:r>
              <a:rPr lang="en-US" sz="2800" dirty="0" err="1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গ্রাম</a:t>
            </a:r>
            <a:r>
              <a:rPr lang="en-US" sz="2800" dirty="0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১ </a:t>
            </a:r>
            <a:r>
              <a:rPr lang="en-US" sz="2800" dirty="0" err="1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লি</a:t>
            </a:r>
            <a:r>
              <a:rPr lang="en-US" sz="2800" dirty="0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. </a:t>
            </a:r>
            <a:r>
              <a:rPr lang="en-US" sz="2800" dirty="0" err="1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পানিতে</a:t>
            </a:r>
            <a:r>
              <a:rPr lang="en-US" sz="2800" dirty="0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২৪ </a:t>
            </a:r>
            <a:r>
              <a:rPr lang="en-US" sz="2800" dirty="0" err="1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ঘণ্টা</a:t>
            </a:r>
            <a:r>
              <a:rPr lang="en-US" sz="2800" dirty="0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ভেজানোর</a:t>
            </a:r>
            <a:r>
              <a:rPr lang="en-US" sz="2800" dirty="0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পর</a:t>
            </a:r>
            <a:r>
              <a:rPr lang="en-US" sz="2800" dirty="0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মিশ্রণটি</a:t>
            </a:r>
            <a:r>
              <a:rPr lang="en-US" sz="2800" dirty="0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ছাঁকতে</a:t>
            </a:r>
            <a:r>
              <a:rPr lang="en-US" sz="2800" dirty="0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হবে</a:t>
            </a:r>
            <a:r>
              <a:rPr lang="en-US" sz="2800" dirty="0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)</a:t>
            </a:r>
            <a:r>
              <a:rPr lang="en-US" sz="2800" dirty="0" err="1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নির্যাস</a:t>
            </a:r>
            <a:r>
              <a:rPr lang="en-US" sz="2800" dirty="0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আক্রান্ত</a:t>
            </a:r>
            <a:r>
              <a:rPr lang="en-US" sz="2800" dirty="0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গাছে</a:t>
            </a:r>
            <a:r>
              <a:rPr lang="en-US" sz="2800" dirty="0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১০ </a:t>
            </a:r>
            <a:r>
              <a:rPr lang="en-US" sz="2800" dirty="0" err="1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দিন</a:t>
            </a:r>
            <a:r>
              <a:rPr lang="en-US" sz="2800" dirty="0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পর</a:t>
            </a:r>
            <a:r>
              <a:rPr lang="en-US" sz="2800" dirty="0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পর</a:t>
            </a:r>
            <a:r>
              <a:rPr lang="en-US" sz="2800" dirty="0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৩ </a:t>
            </a:r>
            <a:r>
              <a:rPr lang="en-US" sz="2800" dirty="0" err="1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বার</a:t>
            </a:r>
            <a:r>
              <a:rPr lang="en-US" sz="2800" dirty="0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স্প্রে</a:t>
            </a:r>
            <a:r>
              <a:rPr lang="en-US" sz="2800" dirty="0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করতে</a:t>
            </a:r>
            <a:r>
              <a:rPr lang="en-US" sz="2800" dirty="0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হবে</a:t>
            </a:r>
            <a:r>
              <a:rPr lang="en-US" sz="2800" dirty="0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।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2800" dirty="0" err="1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আক্রমন</a:t>
            </a:r>
            <a:r>
              <a:rPr lang="en-US" sz="2800" dirty="0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বেশি</a:t>
            </a:r>
            <a:r>
              <a:rPr lang="en-US" sz="2800" dirty="0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হলে</a:t>
            </a:r>
            <a:r>
              <a:rPr lang="en-US" sz="2800" dirty="0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ফিপ্রোনিল</a:t>
            </a:r>
            <a:r>
              <a:rPr lang="en-US" sz="2800" dirty="0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(</a:t>
            </a:r>
            <a:r>
              <a:rPr lang="en-US" sz="2800" dirty="0" err="1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রিজেন্ট</a:t>
            </a:r>
            <a:r>
              <a:rPr lang="en-US" sz="2800" dirty="0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/</a:t>
            </a:r>
            <a:r>
              <a:rPr lang="en-US" sz="2800" dirty="0" err="1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এসেন্ড</a:t>
            </a:r>
            <a:r>
              <a:rPr lang="en-US" sz="2800" dirty="0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/</a:t>
            </a:r>
            <a:r>
              <a:rPr lang="en-US" sz="2800" dirty="0" err="1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গুলি</a:t>
            </a:r>
            <a:r>
              <a:rPr lang="en-US" sz="2800" dirty="0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/</a:t>
            </a:r>
            <a:r>
              <a:rPr lang="en-US" sz="2800" dirty="0" err="1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অন্য</a:t>
            </a:r>
            <a:r>
              <a:rPr lang="en-US" sz="2800" dirty="0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নামের</a:t>
            </a:r>
            <a:r>
              <a:rPr lang="en-US" sz="2800" dirty="0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) </a:t>
            </a:r>
            <a:r>
              <a:rPr lang="en-US" sz="2800" dirty="0" err="1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বা</a:t>
            </a:r>
            <a:r>
              <a:rPr lang="en-US" sz="2800" dirty="0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ডাইমেথয়েট</a:t>
            </a:r>
            <a:r>
              <a:rPr lang="en-US" sz="2800" dirty="0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( </a:t>
            </a:r>
            <a:r>
              <a:rPr lang="en-US" sz="2800" dirty="0" err="1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বিস্টারথোয়েট</a:t>
            </a:r>
            <a:r>
              <a:rPr lang="en-US" sz="2800" dirty="0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/</a:t>
            </a:r>
            <a:r>
              <a:rPr lang="en-US" sz="2800" dirty="0" err="1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টাফগর</a:t>
            </a:r>
            <a:r>
              <a:rPr lang="en-US" sz="2800" dirty="0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/</a:t>
            </a:r>
            <a:r>
              <a:rPr lang="en-US" sz="2800" dirty="0" err="1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অন্য</a:t>
            </a:r>
            <a:r>
              <a:rPr lang="en-US" sz="2800" dirty="0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নামের</a:t>
            </a:r>
            <a:r>
              <a:rPr lang="en-US" sz="2800" dirty="0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) ১০ </a:t>
            </a:r>
            <a:r>
              <a:rPr lang="en-US" sz="2800" dirty="0" err="1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রি</a:t>
            </a:r>
            <a:r>
              <a:rPr lang="en-US" sz="2800" dirty="0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. </a:t>
            </a:r>
            <a:r>
              <a:rPr lang="en-US" sz="2800" dirty="0" err="1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পানিতে</a:t>
            </a:r>
            <a:r>
              <a:rPr lang="en-US" sz="2800" dirty="0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১০ </a:t>
            </a:r>
            <a:r>
              <a:rPr lang="en-US" sz="2800" dirty="0" err="1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মিলি</a:t>
            </a:r>
            <a:r>
              <a:rPr lang="en-US" sz="2800" dirty="0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হারে</a:t>
            </a:r>
            <a:r>
              <a:rPr lang="en-US" sz="2800" dirty="0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বা</a:t>
            </a:r>
            <a:r>
              <a:rPr lang="en-US" sz="2800" dirty="0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সাকসেস</a:t>
            </a:r>
            <a:r>
              <a:rPr lang="en-US" sz="2800" dirty="0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১০ </a:t>
            </a:r>
            <a:r>
              <a:rPr lang="en-US" sz="2800" dirty="0" err="1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লি.পানিতে</a:t>
            </a:r>
            <a:r>
              <a:rPr lang="en-US" sz="2800" dirty="0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১২ </a:t>
            </a:r>
            <a:r>
              <a:rPr lang="en-US" sz="2800" dirty="0" err="1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মিলি</a:t>
            </a:r>
            <a:r>
              <a:rPr lang="en-US" sz="2800" dirty="0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হারে</a:t>
            </a:r>
            <a:r>
              <a:rPr lang="en-US" sz="2800" dirty="0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স্প্রে</a:t>
            </a:r>
            <a:r>
              <a:rPr lang="en-US" sz="2800" dirty="0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করে</a:t>
            </a:r>
            <a:r>
              <a:rPr lang="en-US" sz="2800" dirty="0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নিয়ন্ত্রন</a:t>
            </a:r>
            <a:r>
              <a:rPr lang="en-US" sz="2800" dirty="0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করা</a:t>
            </a:r>
            <a:r>
              <a:rPr lang="en-US" sz="2800" dirty="0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যায়</a:t>
            </a:r>
            <a:r>
              <a:rPr lang="en-US" sz="2800" dirty="0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।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2800" dirty="0" err="1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চারা</a:t>
            </a:r>
            <a:r>
              <a:rPr lang="en-US" sz="2800" dirty="0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রোপণের</a:t>
            </a:r>
            <a:r>
              <a:rPr lang="en-US" sz="2800" dirty="0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১০-৩০ </a:t>
            </a:r>
            <a:r>
              <a:rPr lang="en-US" sz="2800" dirty="0" err="1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দিনের</a:t>
            </a:r>
            <a:r>
              <a:rPr lang="en-US" sz="2800" dirty="0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মধ্রে</a:t>
            </a:r>
            <a:r>
              <a:rPr lang="en-US" sz="2800" dirty="0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তিন</a:t>
            </a:r>
            <a:r>
              <a:rPr lang="en-US" sz="2800" dirty="0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বার</a:t>
            </a:r>
            <a:r>
              <a:rPr lang="en-US" sz="2800" dirty="0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১০ </a:t>
            </a:r>
            <a:r>
              <a:rPr lang="en-US" sz="2800" dirty="0" err="1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দিন</a:t>
            </a:r>
            <a:r>
              <a:rPr lang="en-US" sz="2800" dirty="0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অন্তর</a:t>
            </a:r>
            <a:r>
              <a:rPr lang="en-US" sz="2800" dirty="0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অন্তর</a:t>
            </a:r>
            <a:r>
              <a:rPr lang="en-US" sz="2800" dirty="0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এই</a:t>
            </a:r>
            <a:r>
              <a:rPr lang="en-US" sz="2800" dirty="0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পোকা</a:t>
            </a:r>
            <a:r>
              <a:rPr lang="en-US" sz="2800" dirty="0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দমনের</a:t>
            </a:r>
            <a:r>
              <a:rPr lang="en-US" sz="2800" dirty="0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জন্য</a:t>
            </a:r>
            <a:r>
              <a:rPr lang="en-US" sz="2800" dirty="0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প্রতি</a:t>
            </a:r>
            <a:r>
              <a:rPr lang="en-US" sz="2800" dirty="0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১০ </a:t>
            </a:r>
            <a:r>
              <a:rPr lang="en-US" sz="2800" dirty="0" err="1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লি</a:t>
            </a:r>
            <a:r>
              <a:rPr lang="en-US" sz="2800" dirty="0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. </a:t>
            </a:r>
            <a:r>
              <a:rPr lang="en-US" sz="2800" dirty="0" err="1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পানিতে</a:t>
            </a:r>
            <a:r>
              <a:rPr lang="en-US" sz="2800" dirty="0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৫ </a:t>
            </a:r>
            <a:r>
              <a:rPr lang="en-US" sz="2800" dirty="0" err="1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মিলি</a:t>
            </a:r>
            <a:r>
              <a:rPr lang="en-US" sz="2800" dirty="0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এ্যাডমেয়ার</a:t>
            </a:r>
            <a:r>
              <a:rPr lang="en-US" sz="2800" dirty="0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/</a:t>
            </a:r>
            <a:r>
              <a:rPr lang="en-US" sz="2800" dirty="0" err="1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টিডো</a:t>
            </a:r>
            <a:r>
              <a:rPr lang="en-US" sz="2800" dirty="0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/</a:t>
            </a:r>
            <a:r>
              <a:rPr lang="en-US" sz="2800" dirty="0" err="1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গেইন</a:t>
            </a:r>
            <a:r>
              <a:rPr lang="en-US" sz="2800" dirty="0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প্রতি</a:t>
            </a:r>
            <a:r>
              <a:rPr lang="en-US" sz="2800" dirty="0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৫ </a:t>
            </a:r>
            <a:r>
              <a:rPr lang="en-US" sz="2800" dirty="0" err="1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শতক</a:t>
            </a:r>
            <a:r>
              <a:rPr lang="en-US" sz="2800" dirty="0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জমিতে</a:t>
            </a:r>
            <a:r>
              <a:rPr lang="en-US" sz="2800" dirty="0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স্প্রে</a:t>
            </a:r>
            <a:r>
              <a:rPr lang="en-US" sz="2800" dirty="0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করতে</a:t>
            </a:r>
            <a:r>
              <a:rPr lang="en-US" sz="2800" dirty="0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হবে</a:t>
            </a:r>
            <a:r>
              <a:rPr lang="en-US" sz="2800" dirty="0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।</a:t>
            </a:r>
          </a:p>
          <a:p>
            <a:pPr>
              <a:spcBef>
                <a:spcPts val="0"/>
              </a:spcBef>
            </a:pPr>
            <a:endParaRPr lang="en-US" sz="2800" dirty="0">
              <a:solidFill>
                <a:srgbClr val="FF0000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09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/>
          <p:cNvSpPr/>
          <p:nvPr/>
        </p:nvSpPr>
        <p:spPr>
          <a:xfrm>
            <a:off x="0" y="0"/>
            <a:ext cx="9144000" cy="67360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63702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19009" y="987137"/>
            <a:ext cx="3616036" cy="5569526"/>
          </a:xfrm>
          <a:prstGeom prst="rect">
            <a:avLst/>
          </a:prstGeom>
          <a:blipFill>
            <a:blip r:embed="rId2" cstate="print"/>
            <a:srcRect/>
            <a:stretch>
              <a:fillRect l="-150861" t="-22948" r="-2011" b="1866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1266940" y="385590"/>
            <a:ext cx="91550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শারীরবৃত্তীয়</a:t>
            </a:r>
            <a:r>
              <a:rPr lang="en-US" sz="4400" dirty="0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সমস্যা</a:t>
            </a:r>
            <a:endParaRPr lang="en-US" sz="4400" dirty="0">
              <a:solidFill>
                <a:srgbClr val="FF0000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6439" y="1421176"/>
            <a:ext cx="61804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এই</a:t>
            </a:r>
            <a:r>
              <a:rPr lang="en-US" sz="2800" dirty="0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সমস্যা</a:t>
            </a:r>
            <a:r>
              <a:rPr lang="en-US" sz="2800" dirty="0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মূলত</a:t>
            </a:r>
            <a:r>
              <a:rPr lang="en-US" sz="2800" dirty="0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বাল্ব</a:t>
            </a:r>
            <a:r>
              <a:rPr lang="en-US" sz="2800" dirty="0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তৈরির</a:t>
            </a:r>
            <a:r>
              <a:rPr lang="en-US" sz="2800" dirty="0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আগে</a:t>
            </a:r>
            <a:r>
              <a:rPr lang="en-US" sz="2800" dirty="0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হয়ে</a:t>
            </a:r>
            <a:r>
              <a:rPr lang="en-US" sz="2800" dirty="0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থাকে</a:t>
            </a:r>
            <a:r>
              <a:rPr lang="en-US" sz="2800" dirty="0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। </a:t>
            </a:r>
            <a:r>
              <a:rPr lang="en-US" sz="2800" dirty="0" err="1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দুর্বল</a:t>
            </a:r>
            <a:r>
              <a:rPr lang="en-US" sz="2800" dirty="0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অংগজ</a:t>
            </a:r>
            <a:r>
              <a:rPr lang="en-US" sz="2800" dirty="0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বৃদ্ধির</a:t>
            </a:r>
            <a:r>
              <a:rPr lang="en-US" sz="2800" dirty="0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জন্য</a:t>
            </a:r>
            <a:r>
              <a:rPr lang="en-US" sz="2800" dirty="0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এটি</a:t>
            </a:r>
            <a:r>
              <a:rPr lang="en-US" sz="2800" dirty="0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হয়ে</a:t>
            </a:r>
            <a:r>
              <a:rPr lang="en-US" sz="2800" dirty="0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থাকে</a:t>
            </a:r>
            <a:r>
              <a:rPr lang="en-US" sz="2800" dirty="0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। </a:t>
            </a:r>
            <a:r>
              <a:rPr lang="en-US" sz="2800" dirty="0" err="1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বপণ</a:t>
            </a:r>
            <a:r>
              <a:rPr lang="en-US" sz="2800" dirty="0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কাল</a:t>
            </a:r>
            <a:r>
              <a:rPr lang="en-US" sz="2800" dirty="0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সমন্বয়</a:t>
            </a:r>
            <a:r>
              <a:rPr lang="en-US" sz="2800" dirty="0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করে</a:t>
            </a:r>
            <a:r>
              <a:rPr lang="en-US" sz="2800" dirty="0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এটির</a:t>
            </a:r>
            <a:r>
              <a:rPr lang="en-US" sz="2800" dirty="0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সমাধান</a:t>
            </a:r>
            <a:r>
              <a:rPr lang="en-US" sz="2800" dirty="0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করা</a:t>
            </a:r>
            <a:r>
              <a:rPr lang="en-US" sz="2800" dirty="0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যায়</a:t>
            </a:r>
            <a:r>
              <a:rPr lang="en-US" sz="2800" dirty="0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।</a:t>
            </a:r>
            <a:endParaRPr lang="en-US" sz="2800" dirty="0">
              <a:solidFill>
                <a:srgbClr val="7030A0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6265" y="4076241"/>
            <a:ext cx="49575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একে</a:t>
            </a:r>
            <a:r>
              <a:rPr lang="en-US" sz="36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স্পিলিটিং</a:t>
            </a:r>
            <a:r>
              <a:rPr lang="en-US" sz="36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বা</a:t>
            </a:r>
            <a:r>
              <a:rPr lang="en-US" sz="36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ডাবলিং</a:t>
            </a:r>
            <a:r>
              <a:rPr lang="en-US" sz="36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বলে</a:t>
            </a:r>
            <a:r>
              <a:rPr lang="en-US" sz="36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। </a:t>
            </a:r>
            <a:r>
              <a:rPr lang="en-US" sz="36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এ </a:t>
            </a:r>
            <a:r>
              <a:rPr lang="en-US" sz="36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সমস্যা</a:t>
            </a:r>
            <a:r>
              <a:rPr lang="en-US" sz="36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প্রতিকূল</a:t>
            </a:r>
            <a:r>
              <a:rPr lang="en-US" sz="36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আবহাওয়া</a:t>
            </a:r>
            <a:r>
              <a:rPr lang="en-US" sz="36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ও </a:t>
            </a:r>
            <a:r>
              <a:rPr lang="en-US" sz="36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অসম</a:t>
            </a:r>
            <a:r>
              <a:rPr lang="en-US" sz="36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পুষ্টির</a:t>
            </a:r>
            <a:r>
              <a:rPr lang="en-US" sz="36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কারণে</a:t>
            </a:r>
            <a:r>
              <a:rPr lang="en-US" sz="36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হয়ে</a:t>
            </a:r>
            <a:r>
              <a:rPr lang="en-US" sz="36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থাকে</a:t>
            </a:r>
            <a:r>
              <a:rPr lang="en-US" sz="36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।</a:t>
            </a:r>
            <a:endParaRPr lang="en-US" sz="3600" dirty="0">
              <a:solidFill>
                <a:srgbClr val="002060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155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2907" y="557560"/>
            <a:ext cx="7532922" cy="1126273"/>
          </a:xfrm>
        </p:spPr>
        <p:txBody>
          <a:bodyPr/>
          <a:lstStyle/>
          <a:p>
            <a:pPr algn="ctr"/>
            <a:r>
              <a:rPr lang="bn-BD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29990" y="1862254"/>
            <a:ext cx="6858002" cy="3530628"/>
          </a:xfrm>
        </p:spPr>
        <p:txBody>
          <a:bodyPr>
            <a:normAutofit fontScale="85000" lnSpcReduction="20000"/>
          </a:bodyPr>
          <a:lstStyle/>
          <a:p>
            <a:endParaRPr lang="en-US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                  </a:t>
            </a:r>
          </a:p>
          <a:p>
            <a:pPr algn="ctr"/>
            <a:endParaRPr lang="en-US" sz="4400" dirty="0" smtClean="0">
              <a:solidFill>
                <a:srgbClr val="FF0000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pPr algn="ctr"/>
            <a:endParaRPr lang="en-US" sz="4400" dirty="0">
              <a:solidFill>
                <a:srgbClr val="FF0000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পেয়াঁজ</a:t>
            </a:r>
            <a:r>
              <a:rPr lang="as-IN" sz="4400" dirty="0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as-IN" sz="4400" dirty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চাষ পদ্ধতি</a:t>
            </a:r>
            <a:br>
              <a:rPr lang="as-IN" sz="4400" dirty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</a:br>
            <a:endParaRPr lang="en-US" sz="4400" dirty="0">
              <a:solidFill>
                <a:srgbClr val="FF0000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063" y="1683834"/>
            <a:ext cx="6348845" cy="2046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274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304800"/>
            <a:ext cx="35052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n-BD" sz="4000" dirty="0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ফসল সংগ্রহ</a:t>
            </a:r>
            <a:endParaRPr lang="en-US" sz="4000" dirty="0">
              <a:solidFill>
                <a:srgbClr val="FF0000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8732" y="1752600"/>
            <a:ext cx="10058400" cy="4229100"/>
          </a:xfrm>
        </p:spPr>
        <p:txBody>
          <a:bodyPr/>
          <a:lstStyle/>
          <a:p>
            <a:pPr algn="just"/>
            <a:r>
              <a:rPr lang="bn-BD" dirty="0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                         </a:t>
            </a:r>
            <a:r>
              <a:rPr lang="bn-BD" sz="2800" dirty="0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পেয়াঁজ পরিপক্ব হলে,গাছের পাতা ক্রমশ হলদে হয়ে যায়।     </a:t>
            </a:r>
          </a:p>
          <a:p>
            <a:pPr lvl="1" algn="just"/>
            <a:r>
              <a:rPr lang="bn-BD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bn-BD" dirty="0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                     </a:t>
            </a:r>
            <a:r>
              <a:rPr lang="bn-BD" sz="2800" dirty="0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৫০%</a:t>
            </a:r>
            <a:r>
              <a:rPr lang="bn-BD" dirty="0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 </a:t>
            </a:r>
            <a:r>
              <a:rPr lang="bn-BD" sz="2800" dirty="0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পাতা গলার অংশে নরম হয়ে নুয়ে পড়ে। রোপণের     </a:t>
            </a:r>
          </a:p>
          <a:p>
            <a:pPr lvl="2" algn="just"/>
            <a:r>
              <a:rPr lang="bn-BD" sz="2600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bn-BD" sz="2600" dirty="0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            ৯০-১২০ দিন পর শীতকালীন </a:t>
            </a:r>
            <a:r>
              <a:rPr lang="bn-BD" sz="2800" dirty="0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পেয়াঁজ  তোলার উপযুক্ত হয়।</a:t>
            </a:r>
          </a:p>
          <a:p>
            <a:pPr algn="just"/>
            <a:endParaRPr lang="en-US" dirty="0">
              <a:solidFill>
                <a:srgbClr val="7030A0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5" name="Bevel 4"/>
          <p:cNvSpPr/>
          <p:nvPr/>
        </p:nvSpPr>
        <p:spPr>
          <a:xfrm>
            <a:off x="4054207" y="3672811"/>
            <a:ext cx="6059277" cy="495759"/>
          </a:xfrm>
          <a:prstGeom prst="bevel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SolaimanLipi" panose="03000609000000000000" pitchFamily="65" charset="0"/>
                <a:cs typeface="SolaimanLipi" panose="03000609000000000000" pitchFamily="65" charset="0"/>
              </a:rPr>
              <a:t>ফলন</a:t>
            </a:r>
            <a:endParaRPr lang="en-US" sz="4000" dirty="0"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00819" y="4494882"/>
            <a:ext cx="67974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0070C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সেচ</a:t>
            </a:r>
            <a:r>
              <a:rPr lang="en-US" sz="2800" dirty="0" smtClean="0">
                <a:solidFill>
                  <a:srgbClr val="0070C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ও </a:t>
            </a:r>
            <a:r>
              <a:rPr lang="en-US" sz="2800" dirty="0" err="1" smtClean="0">
                <a:solidFill>
                  <a:srgbClr val="0070C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সার</a:t>
            </a:r>
            <a:r>
              <a:rPr lang="en-US" sz="2800" dirty="0" smtClean="0">
                <a:solidFill>
                  <a:srgbClr val="0070C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প্রয়োগ</a:t>
            </a:r>
            <a:r>
              <a:rPr lang="en-US" sz="2800" dirty="0" smtClean="0">
                <a:solidFill>
                  <a:srgbClr val="0070C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করে</a:t>
            </a:r>
            <a:r>
              <a:rPr lang="en-US" sz="2800" dirty="0" smtClean="0">
                <a:solidFill>
                  <a:srgbClr val="0070C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চাষ</a:t>
            </a:r>
            <a:r>
              <a:rPr lang="en-US" sz="2800" dirty="0" smtClean="0">
                <a:solidFill>
                  <a:srgbClr val="0070C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করলে</a:t>
            </a:r>
            <a:r>
              <a:rPr lang="en-US" sz="2800" dirty="0" smtClean="0">
                <a:solidFill>
                  <a:srgbClr val="0070C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হেক্টর</a:t>
            </a:r>
            <a:r>
              <a:rPr lang="en-US" sz="2800" dirty="0" smtClean="0">
                <a:solidFill>
                  <a:srgbClr val="0070C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১৮-২০ </a:t>
            </a:r>
            <a:r>
              <a:rPr lang="en-US" sz="2800" dirty="0" err="1" smtClean="0">
                <a:solidFill>
                  <a:srgbClr val="0070C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টন</a:t>
            </a:r>
            <a:r>
              <a:rPr lang="en-US" sz="2800" dirty="0" smtClean="0">
                <a:solidFill>
                  <a:srgbClr val="0070C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ফলন</a:t>
            </a:r>
            <a:r>
              <a:rPr lang="en-US" sz="2800" dirty="0" smtClean="0">
                <a:solidFill>
                  <a:srgbClr val="0070C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পাওয়া</a:t>
            </a:r>
            <a:r>
              <a:rPr lang="en-US" sz="2800" dirty="0" smtClean="0">
                <a:solidFill>
                  <a:srgbClr val="0070C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যায়</a:t>
            </a:r>
            <a:r>
              <a:rPr lang="en-US" sz="2800" dirty="0" smtClean="0">
                <a:solidFill>
                  <a:srgbClr val="0070C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। </a:t>
            </a:r>
            <a:r>
              <a:rPr lang="en-US" sz="2800" dirty="0" err="1" smtClean="0">
                <a:solidFill>
                  <a:srgbClr val="0070C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সরাসরি</a:t>
            </a:r>
            <a:r>
              <a:rPr lang="en-US" sz="2800" dirty="0" smtClean="0">
                <a:solidFill>
                  <a:srgbClr val="0070C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বপনের</a:t>
            </a:r>
            <a:r>
              <a:rPr lang="en-US" sz="2800" dirty="0" smtClean="0">
                <a:solidFill>
                  <a:srgbClr val="0070C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চেয়ে</a:t>
            </a:r>
            <a:r>
              <a:rPr lang="en-US" sz="2800" dirty="0" smtClean="0">
                <a:solidFill>
                  <a:srgbClr val="0070C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চারা</a:t>
            </a:r>
            <a:r>
              <a:rPr lang="en-US" sz="2800" dirty="0" smtClean="0">
                <a:solidFill>
                  <a:srgbClr val="0070C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রোপণ</a:t>
            </a:r>
            <a:r>
              <a:rPr lang="en-US" sz="2800" dirty="0" smtClean="0">
                <a:solidFill>
                  <a:srgbClr val="0070C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করলে</a:t>
            </a:r>
            <a:r>
              <a:rPr lang="en-US" sz="2800" dirty="0" smtClean="0">
                <a:solidFill>
                  <a:srgbClr val="0070C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২০-২৫% </a:t>
            </a:r>
            <a:r>
              <a:rPr lang="en-US" sz="2800" dirty="0" err="1" smtClean="0">
                <a:solidFill>
                  <a:srgbClr val="0070C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ফলন</a:t>
            </a:r>
            <a:r>
              <a:rPr lang="en-US" sz="2800" dirty="0" smtClean="0">
                <a:solidFill>
                  <a:srgbClr val="0070C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বেশি</a:t>
            </a:r>
            <a:r>
              <a:rPr lang="en-US" sz="2800" dirty="0" smtClean="0">
                <a:solidFill>
                  <a:srgbClr val="0070C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হয়</a:t>
            </a:r>
            <a:r>
              <a:rPr lang="en-US" sz="2800" dirty="0" smtClean="0">
                <a:solidFill>
                  <a:srgbClr val="0070C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।</a:t>
            </a:r>
            <a:endParaRPr lang="en-US" sz="2800" dirty="0">
              <a:solidFill>
                <a:srgbClr val="0070C0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67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7108" y="539827"/>
            <a:ext cx="81194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সংরক্ষণ</a:t>
            </a:r>
            <a:endParaRPr lang="en-US" sz="4400" dirty="0">
              <a:solidFill>
                <a:srgbClr val="FF0000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1181" y="1795749"/>
            <a:ext cx="108295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ছায়াযুক্ত</a:t>
            </a:r>
            <a:r>
              <a:rPr lang="en-US" sz="36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স্থানে</a:t>
            </a:r>
            <a:r>
              <a:rPr lang="en-US" sz="36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৮-১০ </a:t>
            </a:r>
            <a:r>
              <a:rPr lang="en-US" sz="36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সেমি</a:t>
            </a:r>
            <a:r>
              <a:rPr lang="en-US" sz="36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উঁচু</a:t>
            </a:r>
            <a:r>
              <a:rPr lang="en-US" sz="36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করে</a:t>
            </a:r>
            <a:r>
              <a:rPr lang="en-US" sz="36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৮-১০ </a:t>
            </a:r>
            <a:r>
              <a:rPr lang="en-US" sz="36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দিন</a:t>
            </a:r>
            <a:r>
              <a:rPr lang="en-US" sz="36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রাখলে</a:t>
            </a:r>
            <a:r>
              <a:rPr lang="en-US" sz="36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পেয়াঁজ</a:t>
            </a:r>
            <a:r>
              <a:rPr lang="en-US" sz="36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শুকিয়ে</a:t>
            </a:r>
            <a:r>
              <a:rPr lang="en-US" sz="36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যায়</a:t>
            </a:r>
            <a:r>
              <a:rPr lang="en-US" sz="36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। </a:t>
            </a:r>
            <a:r>
              <a:rPr lang="en-US" sz="36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বাছাই</a:t>
            </a:r>
            <a:r>
              <a:rPr lang="en-US" sz="36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ও </a:t>
            </a:r>
            <a:r>
              <a:rPr lang="en-US" sz="36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গ্রেডিং</a:t>
            </a:r>
            <a:r>
              <a:rPr lang="en-US" sz="36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করার</a:t>
            </a:r>
            <a:r>
              <a:rPr lang="en-US" sz="36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পর</a:t>
            </a:r>
            <a:r>
              <a:rPr lang="en-US" sz="36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র‌্যাক,ঘরের</a:t>
            </a:r>
            <a:r>
              <a:rPr lang="en-US" sz="36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সিলিং</a:t>
            </a:r>
            <a:r>
              <a:rPr lang="en-US" sz="36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অথবা</a:t>
            </a:r>
            <a:r>
              <a:rPr lang="en-US" sz="36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উঁচু</a:t>
            </a:r>
            <a:r>
              <a:rPr lang="en-US" sz="36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ঘরে</a:t>
            </a:r>
            <a:r>
              <a:rPr lang="en-US" sz="36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আলো</a:t>
            </a:r>
            <a:r>
              <a:rPr lang="en-US" sz="36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ও </a:t>
            </a:r>
            <a:r>
              <a:rPr lang="en-US" sz="36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বাতাস</a:t>
            </a:r>
            <a:r>
              <a:rPr lang="en-US" sz="36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চলাচলের</a:t>
            </a:r>
            <a:r>
              <a:rPr lang="en-US" sz="36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সুবিধাযুক্ত</a:t>
            </a:r>
            <a:r>
              <a:rPr lang="en-US" sz="36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শুকনা</a:t>
            </a:r>
            <a:r>
              <a:rPr lang="en-US" sz="36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মেঝেতে</a:t>
            </a:r>
            <a:r>
              <a:rPr lang="en-US" sz="36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বা</a:t>
            </a:r>
            <a:r>
              <a:rPr lang="en-US" sz="36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তৈরিকৃত</a:t>
            </a:r>
            <a:r>
              <a:rPr lang="en-US" sz="36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বাশেঁর</a:t>
            </a:r>
            <a:r>
              <a:rPr lang="en-US" sz="36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মাচায়</a:t>
            </a:r>
            <a:r>
              <a:rPr lang="en-US" sz="36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পেঁয়াজ</a:t>
            </a:r>
            <a:r>
              <a:rPr lang="en-US" sz="36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ছড়িয়ে</a:t>
            </a:r>
            <a:r>
              <a:rPr lang="en-US" sz="36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সংরক্ষণ</a:t>
            </a:r>
            <a:r>
              <a:rPr lang="en-US" sz="36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করা</a:t>
            </a:r>
            <a:r>
              <a:rPr lang="en-US" sz="36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যায়।কোল্ড</a:t>
            </a:r>
            <a:r>
              <a:rPr lang="en-US" sz="36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স্টোরেজে</a:t>
            </a:r>
            <a:r>
              <a:rPr lang="en-US" sz="36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৭-৮ </a:t>
            </a:r>
            <a:r>
              <a:rPr lang="en-US" sz="36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ডি.সে</a:t>
            </a:r>
            <a:r>
              <a:rPr lang="en-US" sz="36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. </a:t>
            </a:r>
            <a:r>
              <a:rPr lang="en-US" sz="36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তাপমাত্রা</a:t>
            </a:r>
            <a:r>
              <a:rPr lang="en-US" sz="36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ও ৬২-৬৭% </a:t>
            </a:r>
            <a:r>
              <a:rPr lang="en-US" sz="36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আদ্রতায়</a:t>
            </a:r>
            <a:r>
              <a:rPr lang="en-US" sz="36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পেঁয়াজ</a:t>
            </a:r>
            <a:r>
              <a:rPr lang="en-US" sz="36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দীর্ঘদিন</a:t>
            </a:r>
            <a:r>
              <a:rPr lang="en-US" sz="36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সংরক্ষণ</a:t>
            </a:r>
            <a:r>
              <a:rPr lang="en-US" sz="36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করা</a:t>
            </a:r>
            <a:r>
              <a:rPr lang="en-US" sz="36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যায়</a:t>
            </a:r>
            <a:r>
              <a:rPr lang="en-US" sz="36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। </a:t>
            </a:r>
            <a:r>
              <a:rPr lang="en-US" sz="36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পচা</a:t>
            </a:r>
            <a:r>
              <a:rPr lang="en-US" sz="36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ও </a:t>
            </a:r>
            <a:r>
              <a:rPr lang="en-US" sz="36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অঙ্কুরিত</a:t>
            </a:r>
            <a:r>
              <a:rPr lang="en-US" sz="36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পেঁয়াজ</a:t>
            </a:r>
            <a:r>
              <a:rPr lang="en-US" sz="36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সরিয়ে</a:t>
            </a:r>
            <a:r>
              <a:rPr lang="en-US" sz="36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ফেলতে</a:t>
            </a:r>
            <a:r>
              <a:rPr lang="en-US" sz="36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হবে</a:t>
            </a:r>
            <a:r>
              <a:rPr lang="en-US" sz="36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।</a:t>
            </a:r>
            <a:endParaRPr lang="en-US" sz="3600" dirty="0">
              <a:solidFill>
                <a:srgbClr val="002060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783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1184253"/>
          </a:xfrm>
        </p:spPr>
        <p:txBody>
          <a:bodyPr>
            <a:normAutofit/>
          </a:bodyPr>
          <a:lstStyle/>
          <a:p>
            <a:pPr algn="just"/>
            <a:r>
              <a:rPr lang="en-US" sz="3200" dirty="0" err="1" smtClean="0">
                <a:solidFill>
                  <a:srgbClr val="0070C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কৃষি</a:t>
            </a:r>
            <a:r>
              <a:rPr lang="en-US" sz="3200" dirty="0" smtClean="0">
                <a:solidFill>
                  <a:srgbClr val="0070C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প্রযুক্তি</a:t>
            </a:r>
            <a:r>
              <a:rPr lang="en-US" sz="3200" dirty="0" smtClean="0">
                <a:solidFill>
                  <a:srgbClr val="0070C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হাতবই</a:t>
            </a:r>
            <a:endParaRPr lang="en-US" sz="3200" dirty="0">
              <a:solidFill>
                <a:srgbClr val="0070C0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55869" y="2795154"/>
            <a:ext cx="3840480" cy="338743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888" y="1563830"/>
            <a:ext cx="4285445" cy="4728930"/>
          </a:xfrm>
        </p:spPr>
      </p:pic>
      <p:sp>
        <p:nvSpPr>
          <p:cNvPr id="6" name="TextBox 5"/>
          <p:cNvSpPr txBox="1"/>
          <p:nvPr/>
        </p:nvSpPr>
        <p:spPr>
          <a:xfrm>
            <a:off x="2170323" y="636072"/>
            <a:ext cx="73702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সহায়ক</a:t>
            </a:r>
            <a:r>
              <a:rPr lang="en-US" sz="4800" dirty="0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বই</a:t>
            </a:r>
            <a:endParaRPr lang="en-US" sz="4800" dirty="0">
              <a:solidFill>
                <a:srgbClr val="FF0000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72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a Slide Title - 4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46121" y="3784295"/>
            <a:ext cx="6266515" cy="914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object 2"/>
          <p:cNvSpPr/>
          <p:nvPr/>
        </p:nvSpPr>
        <p:spPr>
          <a:xfrm>
            <a:off x="2522863" y="1765453"/>
            <a:ext cx="7905605" cy="48233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694" y="63346"/>
            <a:ext cx="3603490" cy="3404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74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SolaimanLipi" panose="03000609000000000000" pitchFamily="65" charset="0"/>
                <a:cs typeface="SolaimanLipi" panose="03000609000000000000" pitchFamily="65" charset="0"/>
              </a:rPr>
              <a:t>  </a:t>
            </a:r>
            <a:r>
              <a:rPr lang="en-US" dirty="0" err="1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পিয়াঁজের</a:t>
            </a:r>
            <a:r>
              <a:rPr lang="en-US" dirty="0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ইতিহাস</a:t>
            </a:r>
            <a:endParaRPr dirty="0">
              <a:solidFill>
                <a:srgbClr val="FF0000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মধ্য</a:t>
            </a:r>
            <a:r>
              <a:rPr lang="en-US" sz="36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এশিয়া</a:t>
            </a:r>
            <a:r>
              <a:rPr lang="en-US" sz="36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ইরান</a:t>
            </a:r>
            <a:r>
              <a:rPr lang="en-US" sz="36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এবং</a:t>
            </a:r>
            <a:r>
              <a:rPr lang="en-US" sz="36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পশ্চিম</a:t>
            </a:r>
            <a:r>
              <a:rPr lang="en-US" sz="36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পাকিস্তান</a:t>
            </a:r>
            <a:r>
              <a:rPr lang="en-US" sz="36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পেঁয়াজের</a:t>
            </a:r>
            <a:r>
              <a:rPr lang="en-US" sz="36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উৎপত্তিস্থল</a:t>
            </a:r>
            <a:r>
              <a:rPr lang="en-US" sz="36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।</a:t>
            </a:r>
          </a:p>
          <a:p>
            <a:pPr algn="just"/>
            <a:r>
              <a:rPr lang="en-US" sz="36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যুক্তরাষ্ট্রের</a:t>
            </a:r>
            <a:r>
              <a:rPr lang="en-US" sz="36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ন্যাশনাল</a:t>
            </a:r>
            <a:r>
              <a:rPr lang="en-US" sz="36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ওনিয়ন</a:t>
            </a:r>
            <a:r>
              <a:rPr lang="en-US" sz="36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অ্যাসেসিয়েশনের</a:t>
            </a:r>
            <a:r>
              <a:rPr lang="en-US" sz="36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তথ্যানুসারে</a:t>
            </a:r>
            <a:r>
              <a:rPr lang="en-US" sz="36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পৃথিবীতে</a:t>
            </a:r>
            <a:r>
              <a:rPr lang="en-US" sz="36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যখন</a:t>
            </a:r>
            <a:r>
              <a:rPr lang="en-US" sz="36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কৃষি</a:t>
            </a:r>
            <a:r>
              <a:rPr lang="en-US" sz="36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কাজের</a:t>
            </a:r>
            <a:r>
              <a:rPr lang="en-US" sz="36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প্রচলন</a:t>
            </a:r>
            <a:r>
              <a:rPr lang="en-US" sz="36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হয়নি</a:t>
            </a:r>
            <a:r>
              <a:rPr lang="en-US" sz="36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সেই</a:t>
            </a:r>
            <a:r>
              <a:rPr lang="en-US" sz="36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সময়ও</a:t>
            </a:r>
            <a:r>
              <a:rPr lang="en-US" sz="36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পেয়াঁজ</a:t>
            </a:r>
            <a:r>
              <a:rPr lang="en-US" sz="36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ব্যবহৃত</a:t>
            </a:r>
            <a:r>
              <a:rPr lang="en-US" sz="36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হত</a:t>
            </a:r>
            <a:r>
              <a:rPr lang="en-US" sz="36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।</a:t>
            </a:r>
            <a:endParaRPr lang="en-US" sz="3600" dirty="0" smtClean="0">
              <a:solidFill>
                <a:srgbClr val="002060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endParaRPr lang="en-US" sz="3600" dirty="0" smtClean="0">
              <a:solidFill>
                <a:srgbClr val="002060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পেঁয়াজের</a:t>
            </a:r>
            <a:r>
              <a:rPr lang="en-US" sz="44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ওষুধিগুণ</a:t>
            </a:r>
            <a:endParaRPr lang="en-US" sz="4400" dirty="0">
              <a:solidFill>
                <a:srgbClr val="002060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en-US" sz="2800" dirty="0" err="1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ব্যথা</a:t>
            </a:r>
            <a:r>
              <a:rPr lang="en-US" sz="2800" dirty="0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কমায়</a:t>
            </a:r>
            <a:r>
              <a:rPr lang="en-US" sz="2800" dirty="0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ও </a:t>
            </a:r>
            <a:r>
              <a:rPr lang="en-US" sz="2800" dirty="0" err="1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ক্ষত</a:t>
            </a:r>
            <a:r>
              <a:rPr lang="en-US" sz="2800" dirty="0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সারায়</a:t>
            </a:r>
            <a:r>
              <a:rPr lang="en-US" sz="2800" dirty="0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।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en-US" sz="2800" dirty="0" err="1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চুল</a:t>
            </a:r>
            <a:r>
              <a:rPr lang="en-US" sz="2800" dirty="0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পড়া</a:t>
            </a:r>
            <a:r>
              <a:rPr lang="en-US" sz="2800" dirty="0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রোধ</a:t>
            </a:r>
            <a:r>
              <a:rPr lang="en-US" sz="2800" dirty="0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করে</a:t>
            </a:r>
            <a:r>
              <a:rPr lang="en-US" sz="2800" dirty="0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।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en-US" sz="2800" dirty="0" err="1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বার্ধক্য</a:t>
            </a:r>
            <a:r>
              <a:rPr lang="en-US" sz="2800" dirty="0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রোধ</a:t>
            </a:r>
            <a:r>
              <a:rPr lang="en-US" sz="2800" dirty="0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করে</a:t>
            </a:r>
            <a:r>
              <a:rPr lang="en-US" sz="2800" dirty="0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।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en-US" sz="2800" dirty="0" err="1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টিস্যুকে</a:t>
            </a:r>
            <a:r>
              <a:rPr lang="en-US" sz="2800" dirty="0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পুনজ্জীবিত</a:t>
            </a:r>
            <a:r>
              <a:rPr lang="en-US" sz="2800" dirty="0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করে</a:t>
            </a:r>
            <a:r>
              <a:rPr lang="en-US" sz="2800" dirty="0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।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en-US" sz="2800" dirty="0" err="1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স্মৃতিশক্তি</a:t>
            </a:r>
            <a:r>
              <a:rPr lang="en-US" sz="2800" dirty="0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বাড়ায়</a:t>
            </a:r>
            <a:endParaRPr lang="en-US" sz="2800" dirty="0" smtClean="0">
              <a:solidFill>
                <a:srgbClr val="7030A0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en-US" sz="2800" dirty="0" err="1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পেঁয়াজের</a:t>
            </a:r>
            <a:r>
              <a:rPr lang="en-US" sz="2800" dirty="0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রস</a:t>
            </a:r>
            <a:r>
              <a:rPr lang="en-US" sz="2800" dirty="0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ও </a:t>
            </a:r>
            <a:r>
              <a:rPr lang="en-US" sz="2800" dirty="0" err="1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মধু</a:t>
            </a:r>
            <a:r>
              <a:rPr lang="en-US" sz="2800" dirty="0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জ্বর,ঠাণ্ডা,কাশি</a:t>
            </a:r>
            <a:r>
              <a:rPr lang="en-US" sz="2800" dirty="0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ও </a:t>
            </a:r>
            <a:r>
              <a:rPr lang="en-US" sz="2800" dirty="0" err="1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গলাব্যথা</a:t>
            </a:r>
            <a:r>
              <a:rPr lang="en-US" sz="2800" dirty="0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কমায়</a:t>
            </a:r>
            <a:r>
              <a:rPr lang="en-US" sz="2800" dirty="0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।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en-US" sz="2800" dirty="0" err="1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এতে</a:t>
            </a:r>
            <a:r>
              <a:rPr lang="en-US" sz="2800" dirty="0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বিদ্যমান</a:t>
            </a:r>
            <a:r>
              <a:rPr lang="en-US" sz="2800" dirty="0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কুয়ারসেটিন</a:t>
            </a:r>
            <a:r>
              <a:rPr lang="en-US" sz="2800" dirty="0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ক্যান্সার</a:t>
            </a:r>
            <a:r>
              <a:rPr lang="en-US" sz="2800" dirty="0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প্রতিরোধী</a:t>
            </a:r>
            <a:r>
              <a:rPr lang="en-US" sz="2800" dirty="0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।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en-US" sz="2800" dirty="0" err="1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রক্তের</a:t>
            </a:r>
            <a:r>
              <a:rPr lang="en-US" sz="2800" dirty="0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সুগার</a:t>
            </a:r>
            <a:r>
              <a:rPr lang="en-US" sz="2800" dirty="0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নিয়ন্ত্রন</a:t>
            </a:r>
            <a:r>
              <a:rPr lang="en-US" sz="2800" dirty="0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করে</a:t>
            </a:r>
            <a:r>
              <a:rPr lang="en-US" sz="2800" dirty="0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।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en-US" sz="2800" dirty="0" err="1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রোগ</a:t>
            </a:r>
            <a:r>
              <a:rPr lang="en-US" sz="2800" dirty="0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প্রতিরোধ</a:t>
            </a:r>
            <a:r>
              <a:rPr lang="en-US" sz="2800" dirty="0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ক্ষমতা</a:t>
            </a:r>
            <a:r>
              <a:rPr lang="en-US" sz="2800" dirty="0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বাড়ায়</a:t>
            </a:r>
            <a:r>
              <a:rPr lang="en-US" sz="2800" dirty="0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।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en-US" sz="2800" dirty="0" err="1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ভালো</a:t>
            </a:r>
            <a:r>
              <a:rPr lang="en-US" sz="2800" dirty="0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কোলেস্টেরল</a:t>
            </a:r>
            <a:r>
              <a:rPr lang="en-US" sz="2800" dirty="0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(</a:t>
            </a:r>
            <a:r>
              <a:rPr lang="en-US" sz="2800" dirty="0" err="1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এইচ</a:t>
            </a:r>
            <a:r>
              <a:rPr lang="en-US" sz="2800" dirty="0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ডি</a:t>
            </a:r>
            <a:r>
              <a:rPr lang="en-US" sz="2800" dirty="0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এল</a:t>
            </a:r>
            <a:r>
              <a:rPr lang="en-US" sz="2800" dirty="0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) </a:t>
            </a:r>
            <a:r>
              <a:rPr lang="en-US" sz="2800" dirty="0" err="1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বাড়ায়</a:t>
            </a:r>
            <a:r>
              <a:rPr lang="en-US" sz="2800" dirty="0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।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en-US" sz="2800" dirty="0" err="1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ঘুম</a:t>
            </a:r>
            <a:r>
              <a:rPr lang="en-US" sz="2800" dirty="0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বাড়ায়</a:t>
            </a:r>
            <a:r>
              <a:rPr lang="en-US" sz="2800" dirty="0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।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en-US" sz="2800" dirty="0" err="1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পরিপাক</a:t>
            </a:r>
            <a:r>
              <a:rPr lang="en-US" sz="2800" dirty="0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বৃদ্ধি</a:t>
            </a:r>
            <a:r>
              <a:rPr lang="en-US" sz="2800" dirty="0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করে</a:t>
            </a:r>
            <a:r>
              <a:rPr lang="en-US" sz="2800" dirty="0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।</a:t>
            </a:r>
            <a:endParaRPr lang="en-US" sz="2800" dirty="0">
              <a:solidFill>
                <a:srgbClr val="7030A0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936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53"/>
          <a:stretch/>
        </p:blipFill>
        <p:spPr>
          <a:xfrm>
            <a:off x="462709" y="838163"/>
            <a:ext cx="10179585" cy="5221114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64405" y="253388"/>
            <a:ext cx="11633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বিশ্বের</a:t>
            </a:r>
            <a:r>
              <a:rPr lang="en-US" sz="3200" dirty="0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পেঁয়াজ</a:t>
            </a:r>
            <a:r>
              <a:rPr lang="en-US" sz="3200" dirty="0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উৎপাদন</a:t>
            </a:r>
            <a:r>
              <a:rPr lang="en-US" sz="3200" dirty="0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কারী</a:t>
            </a:r>
            <a:r>
              <a:rPr lang="en-US" sz="3200" dirty="0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শীর্ষদেশসমূহ</a:t>
            </a:r>
            <a:endParaRPr lang="en-US" sz="3200" dirty="0">
              <a:solidFill>
                <a:srgbClr val="FF0000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41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9815" y="980501"/>
            <a:ext cx="8614064" cy="5772839"/>
          </a:xfrm>
          <a:prstGeom prst="rect">
            <a:avLst/>
          </a:prstGeom>
          <a:blipFill>
            <a:blip r:embed="rId2" cstate="print"/>
            <a:srcRect/>
            <a:stretch>
              <a:fillRect l="-128" t="563" r="128" b="-563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6731306" y="1123720"/>
            <a:ext cx="112372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64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err="1" smtClean="0">
                <a:solidFill>
                  <a:schemeClr val="accent5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পেয়াঁজের</a:t>
            </a:r>
            <a:r>
              <a:rPr lang="en-US" sz="4000" dirty="0" smtClean="0">
                <a:solidFill>
                  <a:schemeClr val="accent5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4000" dirty="0" err="1" smtClean="0">
                <a:solidFill>
                  <a:schemeClr val="accent5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বোটানি</a:t>
            </a:r>
            <a:endParaRPr lang="en-US" sz="4000" dirty="0">
              <a:solidFill>
                <a:schemeClr val="accent5">
                  <a:lumMod val="75000"/>
                </a:schemeClr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01"/>
          <a:stretch/>
        </p:blipFill>
        <p:spPr>
          <a:xfrm>
            <a:off x="7959438" y="1319646"/>
            <a:ext cx="2919846" cy="34043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object 3"/>
          <p:cNvSpPr txBox="1"/>
          <p:nvPr/>
        </p:nvSpPr>
        <p:spPr>
          <a:xfrm>
            <a:off x="0" y="1600631"/>
            <a:ext cx="7476490" cy="3412472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32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দ্বিবর্ষজীবী</a:t>
            </a:r>
            <a:r>
              <a:rPr lang="en-US" sz="32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গুল্ম</a:t>
            </a:r>
            <a:endParaRPr lang="en-US" sz="3200" dirty="0" smtClean="0">
              <a:solidFill>
                <a:srgbClr val="002060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pPr marL="355600" indent="-342900">
              <a:lnSpc>
                <a:spcPct val="100000"/>
              </a:lnSpc>
              <a:spcBef>
                <a:spcPts val="86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32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পাতা</a:t>
            </a:r>
            <a:r>
              <a:rPr lang="en-US" sz="32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টিউবআকৃতির</a:t>
            </a:r>
            <a:endParaRPr lang="en-US" sz="3200" dirty="0" smtClean="0">
              <a:solidFill>
                <a:srgbClr val="002060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pPr marL="355600" indent="-342900">
              <a:lnSpc>
                <a:spcPct val="100000"/>
              </a:lnSpc>
              <a:spcBef>
                <a:spcPts val="86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32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বাল্ব</a:t>
            </a:r>
            <a:r>
              <a:rPr lang="en-US" sz="32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পাতার</a:t>
            </a:r>
            <a:r>
              <a:rPr lang="en-US" sz="32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স্ফীত</a:t>
            </a:r>
            <a:r>
              <a:rPr lang="en-US" sz="32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মাটির</a:t>
            </a:r>
            <a:r>
              <a:rPr lang="en-US" sz="32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নীচের</a:t>
            </a:r>
            <a:r>
              <a:rPr lang="en-US" sz="32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কাণ্ড</a:t>
            </a:r>
            <a:r>
              <a:rPr lang="en-US" sz="32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থেকে</a:t>
            </a:r>
            <a:r>
              <a:rPr lang="en-US" sz="32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উৎপন্ন</a:t>
            </a:r>
            <a:r>
              <a:rPr lang="en-US" sz="32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।</a:t>
            </a:r>
          </a:p>
          <a:p>
            <a:pPr marL="355600" indent="-342900">
              <a:lnSpc>
                <a:spcPct val="100000"/>
              </a:lnSpc>
              <a:spcBef>
                <a:spcPts val="86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32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ফুল</a:t>
            </a:r>
            <a:r>
              <a:rPr lang="en-US" sz="32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বাল্ব</a:t>
            </a:r>
            <a:r>
              <a:rPr lang="en-US" sz="32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তৈরির</a:t>
            </a:r>
            <a:r>
              <a:rPr lang="en-US" sz="32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২য় </a:t>
            </a:r>
            <a:r>
              <a:rPr lang="en-US" sz="32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ধাপে</a:t>
            </a:r>
            <a:r>
              <a:rPr lang="en-US" sz="32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উৎপন্ন</a:t>
            </a:r>
            <a:r>
              <a:rPr lang="en-US" sz="32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হয়।আম্বেল</a:t>
            </a:r>
            <a:r>
              <a:rPr lang="en-US" sz="32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ধরনের</a:t>
            </a:r>
            <a:endParaRPr lang="en-US" sz="3200" dirty="0" smtClean="0">
              <a:solidFill>
                <a:srgbClr val="002060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32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olaimanLipi" panose="03000609000000000000" pitchFamily="65" charset="0"/>
                <a:cs typeface="SolaimanLipi" panose="03000609000000000000" pitchFamily="65" charset="0"/>
              </a:rPr>
              <a:t>                      </a:t>
            </a:r>
            <a:r>
              <a:rPr lang="en-US" sz="4400" dirty="0" err="1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পেয়াঁজের</a:t>
            </a:r>
            <a:r>
              <a:rPr lang="en-US" sz="4400" dirty="0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জাত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en-US" sz="32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আকার,আকৃতি,রং,ঝাঁঝ,বাণিজ্যিক</a:t>
            </a:r>
            <a:r>
              <a:rPr lang="en-US" sz="32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ব্যবহার</a:t>
            </a:r>
            <a:r>
              <a:rPr lang="en-US" sz="32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ও </a:t>
            </a:r>
            <a:r>
              <a:rPr lang="en-US" sz="32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পরিপক্বতার</a:t>
            </a:r>
            <a:r>
              <a:rPr lang="en-US" sz="32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সময়</a:t>
            </a:r>
            <a:r>
              <a:rPr lang="en-US" sz="32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অনুসারে</a:t>
            </a:r>
            <a:r>
              <a:rPr lang="en-US" sz="32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বিভিন্ন</a:t>
            </a:r>
            <a:r>
              <a:rPr lang="en-US" sz="32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রকম</a:t>
            </a:r>
            <a:r>
              <a:rPr lang="en-US" sz="32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হয়</a:t>
            </a:r>
            <a:r>
              <a:rPr lang="en-US" sz="32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।</a:t>
            </a:r>
          </a:p>
          <a:p>
            <a:pPr algn="just"/>
            <a:r>
              <a:rPr lang="en-US" sz="32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বাংলাদেশ</a:t>
            </a:r>
            <a:r>
              <a:rPr lang="en-US" sz="32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কৃষি</a:t>
            </a:r>
            <a:r>
              <a:rPr lang="en-US" sz="32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গবেষণা</a:t>
            </a:r>
            <a:r>
              <a:rPr lang="en-US" sz="32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ইনস্টিটিউট</a:t>
            </a:r>
            <a:r>
              <a:rPr lang="en-US" sz="32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বারি</a:t>
            </a:r>
            <a:r>
              <a:rPr lang="en-US" sz="32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পেয়াঁজ-১,২,৩,৪,৫ও৬ </a:t>
            </a:r>
            <a:r>
              <a:rPr lang="en-US" sz="32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জাত</a:t>
            </a:r>
            <a:r>
              <a:rPr lang="en-US" sz="32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উদ্ভাবন</a:t>
            </a:r>
            <a:r>
              <a:rPr lang="en-US" sz="32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করেছে</a:t>
            </a:r>
            <a:r>
              <a:rPr lang="en-US" sz="32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।</a:t>
            </a:r>
          </a:p>
          <a:p>
            <a:pPr algn="just"/>
            <a:r>
              <a:rPr lang="en-US" sz="32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এর</a:t>
            </a:r>
            <a:r>
              <a:rPr lang="en-US" sz="32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মধ্যে</a:t>
            </a:r>
            <a:r>
              <a:rPr lang="en-US" sz="32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শীতকালীন</a:t>
            </a:r>
            <a:r>
              <a:rPr lang="en-US" sz="3200" dirty="0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জাত-বারিপেয়াঁজ-১,৪ ও৬ </a:t>
            </a:r>
            <a:r>
              <a:rPr lang="en-US" sz="32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এবং</a:t>
            </a:r>
            <a:endParaRPr lang="en-US" sz="3200" dirty="0" smtClean="0">
              <a:solidFill>
                <a:srgbClr val="002060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pPr algn="just"/>
            <a:r>
              <a:rPr lang="en-US" sz="3200" dirty="0" err="1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গ্রীষ্মকালীন</a:t>
            </a:r>
            <a:r>
              <a:rPr lang="en-US" sz="3200" dirty="0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জাত</a:t>
            </a:r>
            <a:r>
              <a:rPr lang="en-US" sz="3200" dirty="0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বারি</a:t>
            </a:r>
            <a:r>
              <a:rPr lang="en-US" sz="32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পেয়াঁজ-২,৩ ও ৫।</a:t>
            </a:r>
          </a:p>
          <a:p>
            <a:pPr algn="just"/>
            <a:r>
              <a:rPr lang="en-US" sz="32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পেয়াঁজের</a:t>
            </a:r>
            <a:r>
              <a:rPr lang="en-US" sz="32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স্থানীয়</a:t>
            </a:r>
            <a:r>
              <a:rPr lang="en-US" sz="32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জাত</a:t>
            </a:r>
            <a:r>
              <a:rPr lang="en-US" sz="32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- </a:t>
            </a:r>
            <a:r>
              <a:rPr lang="en-US" sz="32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তাহেরপুরী,ফরিদপুর</a:t>
            </a:r>
            <a:r>
              <a:rPr lang="en-US" sz="32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বাটি,কৈলাশনগর</a:t>
            </a:r>
            <a:r>
              <a:rPr lang="en-US" sz="32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ইত্যাদি</a:t>
            </a:r>
            <a:r>
              <a:rPr lang="en-US" sz="3200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।</a:t>
            </a:r>
            <a:endParaRPr lang="en-US" sz="3200" dirty="0">
              <a:solidFill>
                <a:srgbClr val="002060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8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Rainbow presentation</Template>
  <TotalTime>504</TotalTime>
  <Words>1375</Words>
  <Application>Microsoft Office PowerPoint</Application>
  <PresentationFormat>Widescreen</PresentationFormat>
  <Paragraphs>162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Carlito</vt:lpstr>
      <vt:lpstr>NikoshBAN</vt:lpstr>
      <vt:lpstr>Segoe Print</vt:lpstr>
      <vt:lpstr>SolaimanLipi</vt:lpstr>
      <vt:lpstr>Wingdings</vt:lpstr>
      <vt:lpstr>Nature Illustration 16x9</vt:lpstr>
      <vt:lpstr> হাজী লালমিয়া সিটি কলেজ, গোপালগঞ্জ এর  অনলাইন ক্লাসে স্বাগত</vt:lpstr>
      <vt:lpstr>পাঠ পরিচিতি</vt:lpstr>
      <vt:lpstr>আজকের পাঠ</vt:lpstr>
      <vt:lpstr>  পিয়াঁজের ইতিহাস</vt:lpstr>
      <vt:lpstr>পেঁয়াজের ওষুধিগুণ</vt:lpstr>
      <vt:lpstr>PowerPoint Presentation</vt:lpstr>
      <vt:lpstr>PowerPoint Presentation</vt:lpstr>
      <vt:lpstr>পেয়াঁজের বোটানি</vt:lpstr>
      <vt:lpstr>                      পেয়াঁজের জাত</vt:lpstr>
      <vt:lpstr>চাষাবাদ</vt:lpstr>
      <vt:lpstr>সারের পরিমাণ ও প্রয়োগ পদ্ধতি</vt:lpstr>
      <vt:lpstr>উৎপাদন মৌসুম</vt:lpstr>
      <vt:lpstr>বপন/রোপণ পদ্ধতি</vt:lpstr>
      <vt:lpstr>  সরাসরি বীজ বপন    </vt:lpstr>
      <vt:lpstr>২. ছোট শল্ককন্দ সরাসরি জমিতে রোপণ </vt:lpstr>
      <vt:lpstr>৩. বীজতলায় চারা তৈরি করে: </vt:lpstr>
      <vt:lpstr>বীজতলা</vt:lpstr>
      <vt:lpstr>চারা রোপণ</vt:lpstr>
      <vt:lpstr>PowerPoint Presentation</vt:lpstr>
      <vt:lpstr> সেচ</vt:lpstr>
      <vt:lpstr>PowerPoint Presentation</vt:lpstr>
      <vt:lpstr>আন্তঃপরিচর্যা</vt:lpstr>
      <vt:lpstr>পেয়াঁজের রোগ ও তার প্রতিকার</vt:lpstr>
      <vt:lpstr>PowerPoint Presentation</vt:lpstr>
      <vt:lpstr>পেয়াঁজ পচা( )</vt:lpstr>
      <vt:lpstr>PowerPoint Presentation</vt:lpstr>
      <vt:lpstr>পেয়াঁজের পোকা-মাকড় ব্যবস্থাপনা</vt:lpstr>
      <vt:lpstr>PowerPoint Presentation</vt:lpstr>
      <vt:lpstr>PowerPoint Presentation</vt:lpstr>
      <vt:lpstr>ফসল সংগ্রহ</vt:lpstr>
      <vt:lpstr>PowerPoint Presentation</vt:lpstr>
      <vt:lpstr>কৃষি প্রযুক্তি হাতবই</vt:lpstr>
      <vt:lpstr>Add a Slide Title - 4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অনলাইন ক্লাসে স্বাগত</dc:title>
  <dc:creator>Microsoft account</dc:creator>
  <cp:lastModifiedBy>Microsoft account</cp:lastModifiedBy>
  <cp:revision>58</cp:revision>
  <dcterms:created xsi:type="dcterms:W3CDTF">2020-07-24T11:14:31Z</dcterms:created>
  <dcterms:modified xsi:type="dcterms:W3CDTF">2020-07-26T02:01:48Z</dcterms:modified>
</cp:coreProperties>
</file>