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2" r:id="rId2"/>
    <p:sldId id="308" r:id="rId3"/>
    <p:sldId id="271" r:id="rId4"/>
    <p:sldId id="284" r:id="rId5"/>
    <p:sldId id="296" r:id="rId6"/>
    <p:sldId id="322" r:id="rId7"/>
    <p:sldId id="297" r:id="rId8"/>
    <p:sldId id="300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19" r:id="rId20"/>
    <p:sldId id="333" r:id="rId21"/>
    <p:sldId id="320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11F4-926C-4549-8AF4-93475E981E6E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78E6-67A2-48AA-87DA-BB4D8FBE7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D4F7-3BA2-45FD-9EF0-854E30FD858B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2A6-A08B-40B2-B1F3-A8D88B6E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</a:t>
            </a:r>
            <a:r>
              <a:rPr lang="bn-BD" sz="1800" dirty="0" smtClean="0"/>
              <a:t>পাঠ</a:t>
            </a:r>
            <a:r>
              <a:rPr lang="bn-BD" sz="1800" baseline="0" dirty="0" smtClean="0"/>
              <a:t> শিরোনাম ঘোষনা </a:t>
            </a:r>
            <a:r>
              <a:rPr lang="en-US" sz="1800" baseline="0" dirty="0" err="1" smtClean="0"/>
              <a:t>করার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জন্য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প্রথমে</a:t>
            </a:r>
            <a:r>
              <a:rPr lang="en-US" sz="1800" baseline="0" dirty="0" smtClean="0"/>
              <a:t> </a:t>
            </a:r>
            <a:r>
              <a:rPr lang="bn-IN" sz="1800" baseline="0" dirty="0" smtClean="0"/>
              <a:t>চিত্র </a:t>
            </a:r>
            <a:r>
              <a:rPr lang="en-US" sz="1800" baseline="0" dirty="0" err="1" smtClean="0"/>
              <a:t>দেখিয়ে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শিক্ষার্থীদের</a:t>
            </a:r>
            <a:r>
              <a:rPr lang="en-US" sz="1800" baseline="0" dirty="0" smtClean="0"/>
              <a:t> </a:t>
            </a:r>
            <a:r>
              <a:rPr lang="bn-BD" sz="18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  <a:r>
              <a:rPr lang="en-US" sz="18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0" baseline="0" dirty="0" err="1" smtClean="0"/>
              <a:t>সম্পর্কে</a:t>
            </a:r>
            <a:r>
              <a:rPr lang="en-US" sz="1800" b="0" baseline="0" dirty="0" smtClean="0"/>
              <a:t> </a:t>
            </a:r>
            <a:r>
              <a:rPr lang="en-US" sz="1800" baseline="0" dirty="0" err="1" smtClean="0"/>
              <a:t>প্রাসঙ্গিক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প্র</a:t>
            </a:r>
            <a:r>
              <a:rPr lang="bn-BD" sz="1800" baseline="0" dirty="0" smtClean="0"/>
              <a:t>শ্ন</a:t>
            </a:r>
            <a:r>
              <a:rPr lang="en-US" sz="1800" baseline="0" dirty="0" smtClean="0"/>
              <a:t> </a:t>
            </a:r>
            <a:r>
              <a:rPr lang="bn-BD" sz="1800" baseline="0" dirty="0" smtClean="0"/>
              <a:t>করা যেতে পারে।</a:t>
            </a:r>
            <a:endParaRPr lang="en-US" sz="18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নাইট্রিক এসিড ব্যবহার করা হয়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ইস্পাত ,ঔষধ ও  চামড়া শিল্পে এবং পাকস্থলীতে খাদ্য পরিপাকে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এগুলাতে</a:t>
            </a:r>
            <a:r>
              <a:rPr lang="bn-BD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হাইড্রোক্লোরিক এসিড  সাহায্য করে।   </a:t>
            </a:r>
            <a:endParaRPr lang="en-US" sz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D3961-5AB6-4782-A105-C004C9901E5C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91" y="1"/>
            <a:ext cx="435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Juel Rana\Desktop\PIC SCIENCE\hateya 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1427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4234" y="4234375"/>
            <a:ext cx="4023360" cy="120982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</a:rPr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31147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52400"/>
            <a:ext cx="1828800" cy="3429000"/>
            <a:chOff x="838200" y="152400"/>
            <a:chExt cx="1828800" cy="3429000"/>
          </a:xfrm>
        </p:grpSpPr>
        <p:pic>
          <p:nvPicPr>
            <p:cNvPr id="3" name="Picture 2" descr="shopping1.jpg"/>
            <p:cNvPicPr>
              <a:picLocks noChangeAspect="1"/>
            </p:cNvPicPr>
            <p:nvPr/>
          </p:nvPicPr>
          <p:blipFill>
            <a:blip r:embed="rId2"/>
            <a:srcRect l="20000" r="20572"/>
            <a:stretch>
              <a:fillRect/>
            </a:stretch>
          </p:blipFill>
          <p:spPr>
            <a:xfrm>
              <a:off x="838200" y="152400"/>
              <a:ext cx="1828800" cy="3429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14400" y="25146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HCl</a:t>
              </a:r>
              <a:endParaRPr lang="en-US" sz="3200" b="1" dirty="0"/>
            </a:p>
          </p:txBody>
        </p:sp>
      </p:grpSp>
      <p:sp>
        <p:nvSpPr>
          <p:cNvPr id="11" name="Left Arrow 10"/>
          <p:cNvSpPr/>
          <p:nvPr/>
        </p:nvSpPr>
        <p:spPr>
          <a:xfrm>
            <a:off x="2286000" y="1676400"/>
            <a:ext cx="31242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াইড্রোক্লোরিক এসিড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943536" y="513470"/>
            <a:ext cx="2667000" cy="2895600"/>
            <a:chOff x="6172200" y="304800"/>
            <a:chExt cx="2667000" cy="3200400"/>
          </a:xfrm>
        </p:grpSpPr>
        <p:pic>
          <p:nvPicPr>
            <p:cNvPr id="13" name="Picture 12" descr="shopping3.jpg"/>
            <p:cNvPicPr>
              <a:picLocks noChangeAspect="1"/>
            </p:cNvPicPr>
            <p:nvPr/>
          </p:nvPicPr>
          <p:blipFill>
            <a:blip r:embed="rId3"/>
            <a:srcRect l="25926" r="25396"/>
            <a:stretch>
              <a:fillRect/>
            </a:stretch>
          </p:blipFill>
          <p:spPr>
            <a:xfrm>
              <a:off x="6172200" y="304800"/>
              <a:ext cx="2667000" cy="32004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629400" y="26670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914878" y="892126"/>
            <a:ext cx="30099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99802" y="2700997"/>
            <a:ext cx="4009293" cy="1730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3952875"/>
            <a:ext cx="1905000" cy="2905125"/>
            <a:chOff x="762000" y="3952875"/>
            <a:chExt cx="1905000" cy="2905125"/>
          </a:xfrm>
        </p:grpSpPr>
        <p:pic>
          <p:nvPicPr>
            <p:cNvPr id="20" name="Picture 19" descr="shopping.jpg"/>
            <p:cNvPicPr>
              <a:picLocks noChangeAspect="1"/>
            </p:cNvPicPr>
            <p:nvPr/>
          </p:nvPicPr>
          <p:blipFill>
            <a:blip r:embed="rId4"/>
            <a:srcRect l="26889" r="28666"/>
            <a:stretch>
              <a:fillRect/>
            </a:stretch>
          </p:blipFill>
          <p:spPr>
            <a:xfrm>
              <a:off x="762000" y="3952875"/>
              <a:ext cx="1905000" cy="29051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14400" y="53340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Left Arrow 21"/>
          <p:cNvSpPr/>
          <p:nvPr/>
        </p:nvSpPr>
        <p:spPr>
          <a:xfrm>
            <a:off x="2671916" y="5334000"/>
            <a:ext cx="2590800" cy="7620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022080" y="3683390"/>
            <a:ext cx="2514600" cy="2971800"/>
            <a:chOff x="6096000" y="3810000"/>
            <a:chExt cx="2514600" cy="2971800"/>
          </a:xfrm>
        </p:grpSpPr>
        <p:pic>
          <p:nvPicPr>
            <p:cNvPr id="24" name="Picture 23" descr="f7394fce-7f8b-4443-b94a-e872a96bc1f1_300.jpg"/>
            <p:cNvPicPr>
              <a:picLocks noChangeAspect="1"/>
            </p:cNvPicPr>
            <p:nvPr/>
          </p:nvPicPr>
          <p:blipFill>
            <a:blip r:embed="rId5"/>
            <a:srcRect l="12000" r="14000"/>
            <a:stretch>
              <a:fillRect/>
            </a:stretch>
          </p:blipFill>
          <p:spPr>
            <a:xfrm>
              <a:off x="6096000" y="3810000"/>
              <a:ext cx="2514600" cy="29718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400800" y="541020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6274191" y="4774809"/>
            <a:ext cx="27432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ফসফরিক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11015"/>
            <a:ext cx="2810022" cy="2913185"/>
            <a:chOff x="228600" y="381000"/>
            <a:chExt cx="2514600" cy="2743200"/>
          </a:xfrm>
        </p:grpSpPr>
        <p:pic>
          <p:nvPicPr>
            <p:cNvPr id="3" name="Picture 2" descr="SodHydrox.jpg"/>
            <p:cNvPicPr>
              <a:picLocks noChangeAspect="1"/>
            </p:cNvPicPr>
            <p:nvPr/>
          </p:nvPicPr>
          <p:blipFill>
            <a:blip r:embed="rId2"/>
            <a:srcRect r="49600" b="17606"/>
            <a:stretch>
              <a:fillRect/>
            </a:stretch>
          </p:blipFill>
          <p:spPr>
            <a:xfrm>
              <a:off x="228600" y="381000"/>
              <a:ext cx="2514600" cy="2743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38200" y="23622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NaOH</a:t>
              </a:r>
              <a:endParaRPr lang="en-US" sz="2400" dirty="0"/>
            </a:p>
          </p:txBody>
        </p:sp>
      </p:grpSp>
      <p:sp>
        <p:nvSpPr>
          <p:cNvPr id="5" name="Left Arrow 4"/>
          <p:cNvSpPr/>
          <p:nvPr/>
        </p:nvSpPr>
        <p:spPr>
          <a:xfrm>
            <a:off x="3185160" y="393895"/>
            <a:ext cx="3048000" cy="69869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সোডিয়াম হাইড্রোক্সাইড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29932" y="220394"/>
            <a:ext cx="2758441" cy="2819400"/>
            <a:chOff x="6172200" y="304800"/>
            <a:chExt cx="2438400" cy="2819400"/>
          </a:xfrm>
        </p:grpSpPr>
        <p:pic>
          <p:nvPicPr>
            <p:cNvPr id="7" name="Picture 6" descr="article-2352139-005CCF7B00000258-554_306x45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04800"/>
              <a:ext cx="2438400" cy="2819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6705600" y="2057400"/>
              <a:ext cx="1447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Mg(OH)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6064348" y="1009357"/>
            <a:ext cx="29718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ম্যাগনেসিয়া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530991"/>
            <a:ext cx="2362200" cy="3094892"/>
            <a:chOff x="381000" y="3733800"/>
            <a:chExt cx="2362200" cy="2590800"/>
          </a:xfrm>
        </p:grpSpPr>
        <p:pic>
          <p:nvPicPr>
            <p:cNvPr id="11" name="Picture 10" descr="TO-art353-lime-20130322145011833961-300x0.jpg"/>
            <p:cNvPicPr>
              <a:picLocks noChangeAspect="1"/>
            </p:cNvPicPr>
            <p:nvPr/>
          </p:nvPicPr>
          <p:blipFill>
            <a:blip r:embed="rId4"/>
            <a:srcRect l="16118" t="30000" r="20667" b="15455"/>
            <a:stretch>
              <a:fillRect/>
            </a:stretch>
          </p:blipFill>
          <p:spPr>
            <a:xfrm>
              <a:off x="381000" y="3733800"/>
              <a:ext cx="2362200" cy="25908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85800" y="5257800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Ca(OH)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Left Arrow 12"/>
          <p:cNvSpPr/>
          <p:nvPr/>
        </p:nvSpPr>
        <p:spPr>
          <a:xfrm>
            <a:off x="2819400" y="5029200"/>
            <a:ext cx="26670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লাইম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89255" y="3432517"/>
            <a:ext cx="2826434" cy="2920218"/>
            <a:chOff x="6172200" y="3810000"/>
            <a:chExt cx="2590800" cy="2514600"/>
          </a:xfrm>
        </p:grpSpPr>
        <p:pic>
          <p:nvPicPr>
            <p:cNvPr id="15" name="Picture 14" descr="sodium-bicarbonat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200" y="3810000"/>
              <a:ext cx="2590800" cy="2514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553200" y="5715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NaHCO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7162799" y="5318760"/>
            <a:ext cx="17526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সোডা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06240" y="2377441"/>
            <a:ext cx="3362178" cy="2293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বিভিন্ন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প্রকার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ক্ষারক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1521" y="984738"/>
            <a:ext cx="10775852" cy="2771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 smtClean="0">
              <a:solidFill>
                <a:schemeClr val="tx1"/>
              </a:solidFill>
            </a:endParaRPr>
          </a:p>
          <a:p>
            <a:pPr algn="ctr"/>
            <a:r>
              <a:rPr lang="bn-IN" sz="3200" i="1" dirty="0" smtClean="0">
                <a:solidFill>
                  <a:schemeClr val="bg1"/>
                </a:solidFill>
              </a:rPr>
              <a:t>জৈব </a:t>
            </a:r>
            <a:r>
              <a:rPr lang="bn-IN" sz="3200" i="1" dirty="0" smtClean="0">
                <a:solidFill>
                  <a:schemeClr val="bg1"/>
                </a:solidFill>
              </a:rPr>
              <a:t>এসিডঃ </a:t>
            </a:r>
            <a:r>
              <a:rPr lang="bn-IN" sz="3200" b="1" i="1" dirty="0" smtClean="0">
                <a:solidFill>
                  <a:srgbClr val="FFC000"/>
                </a:solidFill>
              </a:rPr>
              <a:t>ফলমূল </a:t>
            </a:r>
            <a:r>
              <a:rPr lang="bn-IN" sz="3200" b="1" i="1" dirty="0" smtClean="0">
                <a:solidFill>
                  <a:srgbClr val="FFC000"/>
                </a:solidFill>
              </a:rPr>
              <a:t>বা সবজিতে যে সকল এসিড থাকে, এদেরকে জৈব এসিড বলে। এদের খাওয়া যায়  এবং </a:t>
            </a:r>
            <a:r>
              <a:rPr lang="bn-IN" sz="3200" b="1" i="1" dirty="0" smtClean="0">
                <a:solidFill>
                  <a:srgbClr val="FFC000"/>
                </a:solidFill>
              </a:rPr>
              <a:t>কোনকোনটি </a:t>
            </a:r>
            <a:r>
              <a:rPr lang="bn-IN" sz="3200" b="1" i="1" dirty="0" smtClean="0">
                <a:solidFill>
                  <a:srgbClr val="FFC000"/>
                </a:solidFill>
              </a:rPr>
              <a:t>মানব দেহের জন্য অত্যাবশ্যকীয় । </a:t>
            </a:r>
            <a:r>
              <a:rPr lang="bn-IN" sz="3200" b="1" i="1" dirty="0" smtClean="0">
                <a:solidFill>
                  <a:srgbClr val="FFC000"/>
                </a:solidFill>
              </a:rPr>
              <a:t>যেমনঃ</a:t>
            </a:r>
            <a:r>
              <a:rPr lang="en-US" sz="3200" b="1" i="1" dirty="0" smtClean="0">
                <a:solidFill>
                  <a:srgbClr val="FFC000"/>
                </a:solidFill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</a:rPr>
              <a:t>এসক</a:t>
            </a:r>
            <a:r>
              <a:rPr lang="bn-IN" sz="3200" b="1" i="1" dirty="0" smtClean="0">
                <a:solidFill>
                  <a:srgbClr val="FFC000"/>
                </a:solidFill>
              </a:rPr>
              <a:t>রবিক এসিড যা আমরা ভিটামিন সি বলে জানি। এর অভাবে স্কার্ভি রোগ হয়।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52" y="4276578"/>
            <a:ext cx="10775852" cy="2335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bg1"/>
                </a:solidFill>
              </a:rPr>
              <a:t>খনিজ এসিডঃ </a:t>
            </a:r>
            <a:r>
              <a:rPr lang="bn-IN" sz="3200" b="1" i="1" dirty="0" smtClean="0">
                <a:solidFill>
                  <a:srgbClr val="FFFF00"/>
                </a:solidFill>
              </a:rPr>
              <a:t>প্রকৃতিতে প্রাপ্ত নানা রকম খনিজ পদার্থ থেকে তৈরি হয় বলে এদেরকে খনিজ এসিড  </a:t>
            </a:r>
            <a:r>
              <a:rPr lang="en-US" sz="3200" b="1" i="1" dirty="0" smtClean="0">
                <a:solidFill>
                  <a:srgbClr val="FFFF00"/>
                </a:solidFill>
              </a:rPr>
              <a:t>(</a:t>
            </a:r>
            <a:r>
              <a:rPr lang="bn-IN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</a:rPr>
              <a:t>Mineral Acids) </a:t>
            </a:r>
            <a:r>
              <a:rPr lang="bn-IN" sz="3200" b="1" i="1" dirty="0" smtClean="0">
                <a:solidFill>
                  <a:srgbClr val="FFFF00"/>
                </a:solidFill>
              </a:rPr>
              <a:t> বলে। এগুলো খাওয়ার উপযোগী নয়। এবং মানব দেহের জন্য ক্ষতিকর আর ত্বকে লাগলে শরীরের মারাত্মক ক্ষতি হবে । 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সি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"/>
            <a:ext cx="6629400" cy="3587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এসিড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83" y="506437"/>
            <a:ext cx="5566117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0" y="4501662"/>
            <a:ext cx="12192000" cy="1266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৮ম শ্রেণির ছাত্র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দীপন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 ক্লাস করে শিক্ষকের কাছ থেকে জানতে পারল যে এসিড দৈনন্দিন জীবনে অনেক উপকারে আসে  । কিন্তু বাসায়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একদিন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পত্রিকায় দেখল এক স্কুল ছাত্রীকে এসিড মেরে জ্বলসে দিয়েছে । তখন মনটা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খুব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খারাপ হয়ে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852159"/>
            <a:ext cx="12191999" cy="80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কিভাবে সমাজের লোককে এসিড সন্ত্রাস সম্পর্কে সচেতন করবে এবং দুষ্ট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গুলোকে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প্রতিরোধ করবে তা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লিখ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1219200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জোড়ায়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কাজ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সিড-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94" y="984739"/>
            <a:ext cx="5875606" cy="2757268"/>
          </a:xfrm>
          <a:prstGeom prst="rect">
            <a:avLst/>
          </a:prstGeom>
        </p:spPr>
      </p:pic>
      <p:pic>
        <p:nvPicPr>
          <p:cNvPr id="3" name="Picture 2" descr="মানববন্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3360"/>
            <a:ext cx="5598942" cy="2834640"/>
          </a:xfrm>
          <a:prstGeom prst="rect">
            <a:avLst/>
          </a:prstGeom>
        </p:spPr>
      </p:pic>
      <p:pic>
        <p:nvPicPr>
          <p:cNvPr id="6" name="Picture 5" descr="1415142971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5598942" cy="276547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35902" y="0"/>
            <a:ext cx="4459458" cy="95660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এসিড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ছোড়ার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শাস্তি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2_492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326" y="3896751"/>
            <a:ext cx="5889674" cy="29612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0712001">
            <a:off x="3387874" y="5898358"/>
            <a:ext cx="2218277" cy="73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</a:rPr>
              <a:t>প্রতিবাদ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9796915">
            <a:off x="6471138" y="1505243"/>
            <a:ext cx="2236763" cy="101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এসিড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আক্রান্ত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 rot="20432991">
            <a:off x="6414868" y="4262511"/>
            <a:ext cx="1547446" cy="6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1" y="1055077"/>
            <a:ext cx="1730326" cy="63304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দুষ্ট লোক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97067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 ও শিল্পকারখানায় এসিডের ব্যবহার দেখি 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4206240" cy="313709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1195754"/>
            <a:ext cx="4262510" cy="305268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1237956"/>
            <a:ext cx="3751385" cy="298235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গহনা-১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0646"/>
            <a:ext cx="6696222" cy="2567354"/>
          </a:xfrm>
          <a:prstGeom prst="rect">
            <a:avLst/>
          </a:prstGeom>
        </p:spPr>
      </p:pic>
      <p:pic>
        <p:nvPicPr>
          <p:cNvPr id="7" name="Picture 6" descr="বিস্ফোরক-১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086" y="4262511"/>
            <a:ext cx="5523914" cy="25954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042079">
            <a:off x="-25615" y="1356329"/>
            <a:ext cx="1642306" cy="1240336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রকেটের 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জ্বালানীতে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04889" y="2999905"/>
            <a:ext cx="1941165" cy="1240336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95536" y="3137094"/>
            <a:ext cx="1642306" cy="1018739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ধাতু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আহরণ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4288300"/>
            <a:ext cx="1642306" cy="1018739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5917" y="5839261"/>
            <a:ext cx="1774698" cy="1018739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বিস্ফোরক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667"/>
            <a:ext cx="4206240" cy="381843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44" y="1181686"/>
            <a:ext cx="3996861" cy="3798276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Explosion 2 4"/>
          <p:cNvSpPr/>
          <p:nvPr/>
        </p:nvSpPr>
        <p:spPr>
          <a:xfrm>
            <a:off x="436099" y="5022166"/>
            <a:ext cx="2799471" cy="1167619"/>
          </a:xfrm>
          <a:prstGeom prst="irregularSeal2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ওষুধ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501661" y="4923692"/>
            <a:ext cx="3123027" cy="13645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চামড়া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7" name="Explosion 2 6"/>
          <p:cNvSpPr/>
          <p:nvPr/>
        </p:nvSpPr>
        <p:spPr>
          <a:xfrm>
            <a:off x="8665698" y="5078436"/>
            <a:ext cx="3526302" cy="1322363"/>
          </a:xfrm>
          <a:prstGeom prst="irregularSeal2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পাকস্থলী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48" y="1139483"/>
            <a:ext cx="3824251" cy="384048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0" y="0"/>
            <a:ext cx="12192000" cy="87219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 ও শিল্পকারখানায় এসিডের ব্যবহার দেখি 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6063E-6 -4.30157E-6 L 0.25004 -4.30157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1354" y="829994"/>
            <a:ext cx="11535508" cy="5500468"/>
          </a:xfrm>
          <a:prstGeom prst="ribbon2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সিদ্ধান্তঃ 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n-IN" sz="2800" b="1" i="1" dirty="0" smtClean="0">
                <a:solidFill>
                  <a:srgbClr val="C00000"/>
                </a:solidFill>
              </a:rPr>
              <a:t>১</a:t>
            </a:r>
            <a:r>
              <a:rPr lang="bn-IN" sz="2800" b="1" i="1" dirty="0" smtClean="0">
                <a:solidFill>
                  <a:srgbClr val="C00000"/>
                </a:solidFill>
              </a:rPr>
              <a:t>. </a:t>
            </a:r>
            <a:r>
              <a:rPr lang="bn-IN" sz="2800" b="1" i="1" dirty="0" smtClean="0">
                <a:solidFill>
                  <a:srgbClr val="C00000"/>
                </a:solidFill>
              </a:rPr>
              <a:t>সালফিউরিক </a:t>
            </a:r>
            <a:r>
              <a:rPr lang="bn-IN" sz="2800" b="1" i="1" dirty="0" smtClean="0">
                <a:solidFill>
                  <a:srgbClr val="C00000"/>
                </a:solidFill>
              </a:rPr>
              <a:t>এসিড  এবং অন্যান্য এসিডের ব্যবহারের উপর নির্ভর করে 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সে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bn-IN" sz="2800" b="1" i="1" dirty="0" smtClean="0">
                <a:solidFill>
                  <a:srgbClr val="C00000"/>
                </a:solidFill>
              </a:rPr>
              <a:t>দেশটি কত</a:t>
            </a: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উন্নত</a:t>
            </a:r>
            <a:r>
              <a:rPr lang="bn-IN" sz="2800" b="1" i="1" dirty="0" smtClean="0">
                <a:solidFill>
                  <a:srgbClr val="C00000"/>
                </a:solidFill>
              </a:rPr>
              <a:t>। </a:t>
            </a:r>
            <a:endParaRPr lang="bn-IN" sz="2800" b="1" i="1" dirty="0" smtClean="0">
              <a:solidFill>
                <a:srgbClr val="C00000"/>
              </a:solidFill>
            </a:endParaRPr>
          </a:p>
          <a:p>
            <a:endParaRPr lang="en-US" sz="2800" b="1" i="1" dirty="0" smtClean="0">
              <a:solidFill>
                <a:srgbClr val="FFFF00"/>
              </a:solidFill>
            </a:endParaRPr>
          </a:p>
          <a:p>
            <a:r>
              <a:rPr lang="bn-IN" sz="2800" b="1" i="1" dirty="0" smtClean="0">
                <a:solidFill>
                  <a:srgbClr val="0070C0"/>
                </a:solidFill>
              </a:rPr>
              <a:t>২</a:t>
            </a:r>
            <a:r>
              <a:rPr lang="bn-IN" sz="2800" b="1" i="1" dirty="0" smtClean="0">
                <a:solidFill>
                  <a:srgbClr val="0070C0"/>
                </a:solidFill>
              </a:rPr>
              <a:t>. আমরা এসিড অপচয় করবোনা এবং অপব্যবহারও করবোনা।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109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FF00"/>
                </a:solidFill>
              </a:rPr>
              <a:t>ক্ষারকের ব্যবহারঃ 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617785"/>
            <a:ext cx="12192000" cy="10691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</a:rPr>
              <a:t>ক. </a:t>
            </a:r>
            <a:r>
              <a:rPr lang="en-US" sz="3200" b="1" dirty="0" err="1" smtClean="0">
                <a:solidFill>
                  <a:schemeClr val="tx1"/>
                </a:solidFill>
              </a:rPr>
              <a:t>NaOH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সাবান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তৈরির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মূল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উপাদান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এটি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কাগজ</a:t>
            </a:r>
            <a:r>
              <a:rPr lang="en-US" sz="3200" b="1" dirty="0" smtClean="0">
                <a:solidFill>
                  <a:schemeClr val="tx1"/>
                </a:solidFill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</a:rPr>
              <a:t>রেয়ন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শিল্পে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ব্যবহৃত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</a:rPr>
              <a:t> ।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080825"/>
            <a:ext cx="12192000" cy="1026941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খ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en-US" sz="3200" b="1" baseline="-2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এর পাতলা দ্রবণ যা চুনের পানি বা লাইম ওয়াটার  যা ঘরবাড়ি হোয়াইট ওয়াশ করতে ব্যবহৃত হয়। </a:t>
            </a:r>
            <a:endParaRPr lang="bn-BD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417256"/>
            <a:ext cx="12192000" cy="92846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গ. পানি ও 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3200" b="1" baseline="-2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এর তৈরি পেস্ট  যা মিল্ক অফ লাইম (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Milk of Lime)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নামে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অধিক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পরিচিত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পোকামাকড়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দমনে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ব্যবহৃত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bn-B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n-BD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641145"/>
            <a:ext cx="12192000" cy="98473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C00000"/>
                </a:solidFill>
              </a:rPr>
              <a:t>ঘ. </a:t>
            </a:r>
            <a:r>
              <a:rPr lang="en-US" sz="2800" b="1" dirty="0" smtClean="0">
                <a:solidFill>
                  <a:srgbClr val="C00000"/>
                </a:solidFill>
              </a:rPr>
              <a:t>Mg(OH)2</a:t>
            </a:r>
            <a:r>
              <a:rPr lang="bn-IN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বা</a:t>
            </a:r>
            <a:r>
              <a:rPr lang="en-US" sz="2800" b="1" dirty="0" smtClean="0">
                <a:solidFill>
                  <a:srgbClr val="C00000"/>
                </a:solidFill>
              </a:rPr>
              <a:t>  Milk of </a:t>
            </a:r>
            <a:r>
              <a:rPr lang="en-US" sz="2800" b="1" dirty="0" err="1" smtClean="0">
                <a:solidFill>
                  <a:srgbClr val="C00000"/>
                </a:solidFill>
              </a:rPr>
              <a:t>Magesia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</a:rPr>
              <a:t>এণ্টাসিড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</a:rPr>
              <a:t> ঔষধের </a:t>
            </a:r>
            <a:r>
              <a:rPr lang="en-US" sz="2800" b="1" dirty="0" err="1" smtClean="0">
                <a:solidFill>
                  <a:srgbClr val="C00000"/>
                </a:solidFill>
              </a:rPr>
              <a:t>সাস</a:t>
            </a:r>
            <a:r>
              <a:rPr lang="bn-IN" sz="2800" b="1" dirty="0" smtClean="0">
                <a:solidFill>
                  <a:srgbClr val="C00000"/>
                </a:solidFill>
              </a:rPr>
              <a:t>পে</a:t>
            </a:r>
            <a:r>
              <a:rPr lang="en-US" sz="2800" b="1" dirty="0" err="1" smtClean="0">
                <a:solidFill>
                  <a:srgbClr val="C00000"/>
                </a:solidFill>
              </a:rPr>
              <a:t>নশান</a:t>
            </a:r>
            <a:r>
              <a:rPr lang="en-US" sz="2800" b="1" dirty="0" smtClean="0">
                <a:solidFill>
                  <a:srgbClr val="C00000"/>
                </a:solidFill>
              </a:rPr>
              <a:t>। </a:t>
            </a:r>
            <a:r>
              <a:rPr lang="en-US" sz="2800" b="1" dirty="0" err="1" smtClean="0">
                <a:solidFill>
                  <a:srgbClr val="C00000"/>
                </a:solidFill>
              </a:rPr>
              <a:t>আবার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কখনো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কখনো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এণ্টাসিডে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C00000"/>
                </a:solidFill>
              </a:rPr>
              <a:t>ও </a:t>
            </a:r>
            <a:r>
              <a:rPr lang="en-US" sz="2800" b="1" dirty="0" err="1" smtClean="0">
                <a:solidFill>
                  <a:srgbClr val="C00000"/>
                </a:solidFill>
              </a:rPr>
              <a:t>থাকে</a:t>
            </a:r>
            <a:r>
              <a:rPr lang="en-US" sz="2800" b="1" dirty="0" smtClean="0">
                <a:solidFill>
                  <a:srgbClr val="C00000"/>
                </a:solidFill>
              </a:rPr>
              <a:t> । </a:t>
            </a:r>
            <a:endParaRPr lang="en-US" sz="28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9976" y="1015088"/>
          <a:ext cx="1031943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833"/>
                <a:gridCol w="4789789"/>
                <a:gridCol w="34398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ক্রমিক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নাম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সংকেত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সালফিউরিক এসিড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H2SO4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নাইট্রিক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টারটারিক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C4H</a:t>
                      </a:r>
                      <a:r>
                        <a:rPr kumimoji="0" lang="en-US" b="0" i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b="0" i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ল্যাকটিক এসিড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CH3-CH(OH)COOH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ফসফরিক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H3PO4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অলিক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C17H35COOH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অ্যাসিটিক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CH3COOH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ফরমিক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HCOOH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সায়ানিক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ফসফরিক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H3PO4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পারক্লোরিক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HClO4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ফসফরাস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H3PO3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সালফিউরাস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H2SO3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s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পারম্যাঙ্গানিক এসিড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HMnO4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61846" y="0"/>
            <a:ext cx="7230794" cy="84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প্রয়োজনীয়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কিছু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এসিড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সংকেত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5077"/>
            <a:ext cx="3727938" cy="3021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461" y="1069146"/>
            <a:ext cx="3770380" cy="2996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আম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734" y="1057569"/>
            <a:ext cx="3727939" cy="3092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অড় বড়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631" y="4557933"/>
            <a:ext cx="3812344" cy="2300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36098" y="4431323"/>
            <a:ext cx="232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লেবু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1520" y="4206239"/>
            <a:ext cx="351692" cy="323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10486" y="211015"/>
            <a:ext cx="294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কামড়াঙ্গা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94031" y="661182"/>
            <a:ext cx="492369" cy="4783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33317" y="4642339"/>
            <a:ext cx="199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আম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777046" y="4262511"/>
            <a:ext cx="590843" cy="4642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1520" y="5598942"/>
            <a:ext cx="227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আমলকি</a:t>
            </a:r>
            <a:endParaRPr lang="en-US" sz="3600" b="1" dirty="0"/>
          </a:p>
        </p:txBody>
      </p:sp>
      <p:sp>
        <p:nvSpPr>
          <p:cNvPr id="18" name="Right Arrow 17"/>
          <p:cNvSpPr/>
          <p:nvPr/>
        </p:nvSpPr>
        <p:spPr>
          <a:xfrm>
            <a:off x="2841674" y="56833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4677" y="2062648"/>
            <a:ext cx="10027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 লিটমাস পেপার  ডুবালে কী রঙ ধারণ করে ?  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956603" y="2053883"/>
            <a:ext cx="393896" cy="351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98806" y="2644726"/>
            <a:ext cx="450166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5922" y="2526882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3600" b="1" dirty="0"/>
          </a:p>
        </p:txBody>
      </p:sp>
      <p:sp>
        <p:nvSpPr>
          <p:cNvPr id="7" name="Oval 6"/>
          <p:cNvSpPr/>
          <p:nvPr/>
        </p:nvSpPr>
        <p:spPr>
          <a:xfrm>
            <a:off x="996461" y="3233224"/>
            <a:ext cx="393896" cy="351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6217" y="3117725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এসিডের স্বাদ কেমন ?  </a:t>
            </a:r>
            <a:endParaRPr lang="en-US" sz="3600" b="1" dirty="0"/>
          </a:p>
        </p:txBody>
      </p:sp>
      <p:sp>
        <p:nvSpPr>
          <p:cNvPr id="9" name="Right Arrow 8"/>
          <p:cNvSpPr/>
          <p:nvPr/>
        </p:nvSpPr>
        <p:spPr>
          <a:xfrm>
            <a:off x="1024597" y="3866270"/>
            <a:ext cx="450166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32068" y="3694500"/>
            <a:ext cx="2323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টকস্বাদযুক্ত</a:t>
            </a:r>
            <a:r>
              <a:rPr lang="bn-BD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94118" y="4553243"/>
            <a:ext cx="393896" cy="351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7784" y="4403188"/>
            <a:ext cx="429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মিথেনের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সংকেত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? </a:t>
            </a:r>
            <a:endParaRPr lang="en-US" sz="3600" b="1" dirty="0"/>
          </a:p>
        </p:txBody>
      </p:sp>
      <p:sp>
        <p:nvSpPr>
          <p:cNvPr id="13" name="Right Arrow 12"/>
          <p:cNvSpPr/>
          <p:nvPr/>
        </p:nvSpPr>
        <p:spPr>
          <a:xfrm>
            <a:off x="1036320" y="5130018"/>
            <a:ext cx="450166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68274" y="4988727"/>
            <a:ext cx="111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7705" y="5746652"/>
            <a:ext cx="393896" cy="351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63076" y="5635842"/>
            <a:ext cx="5535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তেঁতুলে কোন এসিড থাকে ?   </a:t>
            </a:r>
            <a:endParaRPr lang="en-US" sz="3600" b="1" dirty="0"/>
          </a:p>
        </p:txBody>
      </p:sp>
      <p:sp>
        <p:nvSpPr>
          <p:cNvPr id="17" name="Right Arrow 16"/>
          <p:cNvSpPr/>
          <p:nvPr/>
        </p:nvSpPr>
        <p:spPr>
          <a:xfrm>
            <a:off x="963637" y="6351562"/>
            <a:ext cx="450166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37187" y="6211669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930D6D"/>
                </a:solidFill>
                <a:latin typeface="NikoshBAN" pitchFamily="2" charset="0"/>
                <a:cs typeface="NikoshBAN" pitchFamily="2" charset="0"/>
              </a:rPr>
              <a:t>টারটারিক  এসিড </a:t>
            </a:r>
            <a:endParaRPr lang="en-US" sz="3600" b="1" dirty="0"/>
          </a:p>
        </p:txBody>
      </p:sp>
      <p:sp>
        <p:nvSpPr>
          <p:cNvPr id="19" name="Right Arrow 18"/>
          <p:cNvSpPr/>
          <p:nvPr/>
        </p:nvSpPr>
        <p:spPr>
          <a:xfrm>
            <a:off x="2869809" y="0"/>
            <a:ext cx="5416061" cy="177253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ম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631851" y="1321177"/>
            <a:ext cx="1015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1015" y="43047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2861" y="4341614"/>
            <a:ext cx="5362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মলকিতে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এসিড থাকে 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6806" y="49072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38423" y="4932457"/>
            <a:ext cx="4261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>
            <a:off x="206326" y="54957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6572" y="5551435"/>
            <a:ext cx="4562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203981" y="61405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6791" y="6198550"/>
            <a:ext cx="6803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 কাগজ কিভাবে তৈরি করা হয়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553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uel Rana\Desktop\PIC SCIENCE\বাড়ি-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5950634"/>
          </a:xfrm>
          <a:prstGeom prst="rect">
            <a:avLst/>
          </a:prstGeom>
          <a:noFill/>
        </p:spPr>
      </p:pic>
      <p:sp>
        <p:nvSpPr>
          <p:cNvPr id="7" name="Decagon 6"/>
          <p:cNvSpPr/>
          <p:nvPr/>
        </p:nvSpPr>
        <p:spPr>
          <a:xfrm>
            <a:off x="1364566" y="0"/>
            <a:ext cx="3108960" cy="984738"/>
          </a:xfrm>
          <a:prstGeom prst="decagon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বাড়ির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কাজ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006904"/>
            <a:ext cx="12192000" cy="1111348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9151" y="6147582"/>
            <a:ext cx="379827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7792" y="6119447"/>
            <a:ext cx="1063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ব্লিচিং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পাউডার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264942" y="6710289"/>
            <a:ext cx="379827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4061" y="6596390"/>
            <a:ext cx="1042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পাকস্থলীতে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এসিডিটি</a:t>
            </a:r>
            <a:r>
              <a:rPr lang="en-US" sz="2800" dirty="0" smtClean="0"/>
              <a:t> 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বর্ননা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844435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73538"/>
          </a:xfrm>
          <a:blipFill>
            <a:blip r:embed="rId2"/>
            <a:tile tx="0" ty="0" sx="65000" sy="65000" flip="none" algn="tl"/>
          </a:blip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ধন্যবাদ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আম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5244"/>
            <a:ext cx="12191999" cy="5352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6876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2544" y="0"/>
            <a:ext cx="5083665" cy="798610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437744" y="1041009"/>
            <a:ext cx="5365050" cy="51909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</a:t>
            </a: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</a:t>
            </a: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০১৭২২-৪৫০৪০৬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871145" y="1350498"/>
            <a:ext cx="192031" cy="4831938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32" y="914399"/>
            <a:ext cx="5064368" cy="5233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0" y="1280160"/>
            <a:ext cx="4091843" cy="5275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5843009" y="1209822"/>
            <a:ext cx="135760" cy="5338374"/>
            <a:chOff x="5814874" y="280847"/>
            <a:chExt cx="230514" cy="590158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ounded Rectangle 14"/>
          <p:cNvSpPr/>
          <p:nvPr/>
        </p:nvSpPr>
        <p:spPr>
          <a:xfrm>
            <a:off x="6780627" y="1111348"/>
            <a:ext cx="4628271" cy="531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১-৪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90313" y="0"/>
            <a:ext cx="46001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9471" y="464234"/>
            <a:ext cx="5303520" cy="1434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শিরোনাম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324668" y="3061454"/>
            <a:ext cx="75713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/>
              <a:t>এসিড</a:t>
            </a:r>
            <a:r>
              <a:rPr lang="en-US" sz="8800" b="1" dirty="0" smtClean="0"/>
              <a:t> ও </a:t>
            </a:r>
            <a:r>
              <a:rPr lang="en-US" sz="8800" b="1" dirty="0" err="1" smtClean="0"/>
              <a:t>ক্ষারক</a:t>
            </a:r>
            <a:r>
              <a:rPr lang="as-IN" sz="8800" b="1" dirty="0" smtClean="0"/>
              <a:t> </a:t>
            </a:r>
            <a:endParaRPr lang="en-US" sz="8800" dirty="0"/>
          </a:p>
        </p:txBody>
      </p:sp>
      <p:sp>
        <p:nvSpPr>
          <p:cNvPr id="4" name="Oval 3"/>
          <p:cNvSpPr/>
          <p:nvPr/>
        </p:nvSpPr>
        <p:spPr>
          <a:xfrm>
            <a:off x="1491175" y="3319975"/>
            <a:ext cx="970671" cy="101287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38622" y="0"/>
            <a:ext cx="6189784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শিখন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ফল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280160" y="3244334"/>
            <a:ext cx="1018500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</a:t>
            </a:r>
            <a:r>
              <a:rPr lang="en-US" sz="3600" dirty="0" err="1" smtClean="0"/>
              <a:t>মিথেন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শিখবে</a:t>
            </a:r>
            <a:r>
              <a:rPr lang="en-US" sz="3600" dirty="0" smtClean="0"/>
              <a:t>?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     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দৈনন্দিন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জীবনে ও শিল্প ক্ষেত্রে এসিডে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ও 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ক্ষারকের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ব্যবহার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ব্যাখ্যা করতে পারবে ।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1674054" y="3418450"/>
            <a:ext cx="267287" cy="211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5778" y="3852204"/>
            <a:ext cx="267287" cy="211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83433" y="5003411"/>
            <a:ext cx="267287" cy="211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80374" y="2372137"/>
            <a:ext cx="769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/>
              <a:t>পাঠ শেষে </a:t>
            </a:r>
            <a:r>
              <a:rPr lang="en-US" sz="3600" b="1" dirty="0" err="1" smtClean="0"/>
              <a:t>শিক্ষার্থীরা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শিখতে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পারবে</a:t>
            </a:r>
            <a:r>
              <a:rPr lang="bn-BD" sz="3600" b="1" dirty="0" smtClean="0"/>
              <a:t>-</a:t>
            </a:r>
            <a:endParaRPr lang="en-US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55410" y="4923692"/>
            <a:ext cx="1003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বিভিন্ন এসিডের নাম ও সংকেত </a:t>
            </a:r>
            <a:r>
              <a:rPr lang="bn-B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বলতে পারবে।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2952" y="5816992"/>
            <a:ext cx="267287" cy="211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94560" y="5613009"/>
            <a:ext cx="746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এসিড</a:t>
            </a:r>
            <a:r>
              <a:rPr lang="en-US" sz="3600" dirty="0" smtClean="0"/>
              <a:t> </a:t>
            </a:r>
            <a:r>
              <a:rPr lang="en-US" sz="3600" dirty="0" err="1" smtClean="0"/>
              <a:t>ছোড়ার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শাস্তি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জানবে</a:t>
            </a:r>
            <a:r>
              <a:rPr lang="en-US" sz="3600" dirty="0" smtClean="0"/>
              <a:t>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6947" y="0"/>
            <a:ext cx="4375053" cy="2616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705" y="2630658"/>
            <a:ext cx="4356295" cy="2201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অম্ল-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908" y="4847418"/>
            <a:ext cx="4368092" cy="2010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Left Brace 4"/>
          <p:cNvSpPr/>
          <p:nvPr/>
        </p:nvSpPr>
        <p:spPr>
          <a:xfrm>
            <a:off x="7188591" y="168812"/>
            <a:ext cx="168813" cy="66891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87926" y="436099"/>
            <a:ext cx="1885070" cy="82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43379" y="3233225"/>
            <a:ext cx="1885070" cy="82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71514" y="5568462"/>
            <a:ext cx="1885070" cy="82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6" y="534572"/>
            <a:ext cx="165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টমেটো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390314" y="3319975"/>
            <a:ext cx="154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err="1" smtClean="0"/>
              <a:t>তেঁতুল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0480" y="5683348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dirty="0" err="1" smtClean="0"/>
              <a:t>লেবু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492" y="3840480"/>
            <a:ext cx="9355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মিথেন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এসিড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নয়</a:t>
            </a:r>
            <a:r>
              <a:rPr lang="en-US" sz="4000" b="1" dirty="0" smtClean="0"/>
              <a:t> । </a:t>
            </a:r>
            <a:r>
              <a:rPr lang="en-US" sz="4000" b="1" dirty="0" err="1" smtClean="0"/>
              <a:t>মিথেনে</a:t>
            </a:r>
            <a:r>
              <a:rPr lang="en-US" sz="4000" b="1" dirty="0" smtClean="0"/>
              <a:t> 8টি H </a:t>
            </a:r>
            <a:r>
              <a:rPr lang="en-US" sz="4000" b="1" dirty="0" err="1" smtClean="0"/>
              <a:t>পরমানু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আছে</a:t>
            </a:r>
            <a:r>
              <a:rPr lang="en-US" sz="4000" b="1" dirty="0" smtClean="0"/>
              <a:t>। </a:t>
            </a:r>
            <a:r>
              <a:rPr lang="en-US" sz="4000" b="1" dirty="0" err="1" smtClean="0"/>
              <a:t>মিথেন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পানিতে</a:t>
            </a:r>
            <a:r>
              <a:rPr lang="en-US" sz="4000" b="1" dirty="0" smtClean="0"/>
              <a:t> H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উৎপন্ন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না</a:t>
            </a:r>
            <a:r>
              <a:rPr lang="en-US" sz="4000" b="1" dirty="0" smtClean="0"/>
              <a:t>। </a:t>
            </a:r>
            <a:endParaRPr lang="en-US" sz="40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208628" y="2686930"/>
            <a:ext cx="528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মিথেন</a:t>
            </a:r>
            <a:r>
              <a:rPr lang="en-US" sz="3600" b="1" dirty="0" smtClean="0"/>
              <a:t> (CH4)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এসিড</a:t>
            </a:r>
            <a:r>
              <a:rPr lang="en-US" sz="3600" b="1" dirty="0" smtClean="0"/>
              <a:t>? 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3643533" y="618978"/>
            <a:ext cx="3305907" cy="101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মিথেন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6" name="Right Arrow 5"/>
          <p:cNvSpPr/>
          <p:nvPr/>
        </p:nvSpPr>
        <p:spPr>
          <a:xfrm>
            <a:off x="703385" y="2771335"/>
            <a:ext cx="111134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29176" y="3922542"/>
            <a:ext cx="111134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639</Words>
  <Application>Microsoft Office PowerPoint</Application>
  <PresentationFormat>Custom</PresentationFormat>
  <Paragraphs>160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Packager Shell Object</vt:lpstr>
      <vt:lpstr>Slide 1</vt:lpstr>
      <vt:lpstr>Slide 2</vt:lpstr>
      <vt:lpstr>শিক্ষক পরিচিতি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Juel Rana</cp:lastModifiedBy>
  <cp:revision>357</cp:revision>
  <dcterms:created xsi:type="dcterms:W3CDTF">2019-10-09T08:40:31Z</dcterms:created>
  <dcterms:modified xsi:type="dcterms:W3CDTF">2020-07-26T12:36:26Z</dcterms:modified>
</cp:coreProperties>
</file>