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3"/>
  </p:handoutMasterIdLst>
  <p:sldIdLst>
    <p:sldId id="256" r:id="rId2"/>
    <p:sldId id="312" r:id="rId3"/>
    <p:sldId id="277" r:id="rId4"/>
    <p:sldId id="260" r:id="rId5"/>
    <p:sldId id="257" r:id="rId6"/>
    <p:sldId id="314" r:id="rId7"/>
    <p:sldId id="315" r:id="rId8"/>
    <p:sldId id="322" r:id="rId9"/>
    <p:sldId id="317" r:id="rId10"/>
    <p:sldId id="295" r:id="rId11"/>
    <p:sldId id="324" r:id="rId12"/>
    <p:sldId id="323" r:id="rId13"/>
    <p:sldId id="325" r:id="rId14"/>
    <p:sldId id="326" r:id="rId15"/>
    <p:sldId id="327" r:id="rId16"/>
    <p:sldId id="328" r:id="rId17"/>
    <p:sldId id="329" r:id="rId18"/>
    <p:sldId id="306" r:id="rId19"/>
    <p:sldId id="307" r:id="rId20"/>
    <p:sldId id="309" r:id="rId21"/>
    <p:sldId id="311" r:id="rId22"/>
  </p:sldIdLst>
  <p:sldSz cx="12801600" cy="7315200"/>
  <p:notesSz cx="9144000" cy="6858000"/>
  <p:defaultTextStyle>
    <a:defPPr>
      <a:defRPr lang="en-US"/>
    </a:defPPr>
    <a:lvl1pPr marL="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9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58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87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168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460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75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04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33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62" y="-67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68" y="-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72E98-5C2E-4333-A46E-1C83089667B4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D5EA-71D1-403C-A2CF-640DABDF1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9"/>
            <a:ext cx="28803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9"/>
            <a:ext cx="84277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5"/>
            <a:ext cx="10881360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1637454"/>
            <a:ext cx="565626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2319867"/>
            <a:ext cx="565626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1637454"/>
            <a:ext cx="5658485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319867"/>
            <a:ext cx="5658485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291253"/>
            <a:ext cx="4211638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291255"/>
            <a:ext cx="7156451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530775"/>
            <a:ext cx="4211638" cy="5003801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2920" indent="0">
              <a:buNone/>
              <a:defRPr sz="3100"/>
            </a:lvl2pPr>
            <a:lvl3pPr marL="1005840" indent="0">
              <a:buNone/>
              <a:defRPr sz="260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00584" tIns="50292" rIns="100584" bIns="502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2"/>
            <a:ext cx="11521440" cy="4827694"/>
          </a:xfrm>
          <a:prstGeom prst="rect">
            <a:avLst/>
          </a:prstGeom>
        </p:spPr>
        <p:txBody>
          <a:bodyPr vert="horz" lIns="100584" tIns="50292" rIns="100584" bIns="502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08"/>
            <a:ext cx="40538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100584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00584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100584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744" y="609600"/>
            <a:ext cx="8449056" cy="2132892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আসসালামু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আলাইকুম</a:t>
            </a:r>
            <a:endParaRPr lang="en-US" sz="66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bn-IN" sz="6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ক্লা</a:t>
            </a: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সে</a:t>
            </a:r>
            <a:endParaRPr lang="en-US" sz="6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0" y="2611120"/>
            <a:ext cx="6714744" cy="3942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bn-IN" sz="13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 </a:t>
            </a:r>
            <a:endParaRPr lang="en-US" sz="13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925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502081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আয়াতসমূহের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শানে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নুযূলঃ</a:t>
            </a:r>
            <a:endParaRPr lang="en-US" sz="4000" b="1" u="sng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204787"/>
            <a:ext cx="10591800" cy="5641544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তাফসীরে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ইবনে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কাছীর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রুহুল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মায়ানীতে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বর্ণিত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আছে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হুদায়বিয়া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অন্যান্য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মুসলমানদের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মক্কার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মুশরিক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কাফেরদের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এ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শর্তে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চুক্তি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হয়েছিল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তারা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মুসলমানদের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দশ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বছর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যুদ্ধবিগ্রহে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লিপ্ত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হবেনা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প্রয়োজনে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মুসলমানদের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সাহায্য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করবে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সন্ধির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বছর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যেতে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যেতেই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কুরাইশদের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মিত্র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বনু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বকর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মুসলমানদের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মিত্র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বনু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খোযায়াকে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আক্রমণ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অপরদিকে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রাসূলুল্লাহ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তাবুক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অভিযানে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তারা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মুসলমানদেরকে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সহায়তা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উল্টো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বিরুদ্ধাচরণ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এ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বিশ্বাসঘাতকতার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সম্পর্কচ্ছেদ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নির্দেশ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তা’আলা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আলোচ্য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আয়াত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সমূহ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নাযিল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6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502081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সূরা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তাওবার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শুরুতে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বিসমিল্লাহ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উল্লেখ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না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কারণঃ</a:t>
            </a:r>
            <a:endParaRPr lang="en-US" sz="4000" b="1" u="sng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204787"/>
            <a:ext cx="10591800" cy="5518434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ব্যাপারে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দেয়া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হল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742950" indent="-742950"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১.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হযরত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ওসমান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.)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রাসূল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সকল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আয়াত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সূরা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যেখানে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লেখার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নির্দেশ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দিতেন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সেখানেই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লিখতাম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যেহেতু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রাসূল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 এ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সূরার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শুরুতে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বিসমিল্লাহ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নির্দেশ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দেননি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উল্লেখ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হয়নি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742950" indent="-742950"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২.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হযরত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আলী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.)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বিসমিল্লাহ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রহমত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কামনা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নিরাপত্তা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প্রার্থনার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যেহেতু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এ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সূরায়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কাফেরদের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নিরাপত্তার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ব্যবস্থা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হযনি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সেহেতু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বিসমিল্লাহ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উল্লেখ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হয়নি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742950" indent="-742950"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৩.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ইমাম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কুরাইশী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এ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সূরা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নাযিলের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জিব্রাইল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(আ.)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বিসমিল্লাহ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আসেননি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উল্লেখ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হয়নি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marL="742950" indent="-742950"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৪.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সাবী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আরবের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প্রথা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অনুযায়ী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চুক্তি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ভঙ্গের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বিসমিল্লাহ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লিখা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হয়নি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502081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হজ্জে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আকবর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উদ্দেশ্যঃ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4000" b="1" u="sng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204787"/>
            <a:ext cx="10591800" cy="5518434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ব্যাপারে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দেয়া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হল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742950" indent="-742950"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১.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হযরত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ইবনে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আব্বাস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.)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হজ্জে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আকবর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হচ্ছে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আরাফার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এসেছে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ar-SA" sz="3200" b="1" dirty="0" smtClean="0">
                <a:solidFill>
                  <a:schemeClr val="bg1"/>
                </a:solidFill>
              </a:rPr>
              <a:t>سئل علي بن أبي طالب رضي الله عنه عن يوم الحج الاكبر فقال : يوم عرفة.</a:t>
            </a:r>
            <a:endParaRPr lang="en-US" sz="32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marL="742950" indent="-742950"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২.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অধিকাংশ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সাহাবী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তাবেয়ী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মতে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হজ্জে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আকবরের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হচ্ছে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কুরবানীর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আছে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ar-SA" sz="3200" b="1" dirty="0" smtClean="0">
                <a:solidFill>
                  <a:schemeClr val="bg1"/>
                </a:solidFill>
              </a:rPr>
              <a:t>روى ابن عمر رضي الله عنهما أن النبي ﷺ وَقَفَ يَوْمَ النَّحْرِ بَيْنَ الجَمَرَاتِ فِي حجة الوداع، وَقَالَ: «هَذَا يَوْمُ الحَجِّ الأَكْبَرِ» [رواه البخاري].</a:t>
            </a:r>
            <a:endParaRPr lang="en-US" sz="32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marL="742950" indent="-742950"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৩.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সুফিয়ান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সওরী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.)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হজ্জের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আকবরের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হচ্ছে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হজ্জের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পাঁচ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marL="742950" indent="-742950" algn="just"/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৪.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ইমাম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মালেক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শাফেয়ী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.)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হজ্জে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আকবরের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বরকতময়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দিনের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কথা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বুঝানো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761999"/>
            <a:ext cx="10515600" cy="53340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تحقيق : </a:t>
            </a:r>
            <a:r>
              <a:rPr lang="ar-SA" sz="3200" b="1" dirty="0" smtClean="0"/>
              <a:t>عَاهَدتُّم </a:t>
            </a:r>
            <a:endParaRPr lang="en-US" sz="32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247986"/>
            <a:ext cx="7848600" cy="733214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واحد  مذكر حاضر</a:t>
            </a:r>
            <a:endParaRPr lang="en-US" sz="4800" b="1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91600" y="12954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صيغة</a:t>
            </a:r>
            <a:endParaRPr lang="en-US" sz="4000" b="1" dirty="0"/>
          </a:p>
        </p:txBody>
      </p:sp>
      <p:sp>
        <p:nvSpPr>
          <p:cNvPr id="28" name="Rectangle 27"/>
          <p:cNvSpPr/>
          <p:nvPr/>
        </p:nvSpPr>
        <p:spPr>
          <a:xfrm>
            <a:off x="1143000" y="2057400"/>
            <a:ext cx="7848600" cy="762000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ماضى معروف</a:t>
            </a:r>
            <a:endParaRPr lang="en-US" sz="4800" b="1" dirty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91600" y="20574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بحث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43000" y="2971800"/>
            <a:ext cx="78486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المعاهدة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991600" y="2971800"/>
            <a:ext cx="26670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مصدر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3886200"/>
            <a:ext cx="78486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</a:rPr>
              <a:t>المفاعلة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91600" y="38862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باب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244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ع-ه-د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991600" y="47244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مادة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4102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/>
              <a:t>صحيح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1143000" y="60960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chemeClr val="accent2">
                    <a:lumMod val="75000"/>
                  </a:schemeClr>
                </a:solidFill>
              </a:rPr>
              <a:t>حالفتم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67800" y="54102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/>
              <a:t>جنس</a:t>
            </a:r>
            <a:endParaRPr lang="en-US" sz="4400" dirty="0"/>
          </a:p>
        </p:txBody>
      </p:sp>
      <p:sp>
        <p:nvSpPr>
          <p:cNvPr id="16" name="Rectangle 15"/>
          <p:cNvSpPr/>
          <p:nvPr/>
        </p:nvSpPr>
        <p:spPr>
          <a:xfrm>
            <a:off x="9067800" y="60198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معنى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799"/>
            <a:ext cx="10515600" cy="53340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تحقيق : </a:t>
            </a:r>
            <a:r>
              <a:rPr lang="ar-SA" sz="3200" b="1" dirty="0" smtClean="0"/>
              <a:t>سِيحُوا </a:t>
            </a:r>
            <a:endParaRPr lang="en-US" sz="32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247986"/>
            <a:ext cx="7848600" cy="733214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جمع  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مذكر حاضر</a:t>
            </a:r>
            <a:endParaRPr lang="en-US" sz="4800" b="1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91600" y="12954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صيغة</a:t>
            </a:r>
            <a:endParaRPr lang="en-US" sz="4000" b="1" dirty="0"/>
          </a:p>
        </p:txBody>
      </p:sp>
      <p:sp>
        <p:nvSpPr>
          <p:cNvPr id="28" name="Rectangle 27"/>
          <p:cNvSpPr/>
          <p:nvPr/>
        </p:nvSpPr>
        <p:spPr>
          <a:xfrm>
            <a:off x="1143000" y="2057400"/>
            <a:ext cx="7848600" cy="762000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امر حاضر </a:t>
            </a:r>
            <a:r>
              <a:rPr lang="ar-SA" sz="4800" b="1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4800" b="1" dirty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91600" y="21336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بحث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43000" y="2971800"/>
            <a:ext cx="78486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السيح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991600" y="2971800"/>
            <a:ext cx="26670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مصدر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3886200"/>
            <a:ext cx="78486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</a:rPr>
              <a:t>ضرب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91600" y="38862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باب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244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س-ي-ح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991600" y="47244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مادة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4102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/>
              <a:t>اجواف يائي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1143000" y="60960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cap="all" dirty="0" smtClean="0"/>
              <a:t>سيروا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67800" y="54102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/>
              <a:t>جنس</a:t>
            </a:r>
            <a:endParaRPr lang="en-US" sz="4400" dirty="0"/>
          </a:p>
        </p:txBody>
      </p:sp>
      <p:sp>
        <p:nvSpPr>
          <p:cNvPr id="16" name="Rectangle 15"/>
          <p:cNvSpPr/>
          <p:nvPr/>
        </p:nvSpPr>
        <p:spPr>
          <a:xfrm>
            <a:off x="9067800" y="60960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معنى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799"/>
            <a:ext cx="10515600" cy="53340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تحقيق : </a:t>
            </a:r>
            <a:r>
              <a:rPr lang="ar-SA" sz="3200" b="1" dirty="0" smtClean="0"/>
              <a:t>مُخْزِي</a:t>
            </a:r>
            <a:endParaRPr lang="en-US" sz="32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247986"/>
            <a:ext cx="7848600" cy="733214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واحد  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مذكر </a:t>
            </a:r>
            <a:endParaRPr lang="en-US" sz="4800" b="1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91600" y="12954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صيغة</a:t>
            </a:r>
            <a:endParaRPr lang="en-US" sz="4000" b="1" dirty="0"/>
          </a:p>
        </p:txBody>
      </p:sp>
      <p:sp>
        <p:nvSpPr>
          <p:cNvPr id="28" name="Rectangle 27"/>
          <p:cNvSpPr/>
          <p:nvPr/>
        </p:nvSpPr>
        <p:spPr>
          <a:xfrm>
            <a:off x="1143000" y="2057400"/>
            <a:ext cx="7848600" cy="762000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اسم فاعل</a:t>
            </a:r>
            <a:endParaRPr lang="en-US" sz="4800" b="1" dirty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91600" y="21336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بحث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43000" y="2971800"/>
            <a:ext cx="78486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الاخزاء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991600" y="2971800"/>
            <a:ext cx="26670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مصدر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3886200"/>
            <a:ext cx="78486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</a:rPr>
              <a:t>الافعال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91600" y="38862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باب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244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خ-ز-ي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991600" y="47244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مادة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4102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/>
              <a:t>ناقص</a:t>
            </a:r>
            <a:r>
              <a:rPr lang="ar-SA" sz="4800" b="1" dirty="0" smtClean="0"/>
              <a:t> يائي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1143000" y="60960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cap="all" dirty="0" smtClean="0"/>
              <a:t>مذل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67800" y="54102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/>
              <a:t>جنس</a:t>
            </a:r>
            <a:endParaRPr lang="en-US" sz="4400" dirty="0"/>
          </a:p>
        </p:txBody>
      </p:sp>
      <p:sp>
        <p:nvSpPr>
          <p:cNvPr id="16" name="Rectangle 15"/>
          <p:cNvSpPr/>
          <p:nvPr/>
        </p:nvSpPr>
        <p:spPr>
          <a:xfrm>
            <a:off x="9067800" y="60960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معنى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799"/>
            <a:ext cx="10515600" cy="53340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تحقيق : </a:t>
            </a:r>
            <a:r>
              <a:rPr lang="ar-SA" sz="3200" b="1" dirty="0" smtClean="0"/>
              <a:t>تُبْتُمْ</a:t>
            </a:r>
            <a:endParaRPr lang="en-US" sz="32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247986"/>
            <a:ext cx="7848600" cy="733214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جمع  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مذكر 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 حاضر</a:t>
            </a:r>
            <a:endParaRPr lang="en-US" sz="4800" b="1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91600" y="12954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صيغة</a:t>
            </a:r>
            <a:endParaRPr lang="en-US" sz="4000" b="1" dirty="0"/>
          </a:p>
        </p:txBody>
      </p:sp>
      <p:sp>
        <p:nvSpPr>
          <p:cNvPr id="28" name="Rectangle 27"/>
          <p:cNvSpPr/>
          <p:nvPr/>
        </p:nvSpPr>
        <p:spPr>
          <a:xfrm>
            <a:off x="1143000" y="2057400"/>
            <a:ext cx="7848600" cy="762000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ماضى معروف</a:t>
            </a:r>
            <a:endParaRPr lang="en-US" sz="4800" b="1" dirty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91600" y="21336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بحث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43000" y="2971800"/>
            <a:ext cx="78486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التوبة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991600" y="2971800"/>
            <a:ext cx="26670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مصدر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3886200"/>
            <a:ext cx="78486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</a:rPr>
              <a:t>نصر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91600" y="38862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باب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244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ت-و-ب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991600" y="47244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مادة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4102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/>
              <a:t>اجواف واوى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1143000" y="60960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/>
              <a:t>رجعتم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67800" y="54102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/>
              <a:t>جنس</a:t>
            </a:r>
            <a:endParaRPr lang="en-US" sz="4400" dirty="0"/>
          </a:p>
        </p:txBody>
      </p:sp>
      <p:sp>
        <p:nvSpPr>
          <p:cNvPr id="16" name="Rectangle 15"/>
          <p:cNvSpPr/>
          <p:nvPr/>
        </p:nvSpPr>
        <p:spPr>
          <a:xfrm>
            <a:off x="9067800" y="60960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معنى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799"/>
            <a:ext cx="10515600" cy="53340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تحقيق : </a:t>
            </a:r>
            <a:r>
              <a:rPr lang="ar-SA" sz="2800" b="1" dirty="0" smtClean="0"/>
              <a:t>تَوَلَّيْتُمْ</a:t>
            </a:r>
            <a:endParaRPr lang="en-US" sz="32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247986"/>
            <a:ext cx="7848600" cy="733214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جمع  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مذكر 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 حاضر</a:t>
            </a:r>
            <a:endParaRPr lang="en-US" sz="4800" b="1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91600" y="12954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صيغة</a:t>
            </a:r>
            <a:endParaRPr lang="en-US" sz="4000" b="1" dirty="0"/>
          </a:p>
        </p:txBody>
      </p:sp>
      <p:sp>
        <p:nvSpPr>
          <p:cNvPr id="28" name="Rectangle 27"/>
          <p:cNvSpPr/>
          <p:nvPr/>
        </p:nvSpPr>
        <p:spPr>
          <a:xfrm>
            <a:off x="1143000" y="2057400"/>
            <a:ext cx="7848600" cy="762000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ماضى معروف</a:t>
            </a:r>
            <a:endParaRPr lang="en-US" sz="4800" b="1" dirty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91600" y="21336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بحث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43000" y="2971800"/>
            <a:ext cx="78486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التولى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991600" y="2971800"/>
            <a:ext cx="26670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مصدر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3886200"/>
            <a:ext cx="78486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</a:rPr>
              <a:t>التفعل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91600" y="3886200"/>
            <a:ext cx="2667000" cy="685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باب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244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و-ل-ى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991600" y="47244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مادة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54102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/>
              <a:t>لفيف مفروق</a:t>
            </a:r>
            <a:endParaRPr lang="en-US" sz="4800" dirty="0"/>
          </a:p>
        </p:txBody>
      </p:sp>
      <p:sp>
        <p:nvSpPr>
          <p:cNvPr id="14" name="Rectangle 13"/>
          <p:cNvSpPr/>
          <p:nvPr/>
        </p:nvSpPr>
        <p:spPr>
          <a:xfrm>
            <a:off x="1143000" y="6096000"/>
            <a:ext cx="78486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800" b="1" dirty="0" smtClean="0">
                <a:solidFill>
                  <a:schemeClr val="accent2">
                    <a:lumMod val="75000"/>
                  </a:schemeClr>
                </a:solidFill>
              </a:rPr>
              <a:t>تدبرتم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67800" y="54102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/>
              <a:t>جنس</a:t>
            </a:r>
            <a:endParaRPr lang="en-US" sz="4400" dirty="0"/>
          </a:p>
        </p:txBody>
      </p:sp>
      <p:sp>
        <p:nvSpPr>
          <p:cNvPr id="16" name="Rectangle 15"/>
          <p:cNvSpPr/>
          <p:nvPr/>
        </p:nvSpPr>
        <p:spPr>
          <a:xfrm>
            <a:off x="9067800" y="6096000"/>
            <a:ext cx="2667000" cy="609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معنى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48256" y="730926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1981200"/>
            <a:ext cx="10515600" cy="4185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13800" b="1" dirty="0" smtClean="0"/>
              <a:t>فيمن نزلت هذه الايات الكريمة؟</a:t>
            </a:r>
            <a:endParaRPr lang="en-US" sz="13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654726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823720"/>
            <a:ext cx="10363200" cy="4424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8800" b="1" dirty="0" smtClean="0"/>
              <a:t>لم لم يذكر البسملة فى اول هذه السورة؟ اكتب بالوضاحة.</a:t>
            </a:r>
            <a:endParaRPr lang="en-US" sz="8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72712" y="666893"/>
            <a:ext cx="4437888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DSC_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838200"/>
            <a:ext cx="6543041" cy="3505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TextBox 8"/>
          <p:cNvSpPr txBox="1"/>
          <p:nvPr/>
        </p:nvSpPr>
        <p:spPr>
          <a:xfrm>
            <a:off x="1219200" y="2895600"/>
            <a:ext cx="8107680" cy="3744102"/>
          </a:xfrm>
          <a:prstGeom prst="rect">
            <a:avLst/>
          </a:prstGeom>
          <a:noFill/>
        </p:spPr>
        <p:txBody>
          <a:bodyPr wrap="square" lIns="100584" tIns="0" rIns="100584" bIns="50292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মুহাম্মদ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জমির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হোসাইন</a:t>
            </a:r>
            <a:endParaRPr lang="bn-IN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):</a:t>
            </a:r>
            <a:endParaRPr lang="bn-IN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বুড়িশ্চর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জিয়াউল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উলূম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মাদরাসা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হাটহাজারী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চট্টগ্রাম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r>
              <a:rPr lang="bn-IN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bn-IN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মোবাইল </a:t>
            </a:r>
            <a:r>
              <a:rPr lang="bn-IN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নং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-</a:t>
            </a:r>
            <a:r>
              <a:rPr lang="bn-IN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০১</a:t>
            </a:r>
            <a:r>
              <a:rPr 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৮১২৩৭৪৩৪৯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730926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676400"/>
            <a:ext cx="10210800" cy="48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9600" b="1" dirty="0" smtClean="0">
                <a:solidFill>
                  <a:srgbClr val="002060"/>
                </a:solidFill>
                <a:latin typeface="Arabic Typesetting"/>
                <a:cs typeface="+mj-cs"/>
              </a:rPr>
              <a:t>ما المراد بقوله تعالى“</a:t>
            </a:r>
            <a:r>
              <a:rPr lang="ar-SA" sz="9600" b="1" dirty="0" smtClean="0"/>
              <a:t>يَوْمَ الْحَجِّ </a:t>
            </a:r>
            <a:r>
              <a:rPr lang="ar-SA" sz="9600" b="1" dirty="0" smtClean="0"/>
              <a:t>الْأَكْبَرِ”</a:t>
            </a:r>
            <a:r>
              <a:rPr lang="ar-SA" sz="9600" b="1" dirty="0" smtClean="0">
                <a:solidFill>
                  <a:srgbClr val="002060"/>
                </a:solidFill>
                <a:latin typeface="Arabic Typesetting"/>
                <a:cs typeface="+mj-cs"/>
              </a:rPr>
              <a:t> ؟ اوضح.</a:t>
            </a:r>
            <a:endParaRPr lang="en-US" sz="9600" b="1" dirty="0"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স্বাস্থ্য করোনা সতর্কতা ১ আজাদী ২০২০-০৪-১১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399" y="2667000"/>
            <a:ext cx="10210801" cy="3962400"/>
          </a:xfrm>
        </p:spPr>
      </p:pic>
      <p:sp>
        <p:nvSpPr>
          <p:cNvPr id="4" name="Oval 3"/>
          <p:cNvSpPr/>
          <p:nvPr/>
        </p:nvSpPr>
        <p:spPr>
          <a:xfrm>
            <a:off x="2304288" y="853440"/>
            <a:ext cx="8107680" cy="9753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66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সমাপ্ত</a:t>
            </a:r>
            <a:endParaRPr lang="en-US" sz="66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9632" y="1945640"/>
            <a:ext cx="8193024" cy="568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48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হাফেজ</a:t>
            </a:r>
            <a:endParaRPr lang="en-US" sz="4800" b="1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81856" y="819293"/>
            <a:ext cx="4437888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057400"/>
            <a:ext cx="10134600" cy="450506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0584" tIns="50292" rIns="100584" bIns="50292" rtlCol="0">
            <a:spAutoFit/>
          </a:bodyPr>
          <a:lstStyle/>
          <a:p>
            <a:pPr lvl="1" algn="ctr"/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আলিম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বর্ষ</a:t>
            </a:r>
            <a:endParaRPr lang="bn-IN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ক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ুরআন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মাজীদ</a:t>
            </a:r>
            <a:endParaRPr lang="bn-IN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সূরা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আত-তাওবা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আয়াত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 ১-৪;</a:t>
            </a:r>
            <a:endParaRPr lang="bn-IN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সময়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৩০</a:t>
            </a:r>
            <a:r>
              <a:rPr lang="b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মিনিট </a:t>
            </a:r>
          </a:p>
          <a:p>
            <a:pPr lvl="1" algn="ctr"/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তারিখ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২৭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জুলাই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২০২০খ্রি: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64350" y="666893"/>
            <a:ext cx="6063916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pPr algn="ctr"/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 </a:t>
            </a:r>
            <a:endParaRPr lang="en-US" sz="5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667000"/>
            <a:ext cx="10515600" cy="333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00584" tIns="50292" rIns="100584" bIns="50292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আয়াতের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শানে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নুযূল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  <a:endParaRPr lang="bn-I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45720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হজ্জে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আকবর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</a:p>
          <a:p>
            <a:pPr marL="45720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সূরা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তাওবার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শূরুতে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বিসমিল্লাহ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উল্লেখ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চিহ্নিত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</a:p>
          <a:p>
            <a:pPr marL="457200" indent="-45720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শব্দার্থ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তাহক্বীক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তারক্বীব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লিখতে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1597" y="1750570"/>
            <a:ext cx="8451060" cy="8402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 পাঠ শেষে শিক্ষার্থীরা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...</a:t>
            </a:r>
            <a:endParaRPr lang="b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1153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129" y="1715346"/>
            <a:ext cx="6348871" cy="47616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5784" y="68580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চিত্রে কী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আছে</a:t>
            </a:r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 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105400"/>
            <a:ext cx="3072384" cy="1455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চুক্তিপত্র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0"/>
            <a:ext cx="10134600" cy="50833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69792" y="60960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এটা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কিসের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ছবি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0" y="5105400"/>
            <a:ext cx="3072384" cy="1455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হজ্জ</a:t>
            </a:r>
            <a:endParaRPr lang="en-US" sz="8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10200" y="609600"/>
            <a:ext cx="2045208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ইবারত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600200"/>
            <a:ext cx="10439400" cy="495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/>
              <a:t>بَرَاءَةٌ مِّنَ اللَّهِ وَرَسُولِهِ إِلَى الَّذِينَ عَاهَدتُّم مِّنَ الْمُشْرِكِينَ (1) فَسِيحُوا فِي الْأَرْضِ أَرْبَعَةَ أَشْهُرٍ وَاعْلَمُوا أَنَّكُمْ غَيْرُ مُعْجِزِي اللَّهِ ۙ وَأَنَّ اللَّهَ مُخْزِي الْكَافِرِينَ (2) وَأَذَانٌ مِّنَ اللَّهِ وَرَسُولِهِ إِلَى النَّاسِ يَوْمَ الْحَجِّ الْأَكْبَرِ أَنَّ اللَّهَ بَرِيءٌ مِّنَ الْمُشْرِكِينَ ۙ وَرَسُولُهُ ۚ فَإِن تُبْتُمْ فَهُوَ خَيْرٌ لَّكُمْ ۖ وَإِن تَوَلَّيْتُمْ فَاعْلَمُوا أَنَّكُمْ غَيْرُ مُعْجِزِي اللَّهِ ۗ وَبَشِّرِ الَّذِينَ كَفَرُوا بِعَذَابٍ أَلِيمٍ (3) إِلَّا الَّذِينَ عَاهَدتُّم مِّنَ الْمُشْرِكِينَ ثُمَّ لَمْ يَنقُصُوكُمْ شَيْئًا وَلَمْ يُظَاهِرُوا عَلَيْكُمْ أَحَدًا فَأَتِمُّوا إِلَيْهِمْ عَهْدَهُمْ إِلَىٰ مُدَّتِهِمْ ۚ إِنَّ اللَّهَ يُحِبُّ الْمُتَّقِينَ (4)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609600"/>
            <a:ext cx="10515600" cy="5703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just"/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অনুবাদ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ঃ</a:t>
            </a:r>
          </a:p>
          <a:p>
            <a:pPr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১.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মহান আল্লঅহ ও তাঁর রাসূলের পক্ষ হতে সেসব মুশরিকের সাথে সম্পর্কচ্ছেদ করা হলো, যাদের সাথে তোমরা চুক্তিবদ্ধ হয়েছিল।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</a:p>
          <a:p>
            <a:pPr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২.অতএব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চারটি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মাস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দেশে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মক্কার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জমিনে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ভ্রমণ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নাও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এবং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জেনে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রেখো!নিশ্চয়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আল্লাহকে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পরাভূত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অক্ষম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অথচ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আল্লাহই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কাফেরদেরকে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লাঞ্চিত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৩.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তা’আলা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রাসূলের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পক্ষ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হতে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মহান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হজ্জের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দিনে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জনগণের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সাধারণ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ঘোষণা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হলো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নিশ্চয়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রাসূল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মুশরিকদের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হতে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দায়িত্বমুক্ত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অতঃপর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যদি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তাওবা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পক্ষেই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মঙ্গলজনক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হবে।আর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যদি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মুখ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ফিরিয়ে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নাও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তবে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জেনে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রাখো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নিশ্চয়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আল্লাহকে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পরাভূত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অক্ষম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রাসূল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!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আপনি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কাফেরদেরকে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বেদনাদায়ক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শাস্তির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সুসংবাদ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দিন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</a:p>
          <a:p>
            <a:pPr algn="just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৪.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তবে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যেসব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মুশরিকের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চুক্তিবদ্ধ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অতঃপর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যারা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ব্যাপারে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কোন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ত্রুটি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করেনি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এবং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তোমাদের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বিরুদ্ধে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কাউকে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সাহায্যও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করেনি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কৃত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চুক্তিকে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দেয়া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মেয়াদ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পূর্ণ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কর।নিশ্চয়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তা’আলা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মুত্তাকিদের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ভালোবাসেন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799"/>
            <a:ext cx="10515600" cy="53340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معانى المفردات</a:t>
            </a:r>
            <a:r>
              <a:rPr lang="en-US" sz="2800" b="1" dirty="0" smtClean="0">
                <a:solidFill>
                  <a:schemeClr val="bg1"/>
                </a:solidFill>
              </a:rPr>
              <a:t>/</a:t>
            </a:r>
            <a:r>
              <a:rPr lang="en-US" sz="32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শব্দার্থ</a:t>
            </a:r>
            <a:endParaRPr lang="en-US" sz="32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247986"/>
            <a:ext cx="5257800" cy="1114214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7200" b="1" dirty="0" smtClean="0"/>
              <a:t>بَرَاءَةٌ</a:t>
            </a:r>
            <a:endParaRPr lang="en-US" sz="6800" dirty="0"/>
          </a:p>
        </p:txBody>
      </p:sp>
      <p:sp>
        <p:nvSpPr>
          <p:cNvPr id="27" name="Rectangle 26"/>
          <p:cNvSpPr/>
          <p:nvPr/>
        </p:nvSpPr>
        <p:spPr>
          <a:xfrm>
            <a:off x="6400800" y="1295400"/>
            <a:ext cx="5257800" cy="103801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bn-BD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সম্পর্কচ্ছেদ করা</a:t>
            </a:r>
            <a:endParaRPr lang="en-US" sz="6800" dirty="0"/>
          </a:p>
        </p:txBody>
      </p:sp>
      <p:sp>
        <p:nvSpPr>
          <p:cNvPr id="28" name="Rectangle 27"/>
          <p:cNvSpPr/>
          <p:nvPr/>
        </p:nvSpPr>
        <p:spPr>
          <a:xfrm>
            <a:off x="1143000" y="2390986"/>
            <a:ext cx="5257800" cy="1114214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7200" b="1" dirty="0" smtClean="0"/>
              <a:t>مُعْجِزِي</a:t>
            </a:r>
            <a:endParaRPr lang="en-US" sz="6800" dirty="0"/>
          </a:p>
        </p:txBody>
      </p:sp>
      <p:sp>
        <p:nvSpPr>
          <p:cNvPr id="29" name="Rectangle 28"/>
          <p:cNvSpPr/>
          <p:nvPr/>
        </p:nvSpPr>
        <p:spPr>
          <a:xfrm>
            <a:off x="6400800" y="2362200"/>
            <a:ext cx="5257800" cy="111421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6800" b="1" dirty="0" err="1" smtClean="0">
                <a:latin typeface="Nikosh" pitchFamily="2" charset="0"/>
                <a:cs typeface="Nikosh" pitchFamily="2" charset="0"/>
              </a:rPr>
              <a:t>পরাভূতকারী</a:t>
            </a:r>
            <a:endParaRPr lang="en-US" sz="6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43000" y="3533986"/>
            <a:ext cx="5257800" cy="111421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7200" b="1" dirty="0" smtClean="0"/>
              <a:t>مُخْزِي</a:t>
            </a:r>
            <a:endParaRPr lang="en-US" sz="6800" dirty="0"/>
          </a:p>
        </p:txBody>
      </p:sp>
      <p:sp>
        <p:nvSpPr>
          <p:cNvPr id="31" name="Rectangle 30"/>
          <p:cNvSpPr/>
          <p:nvPr/>
        </p:nvSpPr>
        <p:spPr>
          <a:xfrm>
            <a:off x="6400800" y="3505200"/>
            <a:ext cx="5257800" cy="1143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লাঞ্চনাকারী</a:t>
            </a:r>
            <a:endParaRPr lang="en-US" sz="6800" dirty="0"/>
          </a:p>
        </p:txBody>
      </p:sp>
      <p:sp>
        <p:nvSpPr>
          <p:cNvPr id="32" name="Rectangle 31"/>
          <p:cNvSpPr/>
          <p:nvPr/>
        </p:nvSpPr>
        <p:spPr>
          <a:xfrm>
            <a:off x="1143000" y="4676986"/>
            <a:ext cx="5257800" cy="96181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7200" b="1" dirty="0" smtClean="0"/>
              <a:t>الْحَجِّ الْأَكْبَرِ</a:t>
            </a:r>
            <a:endParaRPr lang="en-US" sz="6800" dirty="0"/>
          </a:p>
        </p:txBody>
      </p:sp>
      <p:sp>
        <p:nvSpPr>
          <p:cNvPr id="33" name="Rectangle 32"/>
          <p:cNvSpPr/>
          <p:nvPr/>
        </p:nvSpPr>
        <p:spPr>
          <a:xfrm>
            <a:off x="6400800" y="4648200"/>
            <a:ext cx="5257800" cy="990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মহান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হজ্জ</a:t>
            </a:r>
            <a:endParaRPr lang="en-US" sz="6800" dirty="0"/>
          </a:p>
        </p:txBody>
      </p:sp>
      <p:sp>
        <p:nvSpPr>
          <p:cNvPr id="34" name="Rectangle 33"/>
          <p:cNvSpPr/>
          <p:nvPr/>
        </p:nvSpPr>
        <p:spPr>
          <a:xfrm>
            <a:off x="1143000" y="5667586"/>
            <a:ext cx="5257800" cy="96181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7200" b="1" dirty="0" smtClean="0"/>
              <a:t>مُدَّتِهِمْ</a:t>
            </a:r>
            <a:endParaRPr lang="en-US" sz="6800" dirty="0"/>
          </a:p>
        </p:txBody>
      </p:sp>
      <p:sp>
        <p:nvSpPr>
          <p:cNvPr id="35" name="Rectangle 34"/>
          <p:cNvSpPr/>
          <p:nvPr/>
        </p:nvSpPr>
        <p:spPr>
          <a:xfrm>
            <a:off x="6400800" y="5638800"/>
            <a:ext cx="5257800" cy="990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মেয়াদ</a:t>
            </a:r>
            <a:endParaRPr lang="en-US" sz="6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836</Words>
  <Application>Microsoft Office PowerPoint</Application>
  <PresentationFormat>Custom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nazim sir</dc:creator>
  <cp:lastModifiedBy>User</cp:lastModifiedBy>
  <cp:revision>275</cp:revision>
  <dcterms:created xsi:type="dcterms:W3CDTF">2006-08-16T00:00:00Z</dcterms:created>
  <dcterms:modified xsi:type="dcterms:W3CDTF">2020-07-26T17:02:17Z</dcterms:modified>
</cp:coreProperties>
</file>