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3" r:id="rId9"/>
    <p:sldId id="264" r:id="rId10"/>
    <p:sldId id="286" r:id="rId11"/>
    <p:sldId id="287" r:id="rId12"/>
    <p:sldId id="265" r:id="rId13"/>
    <p:sldId id="289" r:id="rId14"/>
    <p:sldId id="282" r:id="rId15"/>
    <p:sldId id="291" r:id="rId16"/>
    <p:sldId id="292" r:id="rId17"/>
    <p:sldId id="284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hyperlink" Target="https://web.facebook.com/faysal.bd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.gov.bd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mailto:faysal.bd71@gmail.com" TargetMode="External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70146" y="617327"/>
            <a:ext cx="5064368" cy="47970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7559" y="424875"/>
            <a:ext cx="10353822" cy="55245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6600" b="1" dirty="0" err="1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C481210-79D4-4C40-BAF7-50ADBA7195BE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67A9C38-626D-4736-986B-F13F37F61F53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71657F6-B19B-4F80-BDB3-C5A242DD805A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7A51766-D359-4B4D-A837-04A7451CA434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030E668-4263-4DE7-9CC7-61A11FF40280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07EFD0-21B4-47C8-9B61-69D93F9B802A}"/>
              </a:ext>
            </a:extLst>
          </p:cNvPr>
          <p:cNvSpPr txBox="1"/>
          <p:nvPr/>
        </p:nvSpPr>
        <p:spPr>
          <a:xfrm>
            <a:off x="368191" y="627797"/>
            <a:ext cx="4067331" cy="30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E52D6D-1AAA-4405-BDE3-3120AA294B01}"/>
              </a:ext>
            </a:extLst>
          </p:cNvPr>
          <p:cNvSpPr txBox="1"/>
          <p:nvPr/>
        </p:nvSpPr>
        <p:spPr>
          <a:xfrm>
            <a:off x="368190" y="1159255"/>
            <a:ext cx="4804311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খরচ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বাসস্থান তৈরিতে খরচ কম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পরিবেশের সাথে অভিযোজন ভালো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দৈহিক বৃদ্ধি ও উৎপাদন ভালো হয়।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E63D95-9F53-44CF-84A1-365B376CA221}"/>
              </a:ext>
            </a:extLst>
          </p:cNvPr>
          <p:cNvSpPr txBox="1"/>
          <p:nvPr/>
        </p:nvSpPr>
        <p:spPr>
          <a:xfrm>
            <a:off x="7019501" y="1159255"/>
            <a:ext cx="4777016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পতিত জমি জলমহালের প্রয়োজন হয়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দ্বারা হাঁসের ক্ষতি হওয়ার আশঙ্কা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খারাপ আবহাওয়ায় হাঁসের ক্ষতি হয়ে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সবসময় পর্যবেক্ষণ করা যায় না।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অনেক জমির ফসল নষ্ট করে থাকে।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090920-41A8-4B48-ACDD-63E389997C5C}"/>
              </a:ext>
            </a:extLst>
          </p:cNvPr>
          <p:cNvSpPr txBox="1"/>
          <p:nvPr/>
        </p:nvSpPr>
        <p:spPr>
          <a:xfrm>
            <a:off x="3895814" y="270871"/>
            <a:ext cx="4305652" cy="646331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32210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7106FA-C7ED-4810-9B63-DF3CEFD19333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05F7A7B-4890-46A0-AB05-B2563DB23F4B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F5F3CC-ED6A-4AC4-BC7C-645D521C6C61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F8DD0F4-59FB-4C41-BEA4-FB39BB35C9EA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75BCFA9-AE87-4E27-9BF1-3216B2109F36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D107AA-764B-434C-A053-3022B3E0BF60}"/>
              </a:ext>
            </a:extLst>
          </p:cNvPr>
          <p:cNvSpPr txBox="1"/>
          <p:nvPr/>
        </p:nvSpPr>
        <p:spPr>
          <a:xfrm>
            <a:off x="4914900" y="385763"/>
            <a:ext cx="193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84558D-6A31-4EB5-91D1-BEA11464A93D}"/>
              </a:ext>
            </a:extLst>
          </p:cNvPr>
          <p:cNvSpPr/>
          <p:nvPr/>
        </p:nvSpPr>
        <p:spPr>
          <a:xfrm>
            <a:off x="834889" y="2414604"/>
            <a:ext cx="4814888" cy="39356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55587C2-4FA2-4359-99CC-84FE0F382980}"/>
              </a:ext>
            </a:extLst>
          </p:cNvPr>
          <p:cNvSpPr/>
          <p:nvPr/>
        </p:nvSpPr>
        <p:spPr>
          <a:xfrm>
            <a:off x="6520052" y="2414598"/>
            <a:ext cx="4814888" cy="39356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ECC944-F100-4E41-9A6C-D86B96F79D10}"/>
              </a:ext>
            </a:extLst>
          </p:cNvPr>
          <p:cNvSpPr txBox="1"/>
          <p:nvPr/>
        </p:nvSpPr>
        <p:spPr>
          <a:xfrm>
            <a:off x="3242334" y="1053140"/>
            <a:ext cx="567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চিত্রটি উন্মুক্ত পদ্ধতির?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A6EBBD-909F-4E64-8040-0DADAB141BC3}"/>
              </a:ext>
            </a:extLst>
          </p:cNvPr>
          <p:cNvSpPr txBox="1"/>
          <p:nvPr/>
        </p:nvSpPr>
        <p:spPr>
          <a:xfrm>
            <a:off x="2773599" y="1696495"/>
            <a:ext cx="57177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B3F336-C073-4B7C-836E-9E2C5D5325BC}"/>
              </a:ext>
            </a:extLst>
          </p:cNvPr>
          <p:cNvSpPr txBox="1"/>
          <p:nvPr/>
        </p:nvSpPr>
        <p:spPr>
          <a:xfrm>
            <a:off x="8641606" y="1696495"/>
            <a:ext cx="57177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96454" y="1086568"/>
            <a:ext cx="8758988" cy="44106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2089" y="5497190"/>
            <a:ext cx="92047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রাতে ঘরে রাখা হয়। দিনের বেলায় ঘরসংলগ্ন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জলাধার বা জায়গার মধ্যে বিচরণের জন্য ছেড়ে দেওয়া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6873" y="246674"/>
            <a:ext cx="281519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2B4930-EBD6-4E7F-B60B-F6657C1A777B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5458E2E-1BCA-4F7F-903F-48CFB2DEEF5F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4BDDC07-1481-4282-80E0-899E08742129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3246017-92F1-4252-BD60-04638BABFE2B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1279E54-C057-4E0F-BF41-F90C7EDF8901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18CE7C-3706-4690-9200-7F800843772B}"/>
              </a:ext>
            </a:extLst>
          </p:cNvPr>
          <p:cNvSpPr txBox="1"/>
          <p:nvPr/>
        </p:nvSpPr>
        <p:spPr>
          <a:xfrm>
            <a:off x="570754" y="1959358"/>
            <a:ext cx="480431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হাঁস সাঁতার কাটার সুযোগ পায়।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দৈহিক বৃদ্ধি স্বাভাবিক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6BC3C9-6DDB-41EE-B389-7896EAC43CE1}"/>
              </a:ext>
            </a:extLst>
          </p:cNvPr>
          <p:cNvSpPr txBox="1"/>
          <p:nvPr/>
        </p:nvSpPr>
        <p:spPr>
          <a:xfrm>
            <a:off x="6962351" y="2125332"/>
            <a:ext cx="4777016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খরচ বেশি।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নিবিড় যত্ন নিতে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খরচ বেশি হয়।</a:t>
            </a:r>
          </a:p>
          <a:p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3A59CB-6FEB-47FC-84D7-372ADFCC1E79}"/>
              </a:ext>
            </a:extLst>
          </p:cNvPr>
          <p:cNvSpPr txBox="1"/>
          <p:nvPr/>
        </p:nvSpPr>
        <p:spPr>
          <a:xfrm>
            <a:off x="3373023" y="707952"/>
            <a:ext cx="544595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22006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4204" y="693169"/>
            <a:ext cx="271506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816" y="3013557"/>
            <a:ext cx="9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অর্ধ-আবদ্ধ পদ্ধতির দুইটি সুবিধা ও অসুবিধা লিখ।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41E8A6-BAAD-40DC-AAEF-E798BFE31B3F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F57DF44-D8FA-4DD7-B52D-5428B908E329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C0F746B-5A4E-47C2-927C-3EC7C69602D8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39F6C65-4D9D-4DD4-A0A8-B3F56B96CA92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B9FBE9-7B0A-4CF8-BBCB-B88EFF7DD776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398030-E4FC-48D8-9F9E-F96546585D73}"/>
              </a:ext>
            </a:extLst>
          </p:cNvPr>
          <p:cNvSpPr/>
          <p:nvPr/>
        </p:nvSpPr>
        <p:spPr>
          <a:xfrm>
            <a:off x="426323" y="2359975"/>
            <a:ext cx="5416062" cy="34700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37ACBE2-E6CA-4206-BA55-3E22472C2EAC}"/>
              </a:ext>
            </a:extLst>
          </p:cNvPr>
          <p:cNvSpPr/>
          <p:nvPr/>
        </p:nvSpPr>
        <p:spPr>
          <a:xfrm>
            <a:off x="6212723" y="2345290"/>
            <a:ext cx="5416062" cy="34993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2964BA-3E8B-4365-8F90-AAB9317E6E0E}"/>
              </a:ext>
            </a:extLst>
          </p:cNvPr>
          <p:cNvSpPr/>
          <p:nvPr/>
        </p:nvSpPr>
        <p:spPr>
          <a:xfrm>
            <a:off x="1377898" y="1094571"/>
            <a:ext cx="94131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আবদ্ধ অবস্থায় রাখা হয়। এই পদ্ধতি দুই ধরনের। যথা-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খাঁচা পদ্ধতি  ২। মেঝে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541D9B-EC13-492C-BAA8-54947362996A}"/>
              </a:ext>
            </a:extLst>
          </p:cNvPr>
          <p:cNvSpPr/>
          <p:nvPr/>
        </p:nvSpPr>
        <p:spPr>
          <a:xfrm>
            <a:off x="5019915" y="246674"/>
            <a:ext cx="212910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A0B204-60E4-4F0E-8098-8F14064596B8}"/>
              </a:ext>
            </a:extLst>
          </p:cNvPr>
          <p:cNvSpPr/>
          <p:nvPr/>
        </p:nvSpPr>
        <p:spPr>
          <a:xfrm>
            <a:off x="2240172" y="5949042"/>
            <a:ext cx="208616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খাঁচা পদ্ধতি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A19C28-79D0-4A11-8C3A-735CE37D6197}"/>
              </a:ext>
            </a:extLst>
          </p:cNvPr>
          <p:cNvSpPr/>
          <p:nvPr/>
        </p:nvSpPr>
        <p:spPr>
          <a:xfrm>
            <a:off x="7843489" y="5844680"/>
            <a:ext cx="208616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 পদ্ধতি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B52429D-3F20-4A9B-B8CE-49BF9ACB7494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FAD5B10-FBB5-4FF8-9DEA-9B9907927532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B5EF752-8C7E-47C9-A8A2-A96E890D2DB6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743674A-EC9E-4341-9D91-1D52EB7311A0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DDC499-7652-4294-9734-D0FA133CA3D3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359291-D5B7-46B8-8DD5-14077E0602E5}"/>
              </a:ext>
            </a:extLst>
          </p:cNvPr>
          <p:cNvSpPr txBox="1"/>
          <p:nvPr/>
        </p:nvSpPr>
        <p:spPr>
          <a:xfrm>
            <a:off x="584822" y="1495123"/>
            <a:ext cx="508445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সহজে রোগ প্রতিরোধ করা যায়।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 কম লাগে।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হাঁসের ক্ষতি করতে পারে না।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হাঁসের জায়গা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7668AC-1F6D-4236-8ECE-E16B61EE8C6E}"/>
              </a:ext>
            </a:extLst>
          </p:cNvPr>
          <p:cNvSpPr txBox="1"/>
          <p:nvPr/>
        </p:nvSpPr>
        <p:spPr>
          <a:xfrm>
            <a:off x="6096001" y="1463010"/>
            <a:ext cx="5650522" cy="4585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পরিমাণ খাবার সরবরাহ করতে হয়।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 নির্মাণ খরচ বেশি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হাঁসের মুক্ত আলো বাতাসের অভাব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 যত্ন নিতে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 সাঁতার কাটার সুযোগ পায় না।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26CD8E-8A12-4B12-AF4F-9A523800F5E0}"/>
              </a:ext>
            </a:extLst>
          </p:cNvPr>
          <p:cNvSpPr txBox="1"/>
          <p:nvPr/>
        </p:nvSpPr>
        <p:spPr>
          <a:xfrm>
            <a:off x="3571436" y="361346"/>
            <a:ext cx="4777017" cy="707886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176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CC89773-06A6-4955-A182-A81AC8F5F245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4EF7A60-DA82-402C-B9EB-363F896FE322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D5A69A2-C3C0-46BD-8703-70A432BCA9B5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113562D-7533-41BE-AF38-E4E5442F014D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B0F61E3-F121-4620-A2D4-104E2BE4B3FD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947FC7-72EF-42E2-8426-4CD958377227}"/>
              </a:ext>
            </a:extLst>
          </p:cNvPr>
          <p:cNvSpPr/>
          <p:nvPr/>
        </p:nvSpPr>
        <p:spPr>
          <a:xfrm>
            <a:off x="426323" y="2560004"/>
            <a:ext cx="5416062" cy="39408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C1C6A5-00B7-4C13-A40E-95A79E31BC1A}"/>
              </a:ext>
            </a:extLst>
          </p:cNvPr>
          <p:cNvSpPr/>
          <p:nvPr/>
        </p:nvSpPr>
        <p:spPr>
          <a:xfrm>
            <a:off x="6212723" y="2573896"/>
            <a:ext cx="5416062" cy="39408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D283EA-028C-49BB-A439-D50E8AFEF6A5}"/>
              </a:ext>
            </a:extLst>
          </p:cNvPr>
          <p:cNvSpPr/>
          <p:nvPr/>
        </p:nvSpPr>
        <p:spPr>
          <a:xfrm>
            <a:off x="332734" y="979398"/>
            <a:ext cx="1150346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হাঁসের জন্য ভাসমান ঘর তৈরি করা হয়। ভাসমান ঘর তৈরির জন্য ড্রাম ব্যবহার</a:t>
            </a:r>
          </a:p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হয়। সাধারণত নিচু এলাকা যেখানে বন্যা বেশি হয়, সেখানে এ পদ্ধতিতে হাঁস পালন </a:t>
            </a:r>
          </a:p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 সুবিধাজনক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B0FEBC1-BA13-4138-80D5-FBEF08EE0AE4}"/>
              </a:ext>
            </a:extLst>
          </p:cNvPr>
          <p:cNvSpPr/>
          <p:nvPr/>
        </p:nvSpPr>
        <p:spPr>
          <a:xfrm>
            <a:off x="4842783" y="246674"/>
            <a:ext cx="2483373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523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5238" y="478302"/>
            <a:ext cx="194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894" y="1793594"/>
            <a:ext cx="9073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পদ্ধতিতে হাঁসকে রাতে ঘরে রাখা হয়?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আবদ্ধ খ) অর্ধ-আবদ্ধ গ) উন্মুক্ত ঘ) ভাসমান 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ড্রাম কোন পদ্ধতিতে ব্যবহার করা হয়?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আবদ্ধ খ) অর্ধ-আবদ্ধ গ) ভাসমান ঘ) উন্মুক্ত </a:t>
            </a:r>
          </a:p>
        </p:txBody>
      </p:sp>
      <p:grpSp>
        <p:nvGrpSpPr>
          <p:cNvPr id="3" name="Group 2"/>
          <p:cNvGrpSpPr/>
          <p:nvPr/>
        </p:nvGrpSpPr>
        <p:grpSpPr>
          <a:xfrm rot="18290526">
            <a:off x="3493408" y="2572733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290526">
            <a:off x="5865269" y="3973116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ectangle 12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9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858" y="2765464"/>
            <a:ext cx="10677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উপরোক্ত পদ্ধতিগুলোর মধ্যে কোন পদ্ধতিটি তোমার কাছে সুবিধাজনক মনে হয়েছে?তোমার বাড়ির পাশে থাকা হাঁসের খামারগুলো পর্যবেক্ষণ করে মতামত দাও।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0"/>
                <a:lumOff val="100000"/>
              </a:schemeClr>
            </a:gs>
            <a:gs pos="49000">
              <a:schemeClr val="accent2">
                <a:lumMod val="0"/>
                <a:lumOff val="100000"/>
              </a:schemeClr>
            </a:gs>
            <a:gs pos="84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174"/>
            <a:ext cx="12168940" cy="6842826"/>
            <a:chOff x="13063" y="13063"/>
            <a:chExt cx="12168940" cy="6842826"/>
          </a:xfrm>
        </p:grpSpPr>
        <p:grpSp>
          <p:nvGrpSpPr>
            <p:cNvPr id="8" name="Group 7"/>
            <p:cNvGrpSpPr/>
            <p:nvPr/>
          </p:nvGrpSpPr>
          <p:grpSpPr>
            <a:xfrm>
              <a:off x="816829" y="401992"/>
              <a:ext cx="10845289" cy="5998948"/>
              <a:chOff x="816829" y="-34116"/>
              <a:chExt cx="10845289" cy="599894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6829" y="1674162"/>
                <a:ext cx="3586373" cy="4290670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107950" dist="12700" dir="5400000" algn="ctr">
                  <a:srgbClr val="000000"/>
                </a:outerShdw>
                <a:softEdge rad="12700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Down Ribbon 4"/>
              <p:cNvSpPr/>
              <p:nvPr/>
            </p:nvSpPr>
            <p:spPr>
              <a:xfrm>
                <a:off x="1420837" y="-34116"/>
                <a:ext cx="9439422" cy="1371108"/>
              </a:xfrm>
              <a:prstGeom prst="ribbon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19340" y="1628970"/>
                <a:ext cx="6942778" cy="381642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softEdge rad="635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আবু আজম</a:t>
                </a:r>
              </a:p>
              <a:p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বি.এসসি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অনার্স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</a:t>
                </a:r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এম.এসসি</a:t>
                </a:r>
                <a:r>
                  <a:rPr lang="bn-IN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এম.এড</a:t>
                </a:r>
                <a:endParaRPr lang="en-US" sz="28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(বিজ্ঞান)</a:t>
                </a:r>
              </a:p>
              <a:p>
                <a:r>
                  <a:rPr lang="bn-IN" sz="40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মির্জাপুর উচ্চ বিদ্যালয়</a:t>
                </a:r>
              </a:p>
              <a:p>
                <a:r>
                  <a:rPr lang="bn-IN" sz="32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শ্রীমঙ্গল, মৌলভীবাজার।</a:t>
                </a:r>
              </a:p>
              <a:p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09009  Akaash"/>
                    <a:cs typeface="Akaash" panose="02000603000000000000" pitchFamily="2" charset="0"/>
                  </a:rPr>
                  <a:t>m_azam09@yahoo.com</a:t>
                </a:r>
                <a:endParaRPr lang="bn-IN" sz="28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09009  Akaash"/>
                  <a:cs typeface="Akaash" panose="02000603000000000000" pitchFamily="2" charset="0"/>
                </a:endParaRPr>
              </a:p>
              <a:p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09009  Akaash"/>
                    <a:cs typeface="Akaash" panose="02000603000000000000" pitchFamily="2" charset="0"/>
                  </a:rPr>
                  <a:t>cell: 01722103042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063" y="13063"/>
              <a:ext cx="12168940" cy="6842826"/>
              <a:chOff x="0" y="0"/>
              <a:chExt cx="12168940" cy="6842826"/>
            </a:xfrm>
            <a:solidFill>
              <a:srgbClr val="00B05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>
            <a:hlinkClick r:id="rId2"/>
          </p:cNvPr>
          <p:cNvSpPr/>
          <p:nvPr/>
        </p:nvSpPr>
        <p:spPr>
          <a:xfrm>
            <a:off x="9071274" y="5285001"/>
            <a:ext cx="987489" cy="89633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4"/>
          </p:cNvPr>
          <p:cNvSpPr/>
          <p:nvPr/>
        </p:nvSpPr>
        <p:spPr>
          <a:xfrm>
            <a:off x="10315747" y="5285001"/>
            <a:ext cx="1295400" cy="92447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4572" y="5162843"/>
            <a:ext cx="5936566" cy="1364566"/>
            <a:chOff x="534572" y="5162843"/>
            <a:chExt cx="5936566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326" y="5449651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98691" y="330701"/>
            <a:ext cx="6174441" cy="466320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697" y="648637"/>
            <a:ext cx="5141935" cy="43452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6991" y="574431"/>
            <a:ext cx="254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21" y="1497761"/>
            <a:ext cx="2139462" cy="249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0154" y="1578137"/>
            <a:ext cx="5052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হাবিবুর রহমান 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সাতগাঁও উচ্চ বিদ্যালয়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শ্রীমঙ্গল, মৌলভীবাজার।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নং- ০১৭১২৩০৩১৪৮</a:t>
            </a:r>
          </a:p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 নং-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hrahmanteacher@gmail.com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2707" y="4818185"/>
            <a:ext cx="315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৪র্থ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858" y="631383"/>
            <a:ext cx="1533379" cy="5632311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972" y="369332"/>
            <a:ext cx="5022166" cy="61194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2503928" y="2783742"/>
            <a:ext cx="3953023" cy="984738"/>
          </a:xfrm>
          <a:prstGeom prst="notchedRightArrow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913D18-5C34-4A8C-9B55-B3C83B50BB95}"/>
              </a:ext>
            </a:extLst>
          </p:cNvPr>
          <p:cNvSpPr txBox="1"/>
          <p:nvPr/>
        </p:nvSpPr>
        <p:spPr>
          <a:xfrm>
            <a:off x="7757448" y="1871663"/>
            <a:ext cx="284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অধ্যায়-কৃষিজ উৎপাদন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822363-E391-4754-8910-13895DE11637}"/>
              </a:ext>
            </a:extLst>
          </p:cNvPr>
          <p:cNvSpPr txBox="1"/>
          <p:nvPr/>
        </p:nvSpPr>
        <p:spPr>
          <a:xfrm>
            <a:off x="10553843" y="671334"/>
            <a:ext cx="105698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666" y="1055433"/>
            <a:ext cx="5358123" cy="51072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105" y="998622"/>
            <a:ext cx="5450306" cy="51640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C0A67EB-05A8-4A03-8E2A-4381F5E4454E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876" y="2931421"/>
            <a:ext cx="9683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ln w="66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</a:t>
            </a:r>
            <a:endParaRPr lang="en-US" sz="13800" b="1" dirty="0">
              <a:ln w="66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>
                <a:lumMod val="5000"/>
                <a:lumOff val="95000"/>
              </a:schemeClr>
            </a:gs>
            <a:gs pos="68000">
              <a:schemeClr val="accent2">
                <a:lumMod val="45000"/>
                <a:lumOff val="55000"/>
              </a:schemeClr>
            </a:gs>
            <a:gs pos="40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9383" y="2161500"/>
            <a:ext cx="8679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হাঁস পালনের বিভিন্ন পদ্ধতি সনাক্ত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 সুবিধা-অসুবিধা বলতে পারবে।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4567" y="305123"/>
            <a:ext cx="97911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দেশ। এ দেশের আবহাওয়া এবং জলবায়ু হাঁস পালনের উপযোগী।</a:t>
            </a: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রয়েছে।</a:t>
            </a: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পদ্ধতিগুলো আলোচনা করা হল- </a:t>
            </a: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6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288"/>
            <a:ext cx="12168940" cy="6842826"/>
            <a:chOff x="0" y="0"/>
            <a:chExt cx="12168940" cy="6842826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77912" y="1031842"/>
            <a:ext cx="8224867" cy="4623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0579" y="262401"/>
            <a:ext cx="2447782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79" y="5545253"/>
            <a:ext cx="10381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বেলায় হাঁসগুলোকে ছেড়ে দেওয়া হয়। সাধারণত খাবার দেওয়া হয় না।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 উৎস থেকে নিজেরাই খাদ্য সংগ্রহ করে খায়।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554</Words>
  <Application>Microsoft Office PowerPoint</Application>
  <PresentationFormat>Custom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HABIB</cp:lastModifiedBy>
  <cp:revision>112</cp:revision>
  <dcterms:created xsi:type="dcterms:W3CDTF">2017-08-31T17:34:57Z</dcterms:created>
  <dcterms:modified xsi:type="dcterms:W3CDTF">2020-07-25T17:07:16Z</dcterms:modified>
</cp:coreProperties>
</file>