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1" r:id="rId4"/>
    <p:sldId id="258" r:id="rId5"/>
    <p:sldId id="259" r:id="rId6"/>
    <p:sldId id="260" r:id="rId7"/>
    <p:sldId id="261" r:id="rId8"/>
    <p:sldId id="263" r:id="rId9"/>
    <p:sldId id="288" r:id="rId10"/>
    <p:sldId id="264" r:id="rId11"/>
    <p:sldId id="286" r:id="rId12"/>
    <p:sldId id="289" r:id="rId13"/>
    <p:sldId id="290" r:id="rId14"/>
    <p:sldId id="265" r:id="rId15"/>
    <p:sldId id="287" r:id="rId16"/>
    <p:sldId id="282" r:id="rId17"/>
    <p:sldId id="284" r:id="rId18"/>
    <p:sldId id="266" r:id="rId19"/>
    <p:sldId id="267" r:id="rId20"/>
    <p:sldId id="268" r:id="rId21"/>
    <p:sldId id="285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AE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288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3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90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00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13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7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0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56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7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8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066FB-A5A1-41D3-A271-DE4CB2211620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9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a2i.pmo.gov.bd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www.teachers.gov.bd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achers.gov.bd/" TargetMode="External"/><Relationship Id="rId3" Type="http://schemas.openxmlformats.org/officeDocument/2006/relationships/image" Target="../media/image28.gif"/><Relationship Id="rId7" Type="http://schemas.openxmlformats.org/officeDocument/2006/relationships/image" Target="../media/image30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aysal.bd71@gmail.com" TargetMode="External"/><Relationship Id="rId5" Type="http://schemas.openxmlformats.org/officeDocument/2006/relationships/image" Target="../media/image29.png"/><Relationship Id="rId4" Type="http://schemas.openxmlformats.org/officeDocument/2006/relationships/hyperlink" Target="https://web.facebook.com/faysal.bd71" TargetMode="Externa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51000"/>
              </a:srgbClr>
            </a:gs>
            <a:gs pos="70000">
              <a:srgbClr val="91C36F"/>
            </a:gs>
            <a:gs pos="41000">
              <a:srgbClr val="8FC26D"/>
            </a:gs>
            <a:gs pos="15000">
              <a:schemeClr val="accent6">
                <a:lumMod val="97000"/>
                <a:lumOff val="3000"/>
              </a:schemeClr>
            </a:gs>
            <a:gs pos="93000">
              <a:schemeClr val="accent6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706" y="143691"/>
            <a:ext cx="11828417" cy="669913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115748" y="3806209"/>
            <a:ext cx="2968283" cy="297241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6985" y="1061426"/>
            <a:ext cx="10353822" cy="552458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algn="ctr"/>
            <a:r>
              <a:rPr lang="en-US" sz="6600" b="1" dirty="0" err="1" smtClean="0">
                <a:ln w="6600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 smtClean="0">
                <a:ln w="6600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6600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6600" b="1" dirty="0" smtClean="0">
              <a:ln w="6600">
                <a:noFill/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7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8700" b="1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7" y="145701"/>
            <a:ext cx="2388288" cy="113361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3" name="Picture 12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301" y="145703"/>
            <a:ext cx="2181013" cy="113361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grpSp>
        <p:nvGrpSpPr>
          <p:cNvPr id="9" name="Group 8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310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513041" y="2982648"/>
            <a:ext cx="3736230" cy="124403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3170" y="847000"/>
            <a:ext cx="11583488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চুম্বকের দুটি বিপরীত মেরু পরস্পরকে আকর্ষণ করে।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12064" y="3014030"/>
            <a:ext cx="3831277" cy="124403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6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5 -0.00023 L 0.13334 -2.96296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9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3 -0.00903 L -0.14935 -0.0055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771601" y="650356"/>
            <a:ext cx="10626627" cy="923330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bn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চুম্বকের দুটি </a:t>
            </a:r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সমমেরু পরস্পরকে বিকর্ষণ করে।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02206" y="3003681"/>
            <a:ext cx="2978643" cy="124403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>
            <a:off x="6467357" y="3003681"/>
            <a:ext cx="2999371" cy="124403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1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-0.11745 0.0027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13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6 L 0.122 0.00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4924904" y="1420967"/>
            <a:ext cx="2108944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00261" y="3421413"/>
            <a:ext cx="7568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চুম্বকের ধর্মগুলো নিজ নিজ খাতায় লিখ।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08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997612" y="492369"/>
            <a:ext cx="841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তোমার লেখা উত্তরগুলো মিলিয়ে দেখ। 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97612" y="2464939"/>
            <a:ext cx="8130713" cy="1928233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মুক্তভাবে ঝুলন্ত চুম্বক সর্বদা উত্তর-দক্ষিণমুখী হয়।</a:t>
            </a:r>
          </a:p>
          <a:p>
            <a:pPr marL="342900" indent="-342900">
              <a:buAutoNum type="arabicPeriod"/>
            </a:pPr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চুম্বক সর্বদা বিপরীত মেরুতে আকর্ষণ করে।</a:t>
            </a:r>
          </a:p>
          <a:p>
            <a:pPr marL="342900" indent="-342900">
              <a:buAutoNum type="arabicPeriod"/>
            </a:pPr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চুম্বক সর্বদা সমমেরুতে বিকর্ষণ করে।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46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4806359" y="513944"/>
            <a:ext cx="25571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চৌম্বক পদার্থ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6267" y="2894226"/>
            <a:ext cx="2103890" cy="207672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009159" y="2866090"/>
            <a:ext cx="2528980" cy="213299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959345" y="2855404"/>
            <a:ext cx="2270953" cy="21155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90451" y="5433481"/>
            <a:ext cx="1491114" cy="92333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লোহা</a:t>
            </a:r>
            <a:r>
              <a:rPr lang="bn-I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89291" y="5433481"/>
            <a:ext cx="1640193" cy="92333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bn-I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নিকেল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44079" y="5433481"/>
            <a:ext cx="1901483" cy="92333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bn-I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কোবাল্ট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68309" y="1680033"/>
            <a:ext cx="4518261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 চুম্বককে আকর্ষণ করে-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825132" y="2783245"/>
            <a:ext cx="2751747" cy="1707697"/>
            <a:chOff x="8825132" y="2783245"/>
            <a:chExt cx="2751747" cy="1707697"/>
          </a:xfrm>
        </p:grpSpPr>
        <p:grpSp>
          <p:nvGrpSpPr>
            <p:cNvPr id="15" name="Group 5"/>
            <p:cNvGrpSpPr/>
            <p:nvPr/>
          </p:nvGrpSpPr>
          <p:grpSpPr>
            <a:xfrm rot="21116003">
              <a:off x="10838324" y="3347853"/>
              <a:ext cx="227101" cy="667447"/>
              <a:chOff x="1874520" y="4450080"/>
              <a:chExt cx="381000" cy="883920"/>
            </a:xfrm>
          </p:grpSpPr>
          <p:sp>
            <p:nvSpPr>
              <p:cNvPr id="17" name="Flowchart: Magnetic Disk 16"/>
              <p:cNvSpPr/>
              <p:nvPr/>
            </p:nvSpPr>
            <p:spPr>
              <a:xfrm>
                <a:off x="1874520" y="4450080"/>
                <a:ext cx="381000" cy="152400"/>
              </a:xfrm>
              <a:prstGeom prst="flowChartMagneticDisk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rot="5400000">
                <a:off x="1677194" y="4953000"/>
                <a:ext cx="761206" cy="794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" name="Picture 18" descr="Sterling-Silver-Baby-Diaper-Safety-Pin-Brooch-Charm-Holder.jpg"/>
            <p:cNvPicPr>
              <a:picLocks noChangeAspect="1"/>
            </p:cNvPicPr>
            <p:nvPr/>
          </p:nvPicPr>
          <p:blipFill>
            <a:blip r:embed="rId5" cstate="print"/>
            <a:srcRect l="26693" r="18327"/>
            <a:stretch>
              <a:fillRect/>
            </a:stretch>
          </p:blipFill>
          <p:spPr>
            <a:xfrm rot="21006232">
              <a:off x="10196732" y="2783245"/>
              <a:ext cx="457200" cy="1707697"/>
            </a:xfrm>
            <a:prstGeom prst="rect">
              <a:avLst/>
            </a:prstGeom>
          </p:spPr>
        </p:pic>
        <p:pic>
          <p:nvPicPr>
            <p:cNvPr id="20" name="Picture 19" descr="LARGE_012757_cotter_pin.jpg"/>
            <p:cNvPicPr>
              <a:picLocks noChangeAspect="1"/>
            </p:cNvPicPr>
            <p:nvPr/>
          </p:nvPicPr>
          <p:blipFill>
            <a:blip r:embed="rId6"/>
            <a:srcRect l="36800" t="35600" r="32000" b="41600"/>
            <a:stretch>
              <a:fillRect/>
            </a:stretch>
          </p:blipFill>
          <p:spPr>
            <a:xfrm rot="18447902">
              <a:off x="9347259" y="3411421"/>
              <a:ext cx="834189" cy="609600"/>
            </a:xfrm>
            <a:prstGeom prst="rect">
              <a:avLst/>
            </a:prstGeom>
          </p:spPr>
        </p:pic>
        <p:pic>
          <p:nvPicPr>
            <p:cNvPr id="21" name="Picture 20" descr="pin1.jpg"/>
            <p:cNvPicPr>
              <a:picLocks noChangeAspect="1"/>
            </p:cNvPicPr>
            <p:nvPr/>
          </p:nvPicPr>
          <p:blipFill>
            <a:blip r:embed="rId7" cstate="print"/>
            <a:srcRect l="27457" t="13303" r="27457" b="9633"/>
            <a:stretch>
              <a:fillRect/>
            </a:stretch>
          </p:blipFill>
          <p:spPr>
            <a:xfrm rot="10800000">
              <a:off x="8825132" y="3182821"/>
              <a:ext cx="609600" cy="984738"/>
            </a:xfrm>
            <a:prstGeom prst="rect">
              <a:avLst/>
            </a:prstGeom>
          </p:spPr>
        </p:pic>
        <p:pic>
          <p:nvPicPr>
            <p:cNvPr id="22" name="Picture 21" descr="all-pin-and-gem-clip-250x250.jpg"/>
            <p:cNvPicPr>
              <a:picLocks noChangeAspect="1"/>
            </p:cNvPicPr>
            <p:nvPr/>
          </p:nvPicPr>
          <p:blipFill>
            <a:blip r:embed="rId8" cstate="print"/>
            <a:srcRect t="28531" b="30168"/>
            <a:stretch>
              <a:fillRect/>
            </a:stretch>
          </p:blipFill>
          <p:spPr>
            <a:xfrm rot="15264488">
              <a:off x="10915907" y="3421502"/>
              <a:ext cx="935554" cy="386390"/>
            </a:xfrm>
            <a:prstGeom prst="rect">
              <a:avLst/>
            </a:prstGeom>
          </p:spPr>
        </p:pic>
      </p:grpSp>
      <p:sp>
        <p:nvSpPr>
          <p:cNvPr id="35" name="Rectangle 34"/>
          <p:cNvSpPr/>
          <p:nvPr/>
        </p:nvSpPr>
        <p:spPr>
          <a:xfrm>
            <a:off x="8528775" y="5541203"/>
            <a:ext cx="3318537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bn-I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লোহার তৈরি জিনিস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87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 animBg="1"/>
      <p:bldP spid="24" grpId="0" animBg="1"/>
      <p:bldP spid="25" grpId="0" animBg="1"/>
      <p:bldP spid="2" grpId="0" animBg="1"/>
      <p:bldP spid="26" grpId="0" animBg="1"/>
      <p:bldP spid="27" grpId="0" animBg="1"/>
      <p:bldP spid="3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4727366" y="191315"/>
            <a:ext cx="27142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অচৌম্বক </a:t>
            </a:r>
            <a:r>
              <a:rPr lang="bn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9305" y="2297859"/>
            <a:ext cx="2387442" cy="24007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86645" y="2308445"/>
            <a:ext cx="2307530" cy="239016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22533" y="2297859"/>
            <a:ext cx="2388328" cy="24007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55077" y="4949341"/>
            <a:ext cx="1043876" cy="92333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bn-I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স্বর্ণ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59845" y="4949341"/>
            <a:ext cx="1550046" cy="92333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bn-I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পিতল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56505" y="4906136"/>
            <a:ext cx="1484702" cy="92333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bn-I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পারদ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16741" y="1147496"/>
            <a:ext cx="4342856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 চুম্বককে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বিকর্ষণ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করে-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49102" y="2308445"/>
            <a:ext cx="3038622" cy="239016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553501" y="4906136"/>
            <a:ext cx="1903085" cy="92333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bn-I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94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15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695286" y="520615"/>
            <a:ext cx="2778367" cy="83099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7762" y="2544250"/>
            <a:ext cx="103383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সরবরাহকৃত বস্তুগুলোর কাছে চুম্বক নিয়ে দেখ কি ঘটে?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32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371044" y="2560635"/>
            <a:ext cx="7427741" cy="230832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পদার্থকে চুম্বক আকর্ষণ করবে।</a:t>
            </a:r>
          </a:p>
          <a:p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পদার্থকে চুম্বক বিকর্ষণ করবে।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60008" y="645059"/>
            <a:ext cx="1849813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</a:p>
        </p:txBody>
      </p:sp>
    </p:spTree>
    <p:extLst>
      <p:ext uri="{BB962C8B-B14F-4D97-AF65-F5344CB8AC3E}">
        <p14:creationId xmlns:p14="http://schemas.microsoft.com/office/powerpoint/2010/main" val="152341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  <a:alpha val="43000"/>
              </a:schemeClr>
            </a:gs>
            <a:gs pos="23000">
              <a:schemeClr val="accent6">
                <a:lumMod val="97000"/>
                <a:lumOff val="3000"/>
                <a:alpha val="62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186527" y="301908"/>
            <a:ext cx="579588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চৌম্বক পদার্থকে চুম্বকে রূপান্তর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2809" y="1291122"/>
            <a:ext cx="9432194" cy="14465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ঘর্ষণ পদ্ধতি- </a:t>
            </a:r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দণ্ড চুম্বকের যে কোন একটি মেরু দ্বারা লোহার দণ্ডের এক প্রান্ত থেকে অন্য প্রান্ত পর্যন্ত ঘষতে হবে।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3482043" y="2764415"/>
            <a:ext cx="5204853" cy="380030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8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  <a:alpha val="2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323557" y="1295717"/>
            <a:ext cx="1167556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পদ্ধতি-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লোহার পেরেককে বৈদ্যুতিক তার দিয়ে পেঁচিয়ে কুন্ডলী তৈরি করতে হবে। তারের দুই প্রান্তকে ব্যাটারীর দুই প্রান্তে যুক্ত করতে হবে। চুম্বক ক্ষেত্র তৈরি হবে। </a:t>
            </a:r>
            <a:endParaRPr lang="bn-IN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52080" y="318274"/>
            <a:ext cx="5439310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চৌম্বক পদার্থকে চুম্বকে রূপান্তর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58192" y="2602522"/>
            <a:ext cx="6848515" cy="398115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4640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6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91000">
              <a:schemeClr val="accent6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174"/>
            <a:ext cx="12168940" cy="6842826"/>
            <a:chOff x="13063" y="13063"/>
            <a:chExt cx="12168940" cy="6842826"/>
          </a:xfrm>
        </p:grpSpPr>
        <p:grpSp>
          <p:nvGrpSpPr>
            <p:cNvPr id="8" name="Group 7"/>
            <p:cNvGrpSpPr/>
            <p:nvPr/>
          </p:nvGrpSpPr>
          <p:grpSpPr>
            <a:xfrm>
              <a:off x="816829" y="401992"/>
              <a:ext cx="10845289" cy="6033513"/>
              <a:chOff x="816829" y="-34116"/>
              <a:chExt cx="10845289" cy="6033513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816829" y="1674162"/>
                <a:ext cx="3586373" cy="4290670"/>
              </a:xfrm>
              <a:prstGeom prst="rect">
                <a:avLst/>
              </a:prstGeom>
              <a:blipFill dpi="0"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38100">
                <a:solidFill>
                  <a:srgbClr val="FFFF00"/>
                </a:solidFill>
              </a:ln>
              <a:effectLst>
                <a:outerShdw blurRad="107950" dist="12700" dir="5400000" algn="ctr">
                  <a:srgbClr val="000000"/>
                </a:outerShdw>
                <a:softEdge rad="127000"/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Down Ribbon 4"/>
              <p:cNvSpPr/>
              <p:nvPr/>
            </p:nvSpPr>
            <p:spPr>
              <a:xfrm>
                <a:off x="1420837" y="-34116"/>
                <a:ext cx="9439422" cy="1371108"/>
              </a:xfrm>
              <a:prstGeom prst="ribb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FFFF00"/>
                </a:solidFill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60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 পরিচিতি</a:t>
                </a:r>
                <a:endParaRPr lang="en-US" sz="6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719340" y="1628970"/>
                <a:ext cx="6942778" cy="4370427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  <a:effectLst>
                <a:softEdge rad="63500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bn-IN" sz="5400" b="1" dirty="0" smtClean="0">
                    <a:ln w="12700" cmpd="sng">
                      <a:noFill/>
                      <a:prstDash val="solid"/>
                    </a:ln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মোহাম্মদ আবু আজম</a:t>
                </a:r>
              </a:p>
              <a:p>
                <a:r>
                  <a:rPr lang="en-US" sz="3200" b="1" dirty="0" err="1" smtClean="0">
                    <a:ln w="12700" cmpd="sng">
                      <a:noFill/>
                      <a:prstDash val="solid"/>
                    </a:ln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বি.এসসি</a:t>
                </a:r>
                <a:r>
                  <a:rPr lang="en-US" sz="3200" b="1" dirty="0" smtClean="0">
                    <a:ln w="12700" cmpd="sng">
                      <a:noFill/>
                      <a:prstDash val="solid"/>
                    </a:ln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3200" b="1" dirty="0" err="1" smtClean="0">
                    <a:ln w="12700" cmpd="sng">
                      <a:noFill/>
                      <a:prstDash val="solid"/>
                    </a:ln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অনার্স</a:t>
                </a:r>
                <a:r>
                  <a:rPr lang="en-US" sz="3200" b="1" dirty="0" smtClean="0">
                    <a:ln w="12700" cmpd="sng">
                      <a:noFill/>
                      <a:prstDash val="solid"/>
                    </a:ln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),</a:t>
                </a:r>
                <a:r>
                  <a:rPr lang="en-US" sz="3200" b="1" dirty="0" err="1" smtClean="0">
                    <a:ln w="12700" cmpd="sng">
                      <a:noFill/>
                      <a:prstDash val="solid"/>
                    </a:ln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এম.এসসি</a:t>
                </a:r>
                <a:endParaRPr lang="en-US" sz="3200" b="1" dirty="0" smtClean="0">
                  <a:ln w="12700" cmpd="sng">
                    <a:noFill/>
                    <a:prstDash val="solid"/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4000" b="1" dirty="0" smtClean="0">
                    <a:ln w="12700" cmpd="sng">
                      <a:noFill/>
                      <a:prstDash val="solid"/>
                    </a:ln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সহকারি শিক্ষক</a:t>
                </a:r>
                <a:r>
                  <a:rPr lang="en-US" sz="4000" b="1" dirty="0" smtClean="0">
                    <a:ln w="12700" cmpd="sng">
                      <a:noFill/>
                      <a:prstDash val="solid"/>
                    </a:ln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000" b="1" dirty="0" smtClean="0">
                    <a:ln w="12700" cmpd="sng">
                      <a:noFill/>
                      <a:prstDash val="solid"/>
                    </a:ln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(বিজ্ঞান)</a:t>
                </a:r>
              </a:p>
              <a:p>
                <a:r>
                  <a:rPr lang="bn-IN" sz="4000" b="1" dirty="0" smtClean="0">
                    <a:ln w="12700" cmpd="sng">
                      <a:noFill/>
                      <a:prstDash val="solid"/>
                    </a:ln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মির্জাপুর উচ্চ বিদ্যালয়</a:t>
                </a:r>
              </a:p>
              <a:p>
                <a:r>
                  <a:rPr lang="bn-IN" sz="4000" b="1" dirty="0" smtClean="0">
                    <a:ln w="12700" cmpd="sng">
                      <a:noFill/>
                      <a:prstDash val="solid"/>
                    </a:ln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শ্রীমঙ্গল, মৌলভীবাজার।</a:t>
                </a:r>
              </a:p>
              <a:p>
                <a:r>
                  <a:rPr lang="en-US" sz="3600" b="1" dirty="0" smtClean="0">
                    <a:ln w="12700" cmpd="sng">
                      <a:noFill/>
                      <a:prstDash val="solid"/>
                    </a:ln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Email:</a:t>
                </a:r>
                <a:r>
                  <a:rPr lang="en-US" sz="3600" b="1" dirty="0" smtClean="0">
                    <a:ln w="12700" cmpd="sng">
                      <a:noFill/>
                      <a:prstDash val="solid"/>
                    </a:ln>
                    <a:solidFill>
                      <a:schemeClr val="bg1"/>
                    </a:solidFill>
                    <a:latin typeface="09009  Akaash"/>
                    <a:cs typeface="Akaash" panose="02000603000000000000" pitchFamily="2" charset="0"/>
                  </a:rPr>
                  <a:t>m_azam09@yahoo.com</a:t>
                </a:r>
                <a:endParaRPr lang="bn-IN" sz="3600" b="1" dirty="0" smtClean="0">
                  <a:ln w="12700" cmpd="sng">
                    <a:noFill/>
                    <a:prstDash val="solid"/>
                  </a:ln>
                  <a:solidFill>
                    <a:schemeClr val="bg1"/>
                  </a:solidFill>
                  <a:latin typeface="09009  Akaash"/>
                  <a:cs typeface="Akaash" panose="02000603000000000000" pitchFamily="2" charset="0"/>
                </a:endParaRPr>
              </a:p>
              <a:p>
                <a:r>
                  <a:rPr lang="en-US" sz="3600" b="1" dirty="0" smtClean="0">
                    <a:ln w="12700" cmpd="sng">
                      <a:noFill/>
                      <a:prstDash val="solid"/>
                    </a:ln>
                    <a:solidFill>
                      <a:schemeClr val="bg1"/>
                    </a:solidFill>
                    <a:latin typeface="09009  Akaash"/>
                    <a:cs typeface="Akaash" panose="02000603000000000000" pitchFamily="2" charset="0"/>
                  </a:rPr>
                  <a:t>cell: 01722103042</a:t>
                </a:r>
                <a:endParaRPr lang="en-US" sz="3600" b="1" dirty="0">
                  <a:ln w="12700" cmpd="sng">
                    <a:noFill/>
                    <a:prstDash val="solid"/>
                  </a:ln>
                  <a:solidFill>
                    <a:schemeClr val="bg1"/>
                  </a:solidFill>
                  <a:latin typeface="09009  Akaash"/>
                  <a:cs typeface="Akaash" panose="02000603000000000000" pitchFamily="2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3063" y="13063"/>
              <a:ext cx="12168940" cy="6842826"/>
              <a:chOff x="0" y="0"/>
              <a:chExt cx="12168940" cy="6842826"/>
            </a:xfrm>
            <a:solidFill>
              <a:srgbClr val="00B050"/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10" name="Rectangle 9"/>
              <p:cNvSpPr/>
              <p:nvPr/>
            </p:nvSpPr>
            <p:spPr>
              <a:xfrm>
                <a:off x="0" y="0"/>
                <a:ext cx="12168940" cy="143691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0" y="6714420"/>
                <a:ext cx="12168940" cy="128406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1999123" y="0"/>
                <a:ext cx="169817" cy="6842826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89" y="0"/>
                <a:ext cx="169817" cy="6842826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107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  <a:alpha val="3000"/>
              </a:schemeClr>
            </a:gs>
            <a:gs pos="6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5152094" y="339770"/>
            <a:ext cx="2218877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26158" y="1817058"/>
            <a:ext cx="855073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সুরমা, গোপলা, মনু, কুশিয়ারা দল-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বৈদুতিক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পদ্ধতিতে চুম্বক তৈরীর কৌশল বর্ণনা কর? </a:t>
            </a:r>
            <a:endParaRPr lang="bn-IN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চন্দ্রমল্লিকা, শাপলা, রঙ্গন, করবী দল-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ঘর্ষণ পদ্ধতিতে চুম্বক তৈরির কৌশল বর্ণনা কর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31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163480" y="496320"/>
            <a:ext cx="1842868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60355" y="1908084"/>
            <a:ext cx="5049119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চুম্বকের কয়টি ধর্ম আছে 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64156" y="3891929"/>
            <a:ext cx="7440627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চুম্বক কোন জাতিয়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পদার্থকে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আকর্ষন করে।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7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78132" y="520504"/>
            <a:ext cx="2010459" cy="861701"/>
            <a:chOff x="3010487" y="2799470"/>
            <a:chExt cx="1181680" cy="998806"/>
          </a:xfrm>
        </p:grpSpPr>
        <p:grpSp>
          <p:nvGrpSpPr>
            <p:cNvPr id="15" name="Group 14"/>
            <p:cNvGrpSpPr/>
            <p:nvPr/>
          </p:nvGrpSpPr>
          <p:grpSpPr>
            <a:xfrm>
              <a:off x="3376242" y="2799470"/>
              <a:ext cx="815925" cy="956603"/>
              <a:chOff x="2616592" y="604910"/>
              <a:chExt cx="3798276" cy="3249638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2616592" y="604910"/>
                <a:ext cx="3798276" cy="3249638"/>
                <a:chOff x="2799466" y="295421"/>
                <a:chExt cx="5838095" cy="6217920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3207434" y="2335237"/>
                  <a:ext cx="5036234" cy="4178104"/>
                </a:xfrm>
                <a:prstGeom prst="rect">
                  <a:avLst/>
                </a:prstGeom>
                <a:pattFill prst="horzBrick">
                  <a:fgClr>
                    <a:schemeClr val="bg1"/>
                  </a:fgClr>
                  <a:bgClr>
                    <a:srgbClr val="C00000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Isosceles Triangle 18"/>
                <p:cNvSpPr/>
                <p:nvPr/>
              </p:nvSpPr>
              <p:spPr>
                <a:xfrm>
                  <a:off x="2799466" y="295421"/>
                  <a:ext cx="5838095" cy="2039813"/>
                </a:xfrm>
                <a:prstGeom prst="triangle">
                  <a:avLst/>
                </a:prstGeom>
                <a:pattFill prst="ltVert">
                  <a:fgClr>
                    <a:schemeClr val="accent1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Rectangle 16"/>
              <p:cNvSpPr/>
              <p:nvPr/>
            </p:nvSpPr>
            <p:spPr>
              <a:xfrm>
                <a:off x="2769473" y="3713871"/>
                <a:ext cx="3532851" cy="140676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010487" y="2841673"/>
              <a:ext cx="815925" cy="956603"/>
              <a:chOff x="2616592" y="604910"/>
              <a:chExt cx="3798276" cy="3249638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616592" y="604910"/>
                <a:ext cx="3798276" cy="3249638"/>
                <a:chOff x="2799466" y="295421"/>
                <a:chExt cx="5838095" cy="6217920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3207434" y="2335237"/>
                  <a:ext cx="5036234" cy="4178104"/>
                </a:xfrm>
                <a:prstGeom prst="rect">
                  <a:avLst/>
                </a:prstGeom>
                <a:pattFill prst="horzBrick">
                  <a:fgClr>
                    <a:schemeClr val="bg1"/>
                  </a:fgClr>
                  <a:bgClr>
                    <a:srgbClr val="C00000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Isosceles Triangle 9"/>
                <p:cNvSpPr/>
                <p:nvPr/>
              </p:nvSpPr>
              <p:spPr>
                <a:xfrm>
                  <a:off x="2799466" y="295421"/>
                  <a:ext cx="5838095" cy="2039813"/>
                </a:xfrm>
                <a:prstGeom prst="triangle">
                  <a:avLst/>
                </a:prstGeom>
                <a:pattFill prst="ltVert">
                  <a:fgClr>
                    <a:schemeClr val="accent1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Rectangle 12"/>
              <p:cNvSpPr/>
              <p:nvPr/>
            </p:nvSpPr>
            <p:spPr>
              <a:xfrm>
                <a:off x="2769473" y="3713871"/>
                <a:ext cx="3532851" cy="140676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5178132" y="1424411"/>
            <a:ext cx="2010459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92457" y="2719769"/>
            <a:ext cx="73840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বাড়িতে ব্যবহৃত কয়েকটি চৌম্বক ও অচৌম্বক পদার্থের নাম লিখে আনবে।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48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06572" y="214516"/>
            <a:ext cx="6892550" cy="487713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6AE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134196"/>
            <a:ext cx="7556576" cy="500740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hlinkClick r:id="rId4"/>
          </p:cNvPr>
          <p:cNvSpPr/>
          <p:nvPr/>
        </p:nvSpPr>
        <p:spPr>
          <a:xfrm>
            <a:off x="9050852" y="5332451"/>
            <a:ext cx="1068008" cy="901402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" name="Rounded Rectangle 9">
            <a:hlinkClick r:id="rId6"/>
          </p:cNvPr>
          <p:cNvSpPr/>
          <p:nvPr/>
        </p:nvSpPr>
        <p:spPr>
          <a:xfrm>
            <a:off x="10455035" y="5498849"/>
            <a:ext cx="1095989" cy="710625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11" name="Picture 10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91" y="5285001"/>
            <a:ext cx="2019300" cy="95846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94559" y="5162843"/>
            <a:ext cx="5976579" cy="1364566"/>
            <a:chOff x="494559" y="5162843"/>
            <a:chExt cx="5976579" cy="1364566"/>
          </a:xfrm>
        </p:grpSpPr>
        <p:sp>
          <p:nvSpPr>
            <p:cNvPr id="14" name="Right Arrow 13"/>
            <p:cNvSpPr/>
            <p:nvPr/>
          </p:nvSpPr>
          <p:spPr>
            <a:xfrm>
              <a:off x="534572" y="5162843"/>
              <a:ext cx="5936566" cy="1364566"/>
            </a:xfrm>
            <a:prstGeom prst="rightArrow">
              <a:avLst/>
            </a:prstGeom>
            <a:solidFill>
              <a:srgbClr val="00B05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4559" y="5440033"/>
              <a:ext cx="5852160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You can contact  me at</a:t>
              </a:r>
              <a:endParaRPr lang="en-US" sz="4400" dirty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539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56991" y="574431"/>
            <a:ext cx="2543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সম্পাদনায়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721" y="1497761"/>
            <a:ext cx="2139462" cy="24925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20154" y="1578137"/>
            <a:ext cx="50526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 হাবিবুর রহমান </a:t>
            </a:r>
          </a:p>
          <a:p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সাতগাঁও উচ্চ বিদ্যালয়</a:t>
            </a:r>
          </a:p>
          <a:p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শ্রীমঙ্গল, মৌলভীবাজার।</a:t>
            </a:r>
          </a:p>
          <a:p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মোবাইল নং- ০১৭১২৩০৩১৪৮</a:t>
            </a:r>
          </a:p>
          <a:p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ইমেইল নং- 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NikoshBAN" pitchFamily="2" charset="0"/>
              </a:rPr>
              <a:t>hrahmanteacher@gmail.com</a:t>
            </a:r>
            <a:endParaRPr 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72707" y="4818185"/>
            <a:ext cx="31535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১০ম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934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6000">
              <a:schemeClr val="accent4">
                <a:lumMod val="97000"/>
                <a:lumOff val="3000"/>
              </a:schemeClr>
            </a:gs>
            <a:gs pos="56000">
              <a:schemeClr val="accent4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</p:grpSpPr>
        <p:sp>
          <p:nvSpPr>
            <p:cNvPr id="4" name="TextBox 3"/>
            <p:cNvSpPr txBox="1"/>
            <p:nvPr/>
          </p:nvSpPr>
          <p:spPr>
            <a:xfrm>
              <a:off x="618858" y="631383"/>
              <a:ext cx="1533379" cy="563231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FFF00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0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</a:t>
              </a:r>
            </a:p>
            <a:p>
              <a:pPr algn="ctr"/>
              <a:r>
                <a:rPr lang="bn-IN" sz="60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ঠ </a:t>
              </a:r>
            </a:p>
            <a:p>
              <a:pPr algn="ctr"/>
              <a:r>
                <a:rPr lang="bn-IN" sz="60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</a:p>
            <a:p>
              <a:pPr algn="ctr"/>
              <a:r>
                <a:rPr lang="bn-IN" sz="60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রি</a:t>
              </a:r>
            </a:p>
            <a:p>
              <a:pPr algn="ctr"/>
              <a:r>
                <a:rPr lang="bn-IN" sz="60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</a:t>
              </a:r>
            </a:p>
            <a:p>
              <a:pPr algn="ctr"/>
              <a:r>
                <a:rPr lang="bn-IN" sz="60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তি</a:t>
              </a:r>
              <a:endPara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667972" y="369332"/>
              <a:ext cx="5022166" cy="6119447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Notched Right Arrow 5"/>
            <p:cNvSpPr/>
            <p:nvPr/>
          </p:nvSpPr>
          <p:spPr>
            <a:xfrm>
              <a:off x="2503928" y="2783742"/>
              <a:ext cx="3953023" cy="984738"/>
            </a:xfrm>
            <a:prstGeom prst="notchedRightArrow">
              <a:avLst/>
            </a:prstGeom>
            <a:solidFill>
              <a:srgbClr val="00B050"/>
            </a:solidFill>
            <a:ln w="38100">
              <a:solidFill>
                <a:srgbClr val="FFFF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ound Same Side Corner Rectangle 7"/>
            <p:cNvSpPr/>
            <p:nvPr/>
          </p:nvSpPr>
          <p:spPr>
            <a:xfrm rot="10800000">
              <a:off x="7357282" y="397467"/>
              <a:ext cx="3756073" cy="1922041"/>
            </a:xfrm>
            <a:prstGeom prst="round2SameRect">
              <a:avLst/>
            </a:prstGeom>
            <a:solidFill>
              <a:schemeClr val="accent6"/>
            </a:solidFill>
            <a:ln>
              <a:solidFill>
                <a:srgbClr val="00B0F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51176" y="377016"/>
              <a:ext cx="2968283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b="1" dirty="0" smtClean="0">
                  <a:solidFill>
                    <a:srgbClr val="FFFF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</a:p>
            <a:p>
              <a:pPr algn="ctr"/>
              <a:r>
                <a:rPr lang="bn-IN" sz="2800" b="1" dirty="0" smtClean="0">
                  <a:solidFill>
                    <a:srgbClr val="FFFF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সপ্তম শ্রেণি</a:t>
              </a:r>
            </a:p>
            <a:p>
              <a:pPr algn="ctr"/>
              <a:r>
                <a:rPr lang="bn-IN" sz="2800" b="1" dirty="0" smtClean="0">
                  <a:solidFill>
                    <a:srgbClr val="FFFF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দশম অধ্যায়</a:t>
              </a:r>
            </a:p>
            <a:p>
              <a:pPr algn="ctr"/>
              <a:r>
                <a:rPr lang="bn-IN" sz="2800" b="1" dirty="0" smtClean="0">
                  <a:solidFill>
                    <a:srgbClr val="FFFF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বিদ্যুৎ ও চুম্বকের ঘটনা</a:t>
              </a:r>
              <a:endParaRPr lang="en-US" sz="28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0" y="0"/>
              <a:ext cx="12168940" cy="6842826"/>
              <a:chOff x="0" y="0"/>
              <a:chExt cx="12168940" cy="6842826"/>
            </a:xfrm>
            <a:solidFill>
              <a:schemeClr val="accent6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12168940" cy="143691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6714420"/>
                <a:ext cx="12168940" cy="128406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1999123" y="0"/>
                <a:ext cx="169817" cy="6842826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889" y="0"/>
                <a:ext cx="169817" cy="6842826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45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27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87739" y="1118184"/>
            <a:ext cx="4976949" cy="483626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6333" y="1118184"/>
            <a:ext cx="5016138" cy="483626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21410" y="134220"/>
            <a:ext cx="3327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 কর</a:t>
            </a:r>
            <a:endParaRPr lang="en-US" sz="4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508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7945" y="0"/>
            <a:ext cx="64289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115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050" y="2912012"/>
            <a:ext cx="117887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চুম্বক- এর ধর্ম ও চুম্বকে রূপান্তর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blipFill>
            <a:blip r:embed="rId2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6845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blipFill>
            <a:blip r:embed="rId2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08887" y="143691"/>
            <a:ext cx="2820379" cy="120032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9863" y="2263003"/>
            <a:ext cx="86797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4000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চুম্বক সংজ্ঞায়িত করতে পারবে;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চুম্বকের ধর্ম বলতে পারবে;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চৌম্বক ও অচৌম্বক পদার্থ সনাক্ত করতে পারবে;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চৌম্বক পদার্থকে চুম্বকে রূপান্তর করতে পারবে।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22364" y="2009785"/>
            <a:ext cx="5373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82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170706" y="143691"/>
            <a:ext cx="11828417" cy="6570729"/>
          </a:xfrm>
          <a:prstGeom prst="rect">
            <a:avLst/>
          </a:prstGeom>
          <a:blipFill dpi="0" rotWithShape="1">
            <a:blip r:embed="rId2"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9828" y="243568"/>
            <a:ext cx="1161929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চুম্বকঃ- </a:t>
            </a:r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ম্যাগনেট শব্দটির বাংলা প্রতি শব্দ হলো চুম্বক। এর আকর্ষণ করার ক্ষমতা আছে। আকর্ষণ এক প্রকার বল।বল দিয়ে কাজ করা যায়। অর্থাৎ চুম্বকের কাজ করার সামর্থ্য আছে</a:t>
            </a:r>
            <a:r>
              <a:rPr lang="bn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bn-IN" sz="4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সুতরাং চুম্বক এক প্রকার শক্তি।</a:t>
            </a:r>
          </a:p>
          <a:p>
            <a:endParaRPr lang="bn-IN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এশিয়া মাইনরে ম্যানেশিয়া প্রদেশে এটি আবিষ্কৃত হয়। ম্যাগনাস নামক রাখাল বালক প্রথম এটি প্রত্যক্ষ করেন। তার নাম অনুসারেই ম্যাগনেট নামের উৎপত্তি।</a:t>
            </a:r>
          </a:p>
        </p:txBody>
      </p:sp>
    </p:spTree>
    <p:extLst>
      <p:ext uri="{BB962C8B-B14F-4D97-AF65-F5344CB8AC3E}">
        <p14:creationId xmlns:p14="http://schemas.microsoft.com/office/powerpoint/2010/main" val="174804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928407" y="457199"/>
            <a:ext cx="2312126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চুম্বকের ধর্ম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9317" y="1503230"/>
            <a:ext cx="11085341" cy="76944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মুক্তভাবে ঝুলন্ত চুম্বক সর্বদা উত্তর-দক্ষিণমুখী হয়ে স্থির থাকে।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89975" y="3080825"/>
            <a:ext cx="7033845" cy="236337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2978" y="3627302"/>
            <a:ext cx="1631852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7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17723" y="3627302"/>
            <a:ext cx="185693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endParaRPr lang="en-US" sz="7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09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423</Words>
  <Application>Microsoft Office PowerPoint</Application>
  <PresentationFormat>Custom</PresentationFormat>
  <Paragraphs>92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HABIB</cp:lastModifiedBy>
  <cp:revision>97</cp:revision>
  <dcterms:created xsi:type="dcterms:W3CDTF">2017-08-31T17:34:57Z</dcterms:created>
  <dcterms:modified xsi:type="dcterms:W3CDTF">2020-07-25T17:20:32Z</dcterms:modified>
</cp:coreProperties>
</file>