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6" r:id="rId1"/>
  </p:sldMasterIdLst>
  <p:notesMasterIdLst>
    <p:notesMasterId r:id="rId24"/>
  </p:notesMasterIdLst>
  <p:sldIdLst>
    <p:sldId id="296" r:id="rId2"/>
    <p:sldId id="295" r:id="rId3"/>
    <p:sldId id="259" r:id="rId4"/>
    <p:sldId id="261" r:id="rId5"/>
    <p:sldId id="288" r:id="rId6"/>
    <p:sldId id="266" r:id="rId7"/>
    <p:sldId id="289" r:id="rId8"/>
    <p:sldId id="292" r:id="rId9"/>
    <p:sldId id="271" r:id="rId10"/>
    <p:sldId id="265" r:id="rId11"/>
    <p:sldId id="272" r:id="rId12"/>
    <p:sldId id="274" r:id="rId13"/>
    <p:sldId id="268" r:id="rId14"/>
    <p:sldId id="269" r:id="rId15"/>
    <p:sldId id="267" r:id="rId16"/>
    <p:sldId id="287" r:id="rId17"/>
    <p:sldId id="276" r:id="rId18"/>
    <p:sldId id="279" r:id="rId19"/>
    <p:sldId id="277" r:id="rId20"/>
    <p:sldId id="264" r:id="rId21"/>
    <p:sldId id="263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F127"/>
    <a:srgbClr val="0000FF"/>
    <a:srgbClr val="3BFF3B"/>
    <a:srgbClr val="07ADB1"/>
    <a:srgbClr val="00C800"/>
    <a:srgbClr val="1DFB47"/>
    <a:srgbClr val="3A0AC2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64" autoAdjust="0"/>
    <p:restoredTop sz="94660"/>
  </p:normalViewPr>
  <p:slideViewPr>
    <p:cSldViewPr>
      <p:cViewPr varScale="1">
        <p:scale>
          <a:sx n="69" d="100"/>
          <a:sy n="69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29B2C-8C35-43B2-8FCA-40D0FD9DDA7B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605D-4778-436F-8826-E79296B4C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4E86-80F1-4BEF-B1CA-47952F91C1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544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D7BC-3F40-46F9-961C-AB286A94B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FFFC-FC29-42EE-90F1-32A24837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C81F-0701-44E6-8751-31417D21D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07CD-AE11-4372-BCCC-D3B3DFFC9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ADF7-83D5-452A-9BE0-EEE92F3F0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168D-3919-4A36-B40D-C887FBEBD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F09B-8714-4D11-A0AE-ECDF7273C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2B28-A87B-45B9-A06D-058F02781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9D1D-48DF-44EC-8B28-949E8B923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C5DF-D314-49C0-9C1B-427765F7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D2B9-DD19-4AF6-BC1B-21455E454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E02E-9604-42C1-AD92-B47681A9D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63A33C-8B6F-4A3A-BD98-19E42684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11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3343" y="1892974"/>
            <a:ext cx="45720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143000"/>
            <a:ext cx="8229600" cy="521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2286000" y="381000"/>
            <a:ext cx="4419600" cy="709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olaimanLipi"/>
                <a:cs typeface="SolaimanLipi"/>
              </a:rPr>
              <a:t>সবাইকে শুভেচ্ছা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SolaimanLipi"/>
              <a:cs typeface="SolaimanLip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82712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E:\A2I Training\New Folder\girls%20pai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820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8859-insert-c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439" y="916685"/>
            <a:ext cx="41625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bacus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796"/>
            <a:ext cx="1906385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CAWL7VH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893276"/>
            <a:ext cx="2426677" cy="144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6169" y="0"/>
            <a:ext cx="7127631" cy="3341269"/>
            <a:chOff x="416169" y="0"/>
            <a:chExt cx="7127631" cy="3341688"/>
          </a:xfrm>
        </p:grpSpPr>
        <p:sp>
          <p:nvSpPr>
            <p:cNvPr id="10248" name="TextBox 6"/>
            <p:cNvSpPr txBox="1">
              <a:spLocks noChangeArrowheads="1"/>
            </p:cNvSpPr>
            <p:nvPr/>
          </p:nvSpPr>
          <p:spPr bwMode="auto">
            <a:xfrm>
              <a:off x="2743200" y="0"/>
              <a:ext cx="4284336" cy="707975"/>
            </a:xfrm>
            <a:prstGeom prst="rect">
              <a:avLst/>
            </a:prstGeom>
            <a:solidFill>
              <a:srgbClr val="1DFB47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এবাকা</a:t>
              </a:r>
              <a:r>
                <a:rPr lang="bn-BD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en-US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/গ</a:t>
              </a:r>
              <a:r>
                <a:rPr lang="bn-BD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নাকারী</a:t>
              </a:r>
              <a:r>
                <a:rPr lang="en-US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যন্ত্র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0249" name="TextBox 8"/>
            <p:cNvSpPr txBox="1">
              <a:spLocks noChangeArrowheads="1"/>
            </p:cNvSpPr>
            <p:nvPr/>
          </p:nvSpPr>
          <p:spPr bwMode="auto">
            <a:xfrm>
              <a:off x="416169" y="2170114"/>
              <a:ext cx="2057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বিদ্যু</a:t>
              </a:r>
              <a:r>
                <a:rPr lang="en-US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ৎ</a:t>
              </a:r>
            </a:p>
          </p:txBody>
        </p:sp>
        <p:sp>
          <p:nvSpPr>
            <p:cNvPr id="10250" name="TextBox 7"/>
            <p:cNvSpPr txBox="1">
              <a:spLocks noChangeArrowheads="1"/>
            </p:cNvSpPr>
            <p:nvPr/>
          </p:nvSpPr>
          <p:spPr bwMode="auto">
            <a:xfrm>
              <a:off x="4724400" y="2971800"/>
              <a:ext cx="2819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NikoshBAN" pitchFamily="2" charset="0"/>
                  <a:cs typeface="NikoshBAN" pitchFamily="2" charset="0"/>
                </a:rPr>
                <a:t>CD Rom/ Memory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5486400" y="1219200"/>
            <a:ext cx="1524000" cy="1066800"/>
          </a:xfrm>
          <a:prstGeom prst="straightConnector1">
            <a:avLst/>
          </a:prstGeom>
          <a:ln w="381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837398"/>
            <a:ext cx="4800600" cy="302060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33528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4343400"/>
            <a:ext cx="2438400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dirty="0">
              <a:solidFill>
                <a:srgbClr val="07ADB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098931" y="4603993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47800" y="5451231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900" y="3429000"/>
            <a:ext cx="260985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276600"/>
            <a:ext cx="271462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312" y="457200"/>
            <a:ext cx="5076825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04800"/>
            <a:ext cx="5486400" cy="13716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1"/>
            <a:tileRect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   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কম্পিউটার</a:t>
            </a:r>
            <a:endParaRPr lang="en-US" sz="5400" b="1" dirty="0"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3276600"/>
            <a:ext cx="853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গণনাকারী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4400" dirty="0" smtClean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তথ্য</a:t>
            </a:r>
            <a:r>
              <a:rPr lang="en-US" sz="4400" dirty="0" smtClean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31897"/>
            <a:ext cx="3352799" cy="266370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3B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3B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omputer02.jpg"/>
          <p:cNvPicPr>
            <a:picLocks noChangeAspect="1" noChangeArrowheads="1"/>
          </p:cNvPicPr>
          <p:nvPr/>
        </p:nvPicPr>
        <p:blipFill>
          <a:blip r:embed="rId2"/>
          <a:srcRect l="29424" t="4335" r="25885" b="18787"/>
          <a:stretch>
            <a:fillRect/>
          </a:stretch>
        </p:blipFill>
        <p:spPr bwMode="auto">
          <a:xfrm>
            <a:off x="0" y="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CAMJ0PE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1638"/>
            <a:ext cx="3276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abacu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2672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emory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92088"/>
            <a:ext cx="3630613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mail_lapto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2672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0" y="76200"/>
            <a:ext cx="88392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1600" y="381000"/>
            <a:ext cx="624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0" y="1828800"/>
            <a:ext cx="8686800" cy="4186238"/>
            <a:chOff x="0" y="1152"/>
            <a:chExt cx="5472" cy="2637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152"/>
              <a:ext cx="5472" cy="83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000" dirty="0" smtClean="0">
                  <a:solidFill>
                    <a:srgbClr val="00C800"/>
                  </a:solidFill>
                  <a:latin typeface="NikoshBAN" pitchFamily="2" charset="0"/>
                  <a:cs typeface="NikoshBAN" pitchFamily="2" charset="0"/>
                </a:rPr>
                <a:t>১। কম্পিউটার আতি দ্রুত গতিতে যে কোন হিসাব- নিকাশের কাজ সম্পন্ন করতে পারে।</a:t>
              </a:r>
              <a:endParaRPr lang="en-US" sz="40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2046"/>
              <a:ext cx="5472" cy="8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bn-BD" sz="4000" dirty="0" smtClean="0">
                  <a:solidFill>
                    <a:srgbClr val="984807"/>
                  </a:solidFill>
                  <a:latin typeface="NikoshBAN" pitchFamily="2" charset="0"/>
                  <a:cs typeface="NikoshBAN" pitchFamily="2" charset="0"/>
                </a:rPr>
                <a:t>২। যান্ত্রিক বা নির্দেশনায় ত্রুটি না থাকলে কম্পিউটার কখনও কাজ করতে ভুল করেনা।</a:t>
              </a:r>
              <a:endParaRPr lang="en-US" sz="4000" dirty="0">
                <a:solidFill>
                  <a:srgbClr val="984807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8" y="2955"/>
              <a:ext cx="5424" cy="8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000" dirty="0" smtClean="0">
                  <a:solidFill>
                    <a:srgbClr val="1DFB47"/>
                  </a:solidFill>
                  <a:latin typeface="NikoshBAN" pitchFamily="2" charset="0"/>
                  <a:cs typeface="NikoshBAN" pitchFamily="2" charset="0"/>
                </a:rPr>
                <a:t>৩। কম্পিউটার সহায়ক মেমরির সাহায্যে বিপুল পরিমাণ তথ্য ধরে রাখতে পারে।</a:t>
              </a:r>
              <a:endPara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724400" y="4572000"/>
            <a:ext cx="3657600" cy="1549400"/>
            <a:chOff x="3733801" y="685800"/>
            <a:chExt cx="3657600" cy="1549746"/>
          </a:xfrm>
        </p:grpSpPr>
        <p:pic>
          <p:nvPicPr>
            <p:cNvPr id="6177" name="Picture 5" descr="J:\punchcard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1" y="685800"/>
              <a:ext cx="3657600" cy="1549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8" name="TextBox 25"/>
            <p:cNvSpPr txBox="1">
              <a:spLocks noChangeArrowheads="1"/>
            </p:cNvSpPr>
            <p:nvPr/>
          </p:nvSpPr>
          <p:spPr bwMode="auto">
            <a:xfrm>
              <a:off x="4419600" y="1676400"/>
              <a:ext cx="2362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  <a:latin typeface="Calibri" pitchFamily="34" charset="0"/>
                </a:rPr>
                <a:t>Punch Card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495800" y="1524000"/>
            <a:ext cx="3933825" cy="2857500"/>
            <a:chOff x="4495800" y="1524000"/>
            <a:chExt cx="3933825" cy="2857500"/>
          </a:xfrm>
        </p:grpSpPr>
        <p:pic>
          <p:nvPicPr>
            <p:cNvPr id="6175" name="Picture 2" descr="J:\eniac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5800" y="1524000"/>
              <a:ext cx="393382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6" name="TextBox 32"/>
            <p:cNvSpPr txBox="1">
              <a:spLocks noChangeArrowheads="1"/>
            </p:cNvSpPr>
            <p:nvPr/>
          </p:nvSpPr>
          <p:spPr bwMode="auto">
            <a:xfrm>
              <a:off x="5410200" y="32004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ENIAC-1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কম্পিউটারের প্রজন্ম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5" y="1581150"/>
            <a:ext cx="3352800" cy="4000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১ম প্রজন্ম-১৯৪৬-৫৯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77" y="2765085"/>
            <a:ext cx="2895600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২য় প্রজন্ম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১৯৫৯-৬৫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85" y="3687972"/>
            <a:ext cx="27432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প্রজন্ম-১৯৬৫-৭১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77" y="4922322"/>
            <a:ext cx="3505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প্রজন্ম-১৯৭১-বর্তমান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723" y="6291995"/>
            <a:ext cx="2971800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৫ম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প্রজন্ম -ভবিষ্যৎ প্রজন্ম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800600" y="1600200"/>
            <a:ext cx="3962400" cy="2362200"/>
            <a:chOff x="3581400" y="2438400"/>
            <a:chExt cx="2638425" cy="1733550"/>
          </a:xfrm>
        </p:grpSpPr>
        <p:pic>
          <p:nvPicPr>
            <p:cNvPr id="6173" name="Picture 3" descr="J:\Ibm-16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1400" y="2438400"/>
              <a:ext cx="263842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3962400" y="3429000"/>
              <a:ext cx="1828800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IBM-1620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5791200" y="4191000"/>
            <a:ext cx="3016250" cy="2260600"/>
            <a:chOff x="4572000" y="4191000"/>
            <a:chExt cx="3017032" cy="2260600"/>
          </a:xfrm>
        </p:grpSpPr>
        <p:pic>
          <p:nvPicPr>
            <p:cNvPr id="6171" name="Picture 4" descr="J:\magnetic cor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4191000"/>
              <a:ext cx="3017032" cy="226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4724440" y="6019800"/>
              <a:ext cx="2743911" cy="3698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00"/>
                  </a:solidFill>
                </a:rPr>
                <a:t>Magnetic core Memory</a:t>
              </a:r>
            </a:p>
          </p:txBody>
        </p:sp>
      </p:grpSp>
      <p:pic>
        <p:nvPicPr>
          <p:cNvPr id="43" name="Picture 6" descr="J:\transis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191000"/>
            <a:ext cx="2025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4800600" y="1600200"/>
            <a:ext cx="4114800" cy="2438400"/>
            <a:chOff x="6096000" y="2209800"/>
            <a:chExt cx="2819400" cy="1866900"/>
          </a:xfrm>
        </p:grpSpPr>
        <p:pic>
          <p:nvPicPr>
            <p:cNvPr id="6169" name="Picture 2" descr="J:\220px-DM_IBM_S36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96000" y="2209800"/>
              <a:ext cx="27940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620000" y="3429000"/>
              <a:ext cx="1295400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IBM-360</a:t>
              </a: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3495675" y="4714875"/>
            <a:ext cx="2143125" cy="1838325"/>
            <a:chOff x="3124200" y="4343400"/>
            <a:chExt cx="2143125" cy="2143125"/>
          </a:xfrm>
        </p:grpSpPr>
        <p:pic>
          <p:nvPicPr>
            <p:cNvPr id="6167" name="Picture 4" descr="J:\iIC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24200" y="43434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4876800" y="4800527"/>
              <a:ext cx="381000" cy="37014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IC</a:t>
              </a:r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6172200" y="4343400"/>
            <a:ext cx="2667000" cy="1595438"/>
            <a:chOff x="3581400" y="2438400"/>
            <a:chExt cx="2667000" cy="1595437"/>
          </a:xfrm>
        </p:grpSpPr>
        <p:pic>
          <p:nvPicPr>
            <p:cNvPr id="6165" name="Picture 2" descr="J:\semicon memory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19500" y="2824162"/>
              <a:ext cx="190500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6" name="TextBox 51"/>
            <p:cNvSpPr txBox="1">
              <a:spLocks noChangeArrowheads="1"/>
            </p:cNvSpPr>
            <p:nvPr/>
          </p:nvSpPr>
          <p:spPr bwMode="auto">
            <a:xfrm>
              <a:off x="3581400" y="2438400"/>
              <a:ext cx="2667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Semi Conductor Memory</a:t>
              </a:r>
            </a:p>
          </p:txBody>
        </p:sp>
      </p:grpSp>
      <p:pic>
        <p:nvPicPr>
          <p:cNvPr id="1032" name="Picture 8" descr="J:\desktop-comput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1447800"/>
            <a:ext cx="363855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 descr="J:\cpu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4495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J:\futur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19812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:\Picture\picture.net\asustek_internet_radio_air_1.jpg"/>
          <p:cNvPicPr>
            <a:picLocks noChangeAspect="1" noChangeArrowheads="1"/>
          </p:cNvPicPr>
          <p:nvPr/>
        </p:nvPicPr>
        <p:blipFill>
          <a:blip r:embed="rId2"/>
          <a:srcRect l="2178" t="2388" r="4174"/>
          <a:stretch>
            <a:fillRect/>
          </a:stretch>
        </p:blipFill>
        <p:spPr bwMode="auto">
          <a:xfrm>
            <a:off x="2438400" y="4267200"/>
            <a:ext cx="2362200" cy="2286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 rot="5400000">
            <a:off x="1675607" y="3428206"/>
            <a:ext cx="685800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9" descr="2128CD_player.jpg"/>
          <p:cNvPicPr>
            <a:picLocks noChangeAspect="1"/>
          </p:cNvPicPr>
          <p:nvPr/>
        </p:nvPicPr>
        <p:blipFill>
          <a:blip r:embed="rId3"/>
          <a:srcRect l="17647" t="4819" r="11765"/>
          <a:stretch>
            <a:fillRect/>
          </a:stretch>
        </p:blipFill>
        <p:spPr bwMode="auto">
          <a:xfrm>
            <a:off x="0" y="4495800"/>
            <a:ext cx="1982676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1828800"/>
            <a:ext cx="5029200" cy="2209800"/>
            <a:chOff x="0" y="2362200"/>
            <a:chExt cx="5029200" cy="2209799"/>
          </a:xfrm>
        </p:grpSpPr>
        <p:pic>
          <p:nvPicPr>
            <p:cNvPr id="16399" name="Picture 13" descr="DVD_Player.jpg"/>
            <p:cNvPicPr>
              <a:picLocks noChangeAspect="1"/>
            </p:cNvPicPr>
            <p:nvPr/>
          </p:nvPicPr>
          <p:blipFill>
            <a:blip r:embed="rId4"/>
            <a:srcRect l="2222" t="41112" r="10001" b="41112"/>
            <a:stretch>
              <a:fillRect/>
            </a:stretch>
          </p:blipFill>
          <p:spPr bwMode="auto">
            <a:xfrm>
              <a:off x="0" y="3886200"/>
              <a:ext cx="2781300" cy="563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4" descr="3D Picture-193.JPG"/>
            <p:cNvPicPr>
              <a:picLocks noChangeAspect="1"/>
            </p:cNvPicPr>
            <p:nvPr/>
          </p:nvPicPr>
          <p:blipFill>
            <a:blip r:embed="rId5"/>
            <a:srcRect l="23333" t="13333" r="15000" b="2222"/>
            <a:stretch>
              <a:fillRect/>
            </a:stretch>
          </p:blipFill>
          <p:spPr bwMode="auto">
            <a:xfrm>
              <a:off x="2362200" y="2438400"/>
              <a:ext cx="2667000" cy="2133599"/>
            </a:xfrm>
            <a:prstGeom prst="ellipse">
              <a:avLst/>
            </a:prstGeom>
            <a:ln>
              <a:solidFill>
                <a:srgbClr val="841677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13" name="Picture 12" descr="defaultCAB1S5C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62200"/>
              <a:ext cx="1981200" cy="1485900"/>
            </a:xfrm>
            <a:prstGeom prst="rect">
              <a:avLst/>
            </a:prstGeom>
            <a:ln>
              <a:noFill/>
            </a:ln>
            <a:effectLst>
              <a:outerShdw blurRad="50800" dist="50800" dir="5400000" algn="ctr" rotWithShape="0">
                <a:srgbClr val="00C800"/>
              </a:outerShdw>
              <a:softEdge rad="112500"/>
            </a:effectLst>
          </p:spPr>
        </p:pic>
      </p:grpSp>
      <p:pic>
        <p:nvPicPr>
          <p:cNvPr id="16" name="Picture 15" descr="imagesCAARSDY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788569"/>
            <a:ext cx="1524000" cy="206943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1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57800" y="14288"/>
            <a:ext cx="3657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800" b="1" dirty="0">
              <a:solidFill>
                <a:srgbClr val="3BFF3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ash copy.jpg"/>
          <p:cNvPicPr>
            <a:picLocks noChangeAspect="1"/>
          </p:cNvPicPr>
          <p:nvPr/>
        </p:nvPicPr>
        <p:blipFill>
          <a:blip r:embed="rId8"/>
          <a:srcRect l="6173" r="3292" b="1667"/>
          <a:stretch>
            <a:fillRect/>
          </a:stretch>
        </p:blipFill>
        <p:spPr>
          <a:xfrm>
            <a:off x="5486400" y="685800"/>
            <a:ext cx="3429000" cy="396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web camera.jpg"/>
          <p:cNvPicPr>
            <a:picLocks noChangeAspect="1"/>
          </p:cNvPicPr>
          <p:nvPr/>
        </p:nvPicPr>
        <p:blipFill>
          <a:blip r:embed="rId9"/>
          <a:srcRect l="23334" t="16666" r="23334" b="23334"/>
          <a:stretch>
            <a:fillRect/>
          </a:stretch>
        </p:blipFill>
        <p:spPr bwMode="auto">
          <a:xfrm>
            <a:off x="5715000" y="685800"/>
            <a:ext cx="914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Electronic_Calculato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400" y="457200"/>
            <a:ext cx="1600200" cy="1600200"/>
          </a:xfrm>
          <a:prstGeom prst="rect">
            <a:avLst/>
          </a:prstGeom>
        </p:spPr>
      </p:pic>
      <p:pic>
        <p:nvPicPr>
          <p:cNvPr id="19" name="Picture 18" descr="tv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57200"/>
            <a:ext cx="1752600" cy="124785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>
            <a:spLocks noChangeArrowheads="1"/>
          </p:cNvSpPr>
          <p:nvPr/>
        </p:nvSpPr>
        <p:spPr bwMode="auto">
          <a:xfrm>
            <a:off x="990600" y="31750"/>
            <a:ext cx="6918325" cy="2081213"/>
          </a:xfrm>
          <a:prstGeom prst="cube">
            <a:avLst>
              <a:gd name="adj" fmla="val 25000"/>
            </a:avLst>
          </a:prstGeom>
          <a:solidFill>
            <a:schemeClr val="accent5">
              <a:lumMod val="50000"/>
            </a:schemeClr>
          </a:solidFill>
          <a:ln w="38100">
            <a:solidFill>
              <a:srgbClr val="07ADB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7848600" cy="1938992"/>
          </a:xfrm>
          <a:prstGeom prst="rect">
            <a:avLst/>
          </a:prstGeom>
          <a:solidFill>
            <a:srgbClr val="3A0AC2"/>
          </a:solidFill>
          <a:scene3d>
            <a:camera prst="orthographicFront"/>
            <a:lightRig rig="threePt" dir="t"/>
          </a:scene3d>
          <a:sp3d prstMaterial="plastic">
            <a:bevelT prst="relaxedInset"/>
            <a:bevelB w="101600" prst="riblet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000" dirty="0" smtClean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endParaRPr lang="bn-BD" sz="4000" dirty="0">
              <a:solidFill>
                <a:srgbClr val="1DFB4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bn-BD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smtClean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538538"/>
            <a:ext cx="78486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u="sng" dirty="0" smtClean="0">
                <a:solidFill>
                  <a:srgbClr val="FFFF00"/>
                </a:solidFill>
                <a:cs typeface="NikoshBAN" pitchFamily="2" charset="0"/>
              </a:rPr>
              <a:t>ক-দল                         খ- দল</a:t>
            </a:r>
            <a:endParaRPr lang="en-US" sz="4000" u="sng" dirty="0">
              <a:solidFill>
                <a:srgbClr val="FFFF00"/>
              </a:solidFill>
              <a:cs typeface="NikoshBAN" pitchFamily="2" charset="0"/>
            </a:endParaRPr>
          </a:p>
        </p:txBody>
      </p:sp>
      <p:graphicFrame>
        <p:nvGraphicFramePr>
          <p:cNvPr id="1744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7015066"/>
              </p:ext>
            </p:extLst>
          </p:nvPr>
        </p:nvGraphicFramePr>
        <p:xfrm>
          <a:off x="914400" y="4343400"/>
          <a:ext cx="7848600" cy="2377440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n-BD" sz="3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অন্যান্য ইলেক্ট্রনিক যন্ত্র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n-BD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FF3B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BFF3B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FF3B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FF3B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FF3B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FF3B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FF3B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FF3B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1825541"/>
              </p:ext>
            </p:extLst>
          </p:nvPr>
        </p:nvGraphicFramePr>
        <p:xfrm>
          <a:off x="304800" y="1905000"/>
          <a:ext cx="86868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 smtClean="0">
                          <a:solidFill>
                            <a:srgbClr val="3A0AC2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en-US" sz="2800" u="sng" dirty="0" smtClean="0">
                          <a:solidFill>
                            <a:srgbClr val="3A0AC2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u="sng" dirty="0" err="1" smtClean="0">
                          <a:solidFill>
                            <a:srgbClr val="3A0AC2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ইলেক্ট্রনিক</a:t>
                      </a:r>
                      <a:r>
                        <a:rPr lang="en-US" sz="2800" u="sng" dirty="0" smtClean="0">
                          <a:solidFill>
                            <a:srgbClr val="3A0AC2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u="sng" dirty="0" err="1" smtClean="0">
                          <a:solidFill>
                            <a:srgbClr val="3A0AC2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</a:t>
                      </a:r>
                      <a:endParaRPr lang="en-US" sz="2800" dirty="0">
                        <a:solidFill>
                          <a:srgbClr val="3A0AC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endParaRPr lang="en-US" sz="2800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১।দু’একটির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বেশী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়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যায়না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1DFB47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১।অনেক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রকম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1DFB47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20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স্মৃতি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করার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সীমিত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1DFB47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20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স্মৃতি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করার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</a:t>
                      </a:r>
                      <a:r>
                        <a:rPr lang="bn-BD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পক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 smtClean="0">
                        <a:solidFill>
                          <a:srgbClr val="1DFB47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320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প্রোগ্রামিং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1DFB47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20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প্রোগ্রামিং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1DFB47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বহুমূখীতা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1DFB47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মাইক্রোপ্রসেসর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থাকার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ফলে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বহুমূখীতা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solidFill>
                            <a:srgbClr val="1DFB47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 smtClean="0">
                        <a:solidFill>
                          <a:srgbClr val="1DFB47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" y="914400"/>
            <a:ext cx="8458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 ও  অন্যান্য ইলেক্ট্রনিক যন্ত্রের মধ্যে পার্থক্য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219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সুরঞ্জন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962400"/>
            <a:ext cx="57912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কে,ইউ,পি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পাইলট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828800"/>
            <a:ext cx="5867400" cy="193899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Mongolian Baiti" pitchFamily="66" charset="0"/>
                <a:cs typeface="Mongolian Baiti" pitchFamily="66" charset="0"/>
              </a:rPr>
              <a:t>Training of Trainers (TOT) .</a:t>
            </a:r>
          </a:p>
          <a:p>
            <a:pPr algn="ctr"/>
            <a:r>
              <a:rPr lang="en-US" sz="3600" dirty="0" smtClean="0">
                <a:solidFill>
                  <a:srgbClr val="00B0F0"/>
                </a:solidFill>
                <a:latin typeface="Mongolian Baiti" pitchFamily="66" charset="0"/>
                <a:cs typeface="Mongolian Baiti" pitchFamily="66" charset="0"/>
              </a:rPr>
              <a:t>UITRCE,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কালীগঞ্জ,লালমনিরহাট</a:t>
            </a:r>
            <a:endParaRPr lang="en-US" sz="4800" dirty="0" smtClean="0">
              <a:solidFill>
                <a:srgbClr val="00B0F0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1026" name="Picture 2" descr="C:\Users\SURANJAN\Desktop\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068178" cy="3581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1" y="184355"/>
            <a:ext cx="338721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347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0" y="2057400"/>
            <a:ext cx="9144000" cy="3048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60" name="Picture 5" descr="Question-Mark-Animated-Photo.jpg"/>
          <p:cNvPicPr>
            <a:picLocks noChangeAspect="1"/>
          </p:cNvPicPr>
          <p:nvPr/>
        </p:nvPicPr>
        <p:blipFill>
          <a:blip r:embed="rId3"/>
          <a:srcRect l="10139" t="-3482" r="20630" b="9889"/>
          <a:stretch>
            <a:fillRect/>
          </a:stretch>
        </p:blipFill>
        <p:spPr bwMode="auto">
          <a:xfrm>
            <a:off x="67408" y="1"/>
            <a:ext cx="92319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295400" y="0"/>
            <a:ext cx="6172200" cy="1343024"/>
          </a:xfrm>
          <a:prstGeom prst="rect">
            <a:avLst/>
          </a:prstGeom>
          <a:solidFill>
            <a:srgbClr val="E3F127"/>
          </a:solidFill>
          <a:scene3d>
            <a:camera prst="isometricOffAxis2Left"/>
            <a:lightRig rig="sunset" dir="t"/>
          </a:scene3d>
          <a:sp3d extrusionH="76200" contourW="12700" prstMaterial="softEdge">
            <a:bevelT prst="slope"/>
            <a:extrusionClr>
              <a:srgbClr val="3BFF3B"/>
            </a:extrusionClr>
            <a:contourClr>
              <a:srgbClr val="FF0000"/>
            </a:contourClr>
          </a:sp3d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bn-BD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09600" y="1557698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381000" y="3406914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67408" y="2265584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Blip>
                <a:blip r:embed="rId6"/>
              </a:buBlip>
            </a:pPr>
            <a:r>
              <a:rPr lang="en-US" sz="4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4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105508" y="4343400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7"/>
              </a:buBlip>
            </a:pP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endParaRPr lang="en-US" sz="4000" dirty="0">
              <a:solidFill>
                <a:srgbClr val="3BFF3B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ransition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 tmFilter="0,0; .5, 0; 1, 1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1" grpId="1"/>
      <p:bldP spid="3" grpId="0"/>
      <p:bldP spid="3" grpId="1"/>
      <p:bldP spid="19463" grpId="0"/>
      <p:bldP spid="1946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2819400"/>
            <a:ext cx="8153400" cy="1676400"/>
          </a:xfrm>
          <a:solidFill>
            <a:srgbClr val="3A0AC2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বিশ্বায়নের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বিষ্ময়কর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99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4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6248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n-BD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"/>
              </a:rPr>
              <a:t>  </a:t>
            </a:r>
            <a:r>
              <a:rPr lang="as-I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as-I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FFFF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2273440" cy="2286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"/>
            <a:ext cx="88392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791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সবাইকে 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86106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 prst="slope"/>
            <a:bevelB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bn-BD" sz="5400" dirty="0">
                <a:solidFill>
                  <a:srgbClr val="FF9933"/>
                </a:solidFill>
                <a:latin typeface="NikoshBAN" pitchFamily="2" charset="0"/>
                <a:cs typeface="NikoshBAN" pitchFamily="2" charset="0"/>
              </a:rPr>
              <a:t>বিষয়ঃ কম্পিউটার শিক্ষা</a:t>
            </a:r>
            <a:endParaRPr lang="en-US" sz="5400" dirty="0">
              <a:solidFill>
                <a:srgbClr val="FF99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685800" y="1600200"/>
            <a:ext cx="3810000" cy="923333"/>
          </a:xfrm>
          <a:prstGeom prst="rect">
            <a:avLst/>
          </a:prstGeom>
          <a:solidFill>
            <a:schemeClr val="tx2">
              <a:lumMod val="1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prst="slope"/>
            <a:bevelB prst="slope"/>
            <a:extrusionClr>
              <a:schemeClr val="accent1"/>
            </a:extrusionClr>
            <a:contourClr>
              <a:schemeClr val="accent4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bn-BD" sz="5400" dirty="0" smtClean="0">
                <a:solidFill>
                  <a:srgbClr val="CCFF66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শ্রেণীঃ নবম</a:t>
            </a:r>
            <a:endParaRPr lang="en-US" sz="5400" dirty="0">
              <a:solidFill>
                <a:srgbClr val="CCFF66"/>
              </a:solidFill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</p:txBody>
      </p:sp>
    </p:spTree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524000" y="228600"/>
            <a:ext cx="5791200" cy="1676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4133F7"/>
              </a:gs>
              <a:gs pos="100000">
                <a:srgbClr val="3A0AC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bn-BD" sz="80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u="sng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107197"/>
            <a:ext cx="9143999" cy="4704577"/>
            <a:chOff x="207321" y="2403230"/>
            <a:chExt cx="8952281" cy="4258953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207321" y="2403230"/>
              <a:ext cx="8952281" cy="4258953"/>
              <a:chOff x="207321" y="2408132"/>
              <a:chExt cx="8952281" cy="3665391"/>
            </a:xfrm>
          </p:grpSpPr>
          <p:sp>
            <p:nvSpPr>
              <p:cNvPr id="6152" name="Text Box 14"/>
              <p:cNvSpPr txBox="1">
                <a:spLocks noChangeArrowheads="1"/>
              </p:cNvSpPr>
              <p:nvPr/>
            </p:nvSpPr>
            <p:spPr bwMode="auto">
              <a:xfrm>
                <a:off x="304801" y="2408132"/>
                <a:ext cx="8077200" cy="577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Blip>
                    <a:blip r:embed="rId3"/>
                  </a:buBlip>
                </a:pPr>
                <a:r>
                  <a:rPr lang="en-US" sz="4400" dirty="0">
                    <a:solidFill>
                      <a:srgbClr val="6DFB81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কম্পিউটারের</a:t>
                </a:r>
                <a:r>
                  <a:rPr lang="en-US" sz="4400" dirty="0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সংজ্ঞা</a:t>
                </a:r>
                <a:r>
                  <a:rPr lang="en-US" sz="4400" dirty="0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4400" dirty="0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400" dirty="0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6153" name="Text Box 16"/>
              <p:cNvSpPr txBox="1">
                <a:spLocks noChangeArrowheads="1"/>
              </p:cNvSpPr>
              <p:nvPr/>
            </p:nvSpPr>
            <p:spPr bwMode="auto">
              <a:xfrm>
                <a:off x="326102" y="3159360"/>
                <a:ext cx="8492764" cy="455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FontTx/>
                  <a:buBlip>
                    <a:blip r:embed="rId4"/>
                  </a:buBlip>
                </a:pPr>
                <a:r>
                  <a:rPr lang="en-US" sz="3200" dirty="0">
                    <a:solidFill>
                      <a:srgbClr val="3A0AC2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3A0AC2"/>
                    </a:solidFill>
                    <a:latin typeface="NikoshBAN" pitchFamily="2" charset="0"/>
                    <a:cs typeface="NikoshBAN" pitchFamily="2" charset="0"/>
                  </a:rPr>
                  <a:t>কম্পিউটারের</a:t>
                </a:r>
                <a:r>
                  <a:rPr lang="en-US" sz="3200" dirty="0">
                    <a:solidFill>
                      <a:srgbClr val="3A0AC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3A0AC2"/>
                    </a:solidFill>
                    <a:latin typeface="NikoshBAN" pitchFamily="2" charset="0"/>
                    <a:cs typeface="NikoshBAN" pitchFamily="2" charset="0"/>
                  </a:rPr>
                  <a:t>বৈশিষ্ট্যগুলো</a:t>
                </a:r>
                <a:r>
                  <a:rPr lang="en-US" sz="3200" dirty="0">
                    <a:solidFill>
                      <a:srgbClr val="3A0AC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rgbClr val="3A0AC2"/>
                    </a:solidFill>
                    <a:latin typeface="NikoshBAN" pitchFamily="2" charset="0"/>
                    <a:cs typeface="NikoshBAN" pitchFamily="2" charset="0"/>
                  </a:rPr>
                  <a:t>কী কী তা বলতে </a:t>
                </a:r>
                <a:r>
                  <a:rPr lang="en-US" sz="3200" dirty="0" smtClean="0">
                    <a:solidFill>
                      <a:srgbClr val="3A0AC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3A0AC2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>
                    <a:solidFill>
                      <a:srgbClr val="3A0AC2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6154" name="Text Box 17"/>
              <p:cNvSpPr txBox="1">
                <a:spLocks noChangeArrowheads="1"/>
              </p:cNvSpPr>
              <p:nvPr/>
            </p:nvSpPr>
            <p:spPr bwMode="auto">
              <a:xfrm>
                <a:off x="207321" y="5212044"/>
                <a:ext cx="8952281" cy="861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FontTx/>
                  <a:buBlip>
                    <a:blip r:embed="rId5"/>
                  </a:buBlip>
                </a:pPr>
                <a:r>
                  <a:rPr lang="en-US" sz="3600" dirty="0">
                    <a:solidFill>
                      <a:srgbClr val="E3F127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কম্পিউটার</a:t>
                </a:r>
                <a:r>
                  <a:rPr lang="en-US" sz="3600" dirty="0" smtClean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অন্যান্য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যন্ত্রের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endParaRPr lang="en-US" sz="3600" dirty="0">
                  <a:solidFill>
                    <a:srgbClr val="E3F127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600" dirty="0" err="1" smtClean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600" dirty="0" smtClean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p:grp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503264" y="4319789"/>
              <a:ext cx="8656338" cy="529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Blip>
                  <a:blip r:embed="rId3"/>
                </a:buBlip>
              </a:pPr>
              <a:r>
                <a:rPr lang="en-US" sz="3200" dirty="0">
                  <a:solidFill>
                    <a:srgbClr val="6DFB81"/>
                  </a:solidFill>
                </a:rPr>
                <a:t> </a:t>
              </a:r>
              <a:r>
                <a:rPr lang="en-US" sz="3200" dirty="0" err="1">
                  <a:solidFill>
                    <a:srgbClr val="6DFB81"/>
                  </a:solidFill>
                  <a:latin typeface="NikoshBAN" pitchFamily="2" charset="0"/>
                  <a:cs typeface="NikoshBAN" pitchFamily="2" charset="0"/>
                </a:rPr>
                <a:t>কম্পিউটারের</a:t>
              </a:r>
              <a:r>
                <a:rPr lang="en-US" sz="3200" dirty="0">
                  <a:solidFill>
                    <a:srgbClr val="6DFB8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6DFB81"/>
                  </a:solidFill>
                  <a:latin typeface="NikoshBAN" pitchFamily="2" charset="0"/>
                  <a:cs typeface="NikoshBAN" pitchFamily="2" charset="0"/>
                </a:rPr>
                <a:t>বিভিন্ন প্রজন্মের বর্ণনা দিতে পারবে।</a:t>
              </a:r>
              <a:endParaRPr lang="en-US" sz="3200" dirty="0">
                <a:solidFill>
                  <a:srgbClr val="6DFB8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acuscomput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0384"/>
            <a:ext cx="8153400" cy="6705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562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DFB47"/>
                </a:solidFill>
                <a:latin typeface="Times New Roman" pitchFamily="18" charset="0"/>
                <a:cs typeface="Times New Roman" pitchFamily="18" charset="0"/>
              </a:rPr>
              <a:t>Abacus Computer</a:t>
            </a:r>
            <a:endParaRPr lang="en-US" sz="3600" dirty="0">
              <a:solidFill>
                <a:srgbClr val="1DFB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s-ibm-1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212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3600" y="3352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IBM-1620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Desktop Computer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172200" cy="1143000"/>
          </a:xfrm>
        </p:spPr>
        <p:txBody>
          <a:bodyPr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52400"/>
            <a:ext cx="6708182" cy="41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39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143000"/>
            <a:ext cx="8915400" cy="2676525"/>
            <a:chOff x="228600" y="1143000"/>
            <a:chExt cx="8915400" cy="2676525"/>
          </a:xfrm>
        </p:grpSpPr>
        <p:pic>
          <p:nvPicPr>
            <p:cNvPr id="8200" name="Picture 6" descr="abacus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381125"/>
              <a:ext cx="2438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2" descr="E:\Picture\picture.net\Computer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1143000"/>
              <a:ext cx="2170113" cy="2014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648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 ও কম্পিউটারের ইতিহাস</a:t>
            </a:r>
            <a:endParaRPr lang="en-US" sz="4400" dirty="0">
              <a:solidFill>
                <a:srgbClr val="7030A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292350" y="234950"/>
            <a:ext cx="5105400" cy="1108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6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endParaRPr lang="en-US" sz="66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1195</TotalTime>
  <Words>361</Words>
  <Application>Microsoft Office PowerPoint</Application>
  <PresentationFormat>On-screen Show (4:3)</PresentationFormat>
  <Paragraphs>80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ল্যাপটপ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কম্পিউটারের প্রজন্ম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KUP</cp:lastModifiedBy>
  <cp:revision>269</cp:revision>
  <dcterms:created xsi:type="dcterms:W3CDTF">2011-03-10T03:46:17Z</dcterms:created>
  <dcterms:modified xsi:type="dcterms:W3CDTF">2020-07-26T12:49:12Z</dcterms:modified>
</cp:coreProperties>
</file>