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3" r:id="rId3"/>
    <p:sldId id="299" r:id="rId4"/>
    <p:sldId id="295" r:id="rId5"/>
    <p:sldId id="307" r:id="rId6"/>
    <p:sldId id="327" r:id="rId7"/>
    <p:sldId id="320" r:id="rId8"/>
    <p:sldId id="324" r:id="rId9"/>
    <p:sldId id="336" r:id="rId10"/>
    <p:sldId id="339" r:id="rId11"/>
    <p:sldId id="337" r:id="rId12"/>
    <p:sldId id="338" r:id="rId13"/>
    <p:sldId id="341" r:id="rId14"/>
    <p:sldId id="326" r:id="rId15"/>
    <p:sldId id="345" r:id="rId16"/>
    <p:sldId id="340" r:id="rId17"/>
    <p:sldId id="344" r:id="rId18"/>
    <p:sldId id="342" r:id="rId19"/>
    <p:sldId id="343" r:id="rId20"/>
    <p:sldId id="325" r:id="rId21"/>
    <p:sldId id="308" r:id="rId22"/>
    <p:sldId id="266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BANDHU BISWAS" initials="DB" lastIdx="1" clrIdx="0">
    <p:extLst>
      <p:ext uri="{19B8F6BF-5375-455C-9EA6-DF929625EA0E}">
        <p15:presenceInfo xmlns:p15="http://schemas.microsoft.com/office/powerpoint/2012/main" userId="468fbdac4ecd69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779A-87E9-4253-9615-657C0A71F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8CA31-A4F0-4598-BC32-42C7788E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3B78-F8D5-49AE-BFF2-4DC933BE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FDD5-EB98-47EC-8DA2-F2F9554D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E583-A65E-4CE9-93C5-E89F7F58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BCF-EF8B-4144-9766-7C7F91D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45A17-EF9F-4B70-BF17-3B78B49EE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A58F-BB40-4476-83E5-CD9A8884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11E3-3717-4A99-B6D8-F014060E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2C26-4645-4076-9D99-9D6867F5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CBD1B-0DE5-4AF8-B409-83942A904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AD139-471C-4E93-BA7A-C1818050E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6CA6-E5E2-43FA-BE60-0BE5F366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1995-09B1-47F0-8744-6D8282FC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2E3A1-B3F8-4897-9290-ABBAE38B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82F5-E13D-4A6B-B339-8D14ED80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7BB0-9D06-4D04-892D-AE6C407F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54FD-C2DA-4DFD-A15D-9026C54A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AD8C-EEFE-4D5E-95A6-ED44A6B9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513A-28D9-438F-A483-ED86696B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E4F5-2BC1-4F7E-B118-791EA1A9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C6878-B5BA-4D36-97A5-01A32AEF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E02D-5A88-48BE-8E83-45E51FA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3E68E-A2D4-4C5A-812F-97EB31C7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F726-D042-4A9A-B127-67D133E5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4E6C-3978-4B2E-A2E6-B8C3ADC0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551E1-BD24-445A-93FC-061D9A126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069B-E9D2-4F09-9B25-0EF9FC710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ABFDA-9568-4FBE-B198-7A1FA4D1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5978B-DD73-4683-A74B-C46F53D9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E64AC-29D7-4AFD-944D-36A2DE37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AAFC-E878-4A0C-AC41-E783A211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406C-0C1E-4306-8809-EECEDA1C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9765D-0C43-49C9-84EB-8F17BCE22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870A8-ADF1-4ECC-955B-A47015AE6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161BF-46ED-41DB-829D-ED5BD643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F9E93-46DB-48C1-9175-AAB41A4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77ED-C689-4FC3-92A3-F496CB00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1EEEA-8D94-4608-A013-AAC7B83B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DB21-814F-4EF3-AE68-A313816D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14FC4-3D26-48AC-B8C2-9D4F9EC7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2DFC-6494-4A7C-9F49-5031F7B7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E277-45AC-4587-950A-E71BECD8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D4DB0-C13A-47D7-AC32-958B7441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4E964-E205-44E6-B491-CEEE8218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6F83D-A25D-40A4-848B-12E24B24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9F90-22FC-411C-8735-450F6287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2BE9-B3AD-4E89-957F-61D31B14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ECD78-4B44-4335-ABB8-89CF7F51A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A720-5BD1-4AB0-BF76-0E645CC1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F36A3-E5C7-4065-8B4F-8D6CB734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F1A54-EF60-441C-8F5F-3DEAEB82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2C43-3AE7-4291-BF49-EAA96A1A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CF2CC-BB28-48D2-A29A-D98FA05F2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947D7-EC06-49AF-9324-16B5706D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9C77D-EB24-4165-9216-29B5BDD9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EA41-AC5E-4C19-9B44-808BF14D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392D4-D053-4BB6-A5AF-A0EA915A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93515-672A-4593-93F8-A0060583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6595E-410B-40BB-9B51-C8CC1523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937EE-E6EB-4662-B299-9594F5367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16D9-2A14-43CB-8D18-96FDAB8969D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01B0-A733-42FD-9CE8-26D2BF7D2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D5CE-1E75-426C-8BDB-179AF0618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jp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A3DE9-3E3D-450E-A33F-E7639A05E3A5}"/>
              </a:ext>
            </a:extLst>
          </p:cNvPr>
          <p:cNvSpPr txBox="1"/>
          <p:nvPr/>
        </p:nvSpPr>
        <p:spPr>
          <a:xfrm>
            <a:off x="1466015" y="4797304"/>
            <a:ext cx="951769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ছাত্র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ছাত্রীদের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আন্ত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ি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শুভেচ্ছ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া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ও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C672A-689D-4FA8-BBCF-BE942D8DBFAB}"/>
              </a:ext>
            </a:extLst>
          </p:cNvPr>
          <p:cNvSpPr txBox="1"/>
          <p:nvPr/>
        </p:nvSpPr>
        <p:spPr>
          <a:xfrm>
            <a:off x="1466016" y="966574"/>
            <a:ext cx="918044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Faridpur Virtual School (</a:t>
            </a:r>
            <a:r>
              <a:rPr lang="en-US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আমার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ঘরে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ম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া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র 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্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ু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ল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CF175-C9CD-41D1-8CC0-B3D05141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53934"/>
            <a:ext cx="951519" cy="634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4DA78-BAEC-4F58-B241-0692718AA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3FFBB-D5D5-46B7-A83A-027D5F1AA3BB}"/>
              </a:ext>
            </a:extLst>
          </p:cNvPr>
          <p:cNvSpPr txBox="1"/>
          <p:nvPr/>
        </p:nvSpPr>
        <p:spPr>
          <a:xfrm>
            <a:off x="3803374" y="2367171"/>
            <a:ext cx="3657600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 পক্ষ থেকে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F1121-82C3-4144-BA98-DE4A12964B05}"/>
              </a:ext>
            </a:extLst>
          </p:cNvPr>
          <p:cNvSpPr txBox="1"/>
          <p:nvPr/>
        </p:nvSpPr>
        <p:spPr>
          <a:xfrm>
            <a:off x="2973411" y="384721"/>
            <a:ext cx="634564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ব্লিচিং</a:t>
            </a:r>
            <a:r>
              <a:rPr lang="en-US" sz="3200" dirty="0"/>
              <a:t> </a:t>
            </a:r>
            <a:r>
              <a:rPr lang="en-US" sz="3200" dirty="0" err="1"/>
              <a:t>পাউডারের</a:t>
            </a:r>
            <a:r>
              <a:rPr lang="en-US" sz="3200" dirty="0"/>
              <a:t> </a:t>
            </a:r>
            <a:r>
              <a:rPr lang="en-US" sz="3200" dirty="0" err="1"/>
              <a:t>রঙিন</a:t>
            </a:r>
            <a:r>
              <a:rPr lang="en-US" sz="3200" dirty="0"/>
              <a:t> </a:t>
            </a:r>
            <a:r>
              <a:rPr lang="en-US" sz="3200" dirty="0" err="1"/>
              <a:t>দাগ</a:t>
            </a:r>
            <a:r>
              <a:rPr lang="en-US" sz="3200" dirty="0"/>
              <a:t> </a:t>
            </a:r>
            <a:r>
              <a:rPr lang="en-US" sz="3200" dirty="0" err="1"/>
              <a:t>উঠানোর</a:t>
            </a:r>
            <a:r>
              <a:rPr lang="en-US" sz="3200" dirty="0"/>
              <a:t> </a:t>
            </a:r>
            <a:r>
              <a:rPr lang="en-US" sz="3200" dirty="0" err="1"/>
              <a:t>কৌশল</a:t>
            </a:r>
            <a:r>
              <a:rPr lang="en-US" sz="32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8CFCA-4BF1-40A6-B581-903A5EEAF1A9}"/>
              </a:ext>
            </a:extLst>
          </p:cNvPr>
          <p:cNvSpPr txBox="1"/>
          <p:nvPr/>
        </p:nvSpPr>
        <p:spPr>
          <a:xfrm>
            <a:off x="1329196" y="1656675"/>
            <a:ext cx="3925655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/>
              <a:t>ব্লিচিং</a:t>
            </a:r>
            <a:r>
              <a:rPr lang="en-US" sz="2400" dirty="0"/>
              <a:t> </a:t>
            </a:r>
            <a:r>
              <a:rPr lang="en-US" sz="2400" dirty="0" err="1"/>
              <a:t>পাউডার</a:t>
            </a:r>
            <a:r>
              <a:rPr lang="en-US" sz="2400" dirty="0"/>
              <a:t> </a:t>
            </a:r>
            <a:r>
              <a:rPr lang="en-US" sz="2400" dirty="0" err="1"/>
              <a:t>দ্বারা</a:t>
            </a:r>
            <a:r>
              <a:rPr lang="en-US" sz="2400" dirty="0"/>
              <a:t> </a:t>
            </a:r>
            <a:r>
              <a:rPr lang="en-US" sz="2400" dirty="0" err="1"/>
              <a:t>ব্লিচ</a:t>
            </a:r>
            <a:r>
              <a:rPr lang="en-US" sz="2400" dirty="0"/>
              <a:t> </a:t>
            </a:r>
            <a:r>
              <a:rPr lang="en-US" sz="2400" dirty="0" err="1"/>
              <a:t>করার</a:t>
            </a:r>
            <a:r>
              <a:rPr lang="en-US" sz="2400" dirty="0"/>
              <a:t> </a:t>
            </a:r>
            <a:r>
              <a:rPr lang="en-US" sz="2400" dirty="0" err="1"/>
              <a:t>আগে</a:t>
            </a:r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A6EDD-ADC6-47BB-B03A-6C9E026C5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9"/>
          <a:stretch/>
        </p:blipFill>
        <p:spPr>
          <a:xfrm>
            <a:off x="7455424" y="2368521"/>
            <a:ext cx="3090048" cy="36377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A554F-C407-4871-93D0-95C4C6C5E3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22"/>
          <a:stretch/>
        </p:blipFill>
        <p:spPr>
          <a:xfrm>
            <a:off x="1747000" y="2368521"/>
            <a:ext cx="3090048" cy="364560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A151728-25A5-45D2-BD2E-B79F1F26CA07}"/>
              </a:ext>
            </a:extLst>
          </p:cNvPr>
          <p:cNvSpPr/>
          <p:nvPr/>
        </p:nvSpPr>
        <p:spPr>
          <a:xfrm>
            <a:off x="5534810" y="3505282"/>
            <a:ext cx="1222851" cy="67586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3E35A-45B2-4BA3-BC0D-0E55E2266119}"/>
              </a:ext>
            </a:extLst>
          </p:cNvPr>
          <p:cNvSpPr txBox="1"/>
          <p:nvPr/>
        </p:nvSpPr>
        <p:spPr>
          <a:xfrm>
            <a:off x="6937149" y="1656675"/>
            <a:ext cx="3925655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/>
              <a:t>ব্লিচিং</a:t>
            </a:r>
            <a:r>
              <a:rPr lang="en-US" sz="2400" dirty="0"/>
              <a:t> </a:t>
            </a:r>
            <a:r>
              <a:rPr lang="en-US" sz="2400" dirty="0" err="1"/>
              <a:t>পাউডার</a:t>
            </a:r>
            <a:r>
              <a:rPr lang="en-US" sz="2400" dirty="0"/>
              <a:t> </a:t>
            </a:r>
            <a:r>
              <a:rPr lang="en-US" sz="2400" dirty="0" err="1"/>
              <a:t>দ্বারা</a:t>
            </a:r>
            <a:r>
              <a:rPr lang="en-US" sz="2400" dirty="0"/>
              <a:t> </a:t>
            </a:r>
            <a:r>
              <a:rPr lang="en-US" sz="2400" dirty="0" err="1"/>
              <a:t>ব্লিচ</a:t>
            </a:r>
            <a:r>
              <a:rPr lang="en-US" sz="2400" dirty="0"/>
              <a:t> </a:t>
            </a:r>
            <a:r>
              <a:rPr lang="en-US" sz="2400" dirty="0" err="1"/>
              <a:t>করার</a:t>
            </a:r>
            <a:r>
              <a:rPr lang="en-US" sz="2400" dirty="0"/>
              <a:t> </a:t>
            </a:r>
            <a:r>
              <a:rPr lang="en-US" sz="2400" dirty="0" err="1"/>
              <a:t>পরে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47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F1121-82C3-4144-BA98-DE4A12964B05}"/>
              </a:ext>
            </a:extLst>
          </p:cNvPr>
          <p:cNvSpPr txBox="1"/>
          <p:nvPr/>
        </p:nvSpPr>
        <p:spPr>
          <a:xfrm>
            <a:off x="3075318" y="384721"/>
            <a:ext cx="634564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ব্লিচিং</a:t>
            </a:r>
            <a:r>
              <a:rPr lang="en-US" sz="3200" dirty="0"/>
              <a:t> </a:t>
            </a:r>
            <a:r>
              <a:rPr lang="en-US" sz="3200" dirty="0" err="1"/>
              <a:t>পাউডারের</a:t>
            </a:r>
            <a:r>
              <a:rPr lang="en-US" sz="3200" dirty="0"/>
              <a:t> </a:t>
            </a:r>
            <a:r>
              <a:rPr lang="en-US" sz="3200" dirty="0" err="1"/>
              <a:t>জীবাণু</a:t>
            </a:r>
            <a:r>
              <a:rPr lang="en-US" sz="3200" dirty="0"/>
              <a:t> </a:t>
            </a:r>
            <a:r>
              <a:rPr lang="en-US" sz="3200" dirty="0" err="1"/>
              <a:t>ধ্বংস</a:t>
            </a:r>
            <a:r>
              <a:rPr lang="en-US" sz="3200" dirty="0"/>
              <a:t> </a:t>
            </a:r>
            <a:r>
              <a:rPr lang="en-US" sz="3200" dirty="0" err="1"/>
              <a:t>করার</a:t>
            </a:r>
            <a:r>
              <a:rPr lang="en-US" sz="3200" dirty="0"/>
              <a:t> </a:t>
            </a:r>
            <a:r>
              <a:rPr lang="en-US" sz="3200" dirty="0" err="1"/>
              <a:t>কৌশল</a:t>
            </a:r>
            <a:r>
              <a:rPr lang="en-US" sz="3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91109-3A35-46CA-AE04-1A9B7187755B}"/>
                  </a:ext>
                </a:extLst>
              </p:cNvPr>
              <p:cNvSpPr txBox="1"/>
              <p:nvPr/>
            </p:nvSpPr>
            <p:spPr>
              <a:xfrm>
                <a:off x="1235977" y="3751229"/>
                <a:ext cx="8917330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Cl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brk m:alnAt="2"/>
                          </m:rP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lang="en-US" sz="2800" dirty="0"/>
                  <a:t> </a:t>
                </a:r>
                <a:r>
                  <a:rPr lang="bn-BD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OH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+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HOCl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+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HCl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91109-3A35-46CA-AE04-1A9B71877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77" y="3751229"/>
                <a:ext cx="89173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B8147-B6C5-4E8A-96A3-414512C70C93}"/>
                  </a:ext>
                </a:extLst>
              </p:cNvPr>
              <p:cNvSpPr txBox="1"/>
              <p:nvPr/>
            </p:nvSpPr>
            <p:spPr>
              <a:xfrm>
                <a:off x="1235977" y="5665348"/>
                <a:ext cx="6437031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জীবাণু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brk m:alnAt="2"/>
                          </m:rP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জারিত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জীবানু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মৃত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B8147-B6C5-4E8A-96A3-414512C7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77" y="5665348"/>
                <a:ext cx="643703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4E6332-31C7-47BB-A5CD-0FD6F798021D}"/>
              </a:ext>
            </a:extLst>
          </p:cNvPr>
          <p:cNvSpPr txBox="1"/>
          <p:nvPr/>
        </p:nvSpPr>
        <p:spPr>
          <a:xfrm>
            <a:off x="948398" y="1118419"/>
            <a:ext cx="10599487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err="1"/>
              <a:t>ব্লিচিং</a:t>
            </a:r>
            <a:r>
              <a:rPr lang="en-US" sz="3200" dirty="0"/>
              <a:t> </a:t>
            </a:r>
            <a:r>
              <a:rPr lang="en-US" sz="3200" dirty="0" err="1"/>
              <a:t>পাউডার</a:t>
            </a:r>
            <a:r>
              <a:rPr lang="en-US" sz="3200" dirty="0"/>
              <a:t> </a:t>
            </a:r>
            <a:r>
              <a:rPr lang="en-US" sz="3200" dirty="0" err="1"/>
              <a:t>পানির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বিক্রিয়া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হাইপোক্লোরাস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এসিড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উৎপন্ন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পরে</a:t>
            </a:r>
            <a:r>
              <a:rPr lang="en-US" sz="3200" dirty="0"/>
              <a:t>, </a:t>
            </a:r>
            <a:r>
              <a:rPr lang="en-US" sz="3200" dirty="0" err="1"/>
              <a:t>হাইপোক্লোরাস</a:t>
            </a:r>
            <a:r>
              <a:rPr lang="en-US" sz="3200" dirty="0"/>
              <a:t> </a:t>
            </a:r>
            <a:r>
              <a:rPr lang="en-US" sz="3200" dirty="0" err="1"/>
              <a:t>এসিড</a:t>
            </a:r>
            <a:r>
              <a:rPr lang="en-US" sz="3200" dirty="0"/>
              <a:t> </a:t>
            </a:r>
            <a:r>
              <a:rPr lang="en-US" sz="3200" dirty="0" err="1"/>
              <a:t>ভেঙে</a:t>
            </a:r>
            <a:r>
              <a:rPr lang="en-US" sz="3200" dirty="0"/>
              <a:t> </a:t>
            </a:r>
            <a:r>
              <a:rPr lang="en-US" sz="3200" dirty="0" err="1"/>
              <a:t>জায়মান</a:t>
            </a:r>
            <a:r>
              <a:rPr lang="en-US" sz="3200" dirty="0"/>
              <a:t> </a:t>
            </a:r>
            <a:r>
              <a:rPr lang="en-US" sz="3200" dirty="0" err="1"/>
              <a:t>অক্সিজেন</a:t>
            </a:r>
            <a:r>
              <a:rPr lang="en-US" sz="3200" dirty="0"/>
              <a:t> </a:t>
            </a:r>
            <a:r>
              <a:rPr lang="en-US" sz="3200" dirty="0" err="1"/>
              <a:t>উৎপন্ন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। </a:t>
            </a:r>
            <a:r>
              <a:rPr lang="en-US" sz="3200" dirty="0" err="1"/>
              <a:t>উৎপন্ন</a:t>
            </a:r>
            <a:r>
              <a:rPr lang="en-US" sz="3200" dirty="0"/>
              <a:t>, </a:t>
            </a:r>
            <a:r>
              <a:rPr lang="en-US" sz="3200" dirty="0" err="1">
                <a:solidFill>
                  <a:srgbClr val="FF0000"/>
                </a:solidFill>
              </a:rPr>
              <a:t>জায়মান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অক্সিজেন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জীবানুকে</a:t>
            </a:r>
            <a:r>
              <a:rPr lang="en-US" sz="3200" dirty="0"/>
              <a:t> </a:t>
            </a:r>
            <a:r>
              <a:rPr lang="en-US" sz="3200" dirty="0" err="1"/>
              <a:t>জারিত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মেরে</a:t>
            </a:r>
            <a:r>
              <a:rPr lang="en-US" sz="3200" dirty="0"/>
              <a:t> </a:t>
            </a:r>
            <a:r>
              <a:rPr lang="en-US" sz="3200" dirty="0" err="1"/>
              <a:t>ফেলে</a:t>
            </a:r>
            <a:r>
              <a:rPr lang="en-US" sz="3200" dirty="0"/>
              <a:t>। </a:t>
            </a:r>
            <a:r>
              <a:rPr lang="en-US" sz="3200" dirty="0" err="1"/>
              <a:t>এভাবে</a:t>
            </a:r>
            <a:r>
              <a:rPr lang="en-US" sz="3200" dirty="0"/>
              <a:t>, </a:t>
            </a:r>
            <a:r>
              <a:rPr lang="en-US" sz="3200" dirty="0" err="1"/>
              <a:t>ব্লিচিং</a:t>
            </a:r>
            <a:r>
              <a:rPr lang="en-US" sz="3200" dirty="0"/>
              <a:t> </a:t>
            </a:r>
            <a:r>
              <a:rPr lang="en-US" sz="3200" dirty="0" err="1"/>
              <a:t>পাউডার</a:t>
            </a:r>
            <a:r>
              <a:rPr lang="en-US" sz="3200" dirty="0"/>
              <a:t> </a:t>
            </a:r>
            <a:r>
              <a:rPr lang="en-US" sz="3200" dirty="0" err="1"/>
              <a:t>জীবাণু</a:t>
            </a:r>
            <a:r>
              <a:rPr lang="en-US" sz="3200" dirty="0"/>
              <a:t> </a:t>
            </a:r>
            <a:r>
              <a:rPr lang="en-US" sz="3200" dirty="0" err="1"/>
              <a:t>ধ্বংস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সাহায্য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C49F-51C2-47D5-B56D-526B72DD6FE9}"/>
              </a:ext>
            </a:extLst>
          </p:cNvPr>
          <p:cNvSpPr txBox="1"/>
          <p:nvPr/>
        </p:nvSpPr>
        <p:spPr>
          <a:xfrm>
            <a:off x="742123" y="3180522"/>
            <a:ext cx="141798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বিক্রিয়াঃ</a:t>
            </a:r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A0746-7AA6-4699-B9A9-374E34AC19E3}"/>
              </a:ext>
            </a:extLst>
          </p:cNvPr>
          <p:cNvSpPr txBox="1"/>
          <p:nvPr/>
        </p:nvSpPr>
        <p:spPr>
          <a:xfrm>
            <a:off x="7036904" y="4182667"/>
            <a:ext cx="1948070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dirty="0" err="1"/>
              <a:t>হাইপোক্লোরাস</a:t>
            </a:r>
            <a:r>
              <a:rPr lang="en-US" sz="2000" dirty="0"/>
              <a:t> </a:t>
            </a:r>
            <a:r>
              <a:rPr lang="en-US" sz="2000" dirty="0" err="1"/>
              <a:t>এসিড</a:t>
            </a:r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67A17-3AEC-490B-A0FB-1EA752C55154}"/>
              </a:ext>
            </a:extLst>
          </p:cNvPr>
          <p:cNvGrpSpPr/>
          <p:nvPr/>
        </p:nvGrpSpPr>
        <p:grpSpPr>
          <a:xfrm>
            <a:off x="1235977" y="4730272"/>
            <a:ext cx="5080568" cy="739765"/>
            <a:chOff x="1235977" y="4730272"/>
            <a:chExt cx="5080568" cy="7397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B8522C7-78B3-4D99-B265-8EC351C6BD25}"/>
                    </a:ext>
                  </a:extLst>
                </p:cNvPr>
                <p:cNvSpPr txBox="1"/>
                <p:nvPr/>
              </p:nvSpPr>
              <p:spPr>
                <a:xfrm>
                  <a:off x="1235977" y="4730272"/>
                  <a:ext cx="5080568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HOCl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bn-BD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800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brk m:alnAt="2"/>
                            </m:rPr>
                            <a:rPr lang="bn-BD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</m:oMath>
                  </a14:m>
                  <a:r>
                    <a:rPr lang="en-US" sz="2800" dirty="0"/>
                    <a:t> </a:t>
                  </a:r>
                  <a:r>
                    <a:rPr lang="bn-BD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HCl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+[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B8522C7-78B3-4D99-B265-8EC351C6B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977" y="4730272"/>
                  <a:ext cx="508056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33C9BF-3E52-4BAC-A66D-1D71920EBF85}"/>
                </a:ext>
              </a:extLst>
            </p:cNvPr>
            <p:cNvSpPr txBox="1"/>
            <p:nvPr/>
          </p:nvSpPr>
          <p:spPr>
            <a:xfrm>
              <a:off x="4126993" y="5069927"/>
              <a:ext cx="1603513" cy="40011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জায়মান</a:t>
              </a:r>
              <a:r>
                <a:rPr lang="en-US" sz="2000" dirty="0"/>
                <a:t> </a:t>
              </a:r>
              <a:r>
                <a:rPr lang="en-US" sz="2000" dirty="0" err="1"/>
                <a:t>অক্সিজেন</a:t>
              </a:r>
              <a:endParaRPr lang="en-US" sz="20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11071D4-ADCE-4AFF-9C47-80CD010D3017}"/>
              </a:ext>
            </a:extLst>
          </p:cNvPr>
          <p:cNvSpPr txBox="1"/>
          <p:nvPr/>
        </p:nvSpPr>
        <p:spPr>
          <a:xfrm>
            <a:off x="1451114" y="4182667"/>
            <a:ext cx="1517373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dirty="0" err="1"/>
              <a:t>ব্লিচিং</a:t>
            </a:r>
            <a:r>
              <a:rPr lang="en-US" sz="2000" dirty="0"/>
              <a:t> </a:t>
            </a:r>
            <a:r>
              <a:rPr lang="en-US" sz="2000" dirty="0" err="1"/>
              <a:t>পাউডার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40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F1121-82C3-4144-BA98-DE4A12964B05}"/>
              </a:ext>
            </a:extLst>
          </p:cNvPr>
          <p:cNvSpPr txBox="1"/>
          <p:nvPr/>
        </p:nvSpPr>
        <p:spPr>
          <a:xfrm>
            <a:off x="3049364" y="145595"/>
            <a:ext cx="634564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ব্লিচিং</a:t>
            </a:r>
            <a:r>
              <a:rPr lang="en-US" sz="3200" dirty="0"/>
              <a:t> </a:t>
            </a:r>
            <a:r>
              <a:rPr lang="en-US" sz="3200" dirty="0" err="1"/>
              <a:t>পাউডারের</a:t>
            </a:r>
            <a:r>
              <a:rPr lang="en-US" sz="3200" dirty="0"/>
              <a:t> </a:t>
            </a:r>
            <a:r>
              <a:rPr lang="en-US" sz="3200" dirty="0" err="1"/>
              <a:t>জীবাণু</a:t>
            </a:r>
            <a:r>
              <a:rPr lang="en-US" sz="3200" dirty="0"/>
              <a:t> </a:t>
            </a:r>
            <a:r>
              <a:rPr lang="en-US" sz="3200" dirty="0" err="1"/>
              <a:t>ধ্বংস</a:t>
            </a:r>
            <a:r>
              <a:rPr lang="en-US" sz="3200" dirty="0"/>
              <a:t> </a:t>
            </a:r>
            <a:r>
              <a:rPr lang="en-US" sz="3200" dirty="0" err="1"/>
              <a:t>করার</a:t>
            </a:r>
            <a:r>
              <a:rPr lang="en-US" sz="3200" dirty="0"/>
              <a:t> </a:t>
            </a:r>
            <a:r>
              <a:rPr lang="en-US" sz="3200" dirty="0" err="1"/>
              <a:t>কৌশল</a:t>
            </a:r>
            <a:r>
              <a:rPr lang="en-US" sz="32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8CFCA-4BF1-40A6-B581-903A5EEAF1A9}"/>
              </a:ext>
            </a:extLst>
          </p:cNvPr>
          <p:cNvSpPr txBox="1"/>
          <p:nvPr/>
        </p:nvSpPr>
        <p:spPr>
          <a:xfrm>
            <a:off x="529922" y="783278"/>
            <a:ext cx="11132155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/>
              <a:t>জীবাণু</a:t>
            </a:r>
            <a:r>
              <a:rPr lang="en-US" sz="2400" dirty="0"/>
              <a:t> </a:t>
            </a:r>
            <a:r>
              <a:rPr lang="en-US" sz="2400" dirty="0" err="1"/>
              <a:t>চার্জ</a:t>
            </a:r>
            <a:r>
              <a:rPr lang="en-US" sz="2400" dirty="0"/>
              <a:t> </a:t>
            </a:r>
            <a:r>
              <a:rPr lang="en-US" sz="2400" dirty="0" err="1"/>
              <a:t>যুক্ত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, </a:t>
            </a:r>
            <a:r>
              <a:rPr lang="en-US" sz="2400" dirty="0" err="1"/>
              <a:t>ফলে</a:t>
            </a:r>
            <a:r>
              <a:rPr lang="en-US" sz="2400" dirty="0"/>
              <a:t> </a:t>
            </a:r>
            <a:r>
              <a:rPr lang="en-US" sz="2400" dirty="0" err="1"/>
              <a:t>অন্য</a:t>
            </a:r>
            <a:r>
              <a:rPr lang="en-US" sz="2400" dirty="0"/>
              <a:t> </a:t>
            </a:r>
            <a:r>
              <a:rPr lang="en-US" sz="2400" dirty="0" err="1"/>
              <a:t>চার্জের</a:t>
            </a:r>
            <a:r>
              <a:rPr lang="en-US" sz="2400" dirty="0"/>
              <a:t> </a:t>
            </a:r>
            <a:r>
              <a:rPr lang="en-US" sz="2400" dirty="0" err="1"/>
              <a:t>উপর</a:t>
            </a:r>
            <a:r>
              <a:rPr lang="en-US" sz="2400" dirty="0"/>
              <a:t> </a:t>
            </a:r>
            <a:r>
              <a:rPr lang="en-US" sz="2400" dirty="0" err="1"/>
              <a:t>প্রতিক্রিয়া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 </a:t>
            </a:r>
            <a:r>
              <a:rPr lang="en-US" sz="2400" dirty="0" err="1"/>
              <a:t>ব্লিচিং</a:t>
            </a:r>
            <a:r>
              <a:rPr lang="en-US" sz="2400" dirty="0"/>
              <a:t> </a:t>
            </a:r>
            <a:r>
              <a:rPr lang="en-US" sz="2400" dirty="0" err="1"/>
              <a:t>পাউডার</a:t>
            </a:r>
            <a:r>
              <a:rPr lang="en-US" sz="2400" dirty="0"/>
              <a:t> </a:t>
            </a:r>
            <a:r>
              <a:rPr lang="en-US" sz="2400" dirty="0" err="1"/>
              <a:t>পানিতে</a:t>
            </a:r>
            <a:r>
              <a:rPr lang="en-US" sz="2400" dirty="0"/>
              <a:t> </a:t>
            </a:r>
            <a:r>
              <a:rPr lang="en-US" sz="2400" dirty="0" err="1"/>
              <a:t>বিযোজিত</a:t>
            </a:r>
            <a:r>
              <a:rPr lang="en-US" sz="2400" dirty="0"/>
              <a:t> </a:t>
            </a:r>
            <a:r>
              <a:rPr lang="en-US" sz="2400" dirty="0" err="1"/>
              <a:t>হয়ে</a:t>
            </a:r>
            <a:r>
              <a:rPr lang="en-US" sz="2400" dirty="0"/>
              <a:t> </a:t>
            </a:r>
            <a:r>
              <a:rPr lang="en-US" sz="2400" dirty="0" err="1"/>
              <a:t>হাইপোক্লোরাস</a:t>
            </a:r>
            <a:r>
              <a:rPr lang="en-US" sz="2400" dirty="0"/>
              <a:t> </a:t>
            </a:r>
            <a:r>
              <a:rPr lang="en-US" sz="2400" dirty="0" err="1"/>
              <a:t>এসিড</a:t>
            </a:r>
            <a:r>
              <a:rPr lang="en-US" sz="2400" dirty="0"/>
              <a:t> </a:t>
            </a:r>
            <a:r>
              <a:rPr lang="en-US" sz="2400" dirty="0" err="1"/>
              <a:t>উৎপন্ন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যা</a:t>
            </a:r>
            <a:r>
              <a:rPr lang="en-US" sz="2400" dirty="0"/>
              <a:t> </a:t>
            </a:r>
            <a:r>
              <a:rPr lang="en-US" sz="2400" dirty="0" err="1"/>
              <a:t>সহযে</a:t>
            </a:r>
            <a:r>
              <a:rPr lang="en-US" sz="2400" dirty="0"/>
              <a:t> </a:t>
            </a:r>
            <a:r>
              <a:rPr lang="en-US" sz="2400" dirty="0" err="1"/>
              <a:t>ব্যাকটেরিয়ার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প্রাচীর</a:t>
            </a:r>
            <a:r>
              <a:rPr lang="en-US" sz="2400" dirty="0"/>
              <a:t> </a:t>
            </a:r>
            <a:r>
              <a:rPr lang="en-US" sz="2400" dirty="0" err="1"/>
              <a:t>ভেদ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, </a:t>
            </a:r>
            <a:r>
              <a:rPr lang="en-US" sz="2400" dirty="0" err="1"/>
              <a:t>কারন</a:t>
            </a:r>
            <a:r>
              <a:rPr lang="en-US" sz="2400" dirty="0"/>
              <a:t> </a:t>
            </a:r>
            <a:r>
              <a:rPr lang="en-US" sz="2400" dirty="0" err="1"/>
              <a:t>ব্যাকটেরিয়ার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প্রাচীর</a:t>
            </a:r>
            <a:r>
              <a:rPr lang="en-US" sz="2400" dirty="0"/>
              <a:t> </a:t>
            </a:r>
            <a:r>
              <a:rPr lang="en-US" sz="2400" dirty="0" err="1"/>
              <a:t>নেগেটিভ</a:t>
            </a:r>
            <a:r>
              <a:rPr lang="en-US" sz="2400" dirty="0"/>
              <a:t> </a:t>
            </a:r>
            <a:r>
              <a:rPr lang="en-US" sz="2400" dirty="0" err="1"/>
              <a:t>চার্জ</a:t>
            </a:r>
            <a:r>
              <a:rPr lang="en-US" sz="2400" dirty="0"/>
              <a:t> </a:t>
            </a:r>
            <a:r>
              <a:rPr lang="en-US" sz="2400" dirty="0" err="1"/>
              <a:t>কিন্তু</a:t>
            </a:r>
            <a:r>
              <a:rPr lang="en-US" sz="2400" dirty="0"/>
              <a:t> </a:t>
            </a:r>
            <a:r>
              <a:rPr lang="en-US" sz="2400" dirty="0" err="1"/>
              <a:t>হাইপোক্লোরাস</a:t>
            </a:r>
            <a:r>
              <a:rPr lang="en-US" sz="2400" dirty="0"/>
              <a:t> </a:t>
            </a:r>
            <a:r>
              <a:rPr lang="en-US" sz="2400" dirty="0" err="1"/>
              <a:t>এসিড</a:t>
            </a:r>
            <a:r>
              <a:rPr lang="en-US" sz="2400" dirty="0"/>
              <a:t> </a:t>
            </a:r>
            <a:r>
              <a:rPr lang="en-US" sz="2400" dirty="0" err="1"/>
              <a:t>নিরপেক্ষ</a:t>
            </a:r>
            <a:r>
              <a:rPr lang="en-US" sz="2400" dirty="0"/>
              <a:t> </a:t>
            </a:r>
            <a:r>
              <a:rPr lang="en-US" sz="2400" dirty="0" err="1"/>
              <a:t>এজন্য</a:t>
            </a:r>
            <a:r>
              <a:rPr lang="en-US" sz="2400" dirty="0"/>
              <a:t> </a:t>
            </a:r>
            <a:r>
              <a:rPr lang="en-US" sz="2400" dirty="0" err="1"/>
              <a:t>কোন</a:t>
            </a:r>
            <a:r>
              <a:rPr lang="en-US" sz="2400" dirty="0"/>
              <a:t> </a:t>
            </a:r>
            <a:r>
              <a:rPr lang="en-US" sz="2400" dirty="0" err="1"/>
              <a:t>বিকর্ষণ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, </a:t>
            </a:r>
            <a:r>
              <a:rPr lang="en-US" sz="2400" dirty="0" err="1"/>
              <a:t>তাই</a:t>
            </a:r>
            <a:r>
              <a:rPr lang="en-US" sz="2400" dirty="0"/>
              <a:t> </a:t>
            </a:r>
            <a:r>
              <a:rPr lang="en-US" sz="2400" dirty="0" err="1"/>
              <a:t>ব্যাকটেরিয়ার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প্রাচীর</a:t>
            </a:r>
            <a:r>
              <a:rPr lang="en-US" sz="2400" dirty="0"/>
              <a:t> </a:t>
            </a:r>
            <a:r>
              <a:rPr lang="en-US" sz="2400" dirty="0" err="1"/>
              <a:t>সহজে</a:t>
            </a:r>
            <a:r>
              <a:rPr lang="en-US" sz="2400" dirty="0"/>
              <a:t> </a:t>
            </a:r>
            <a:r>
              <a:rPr lang="en-US" sz="2400" dirty="0" err="1"/>
              <a:t>ভেদ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 </a:t>
            </a:r>
            <a:r>
              <a:rPr lang="en-US" sz="2400" dirty="0" err="1"/>
              <a:t>অপরদিকে</a:t>
            </a:r>
            <a:r>
              <a:rPr lang="en-US" sz="2400" dirty="0"/>
              <a:t> </a:t>
            </a:r>
            <a:r>
              <a:rPr lang="en-US" sz="2400" dirty="0" err="1"/>
              <a:t>ভাইরাসের</a:t>
            </a:r>
            <a:r>
              <a:rPr lang="en-US" sz="2400" dirty="0"/>
              <a:t> </a:t>
            </a:r>
            <a:r>
              <a:rPr lang="en-US" sz="2400" dirty="0" err="1"/>
              <a:t>প্রোটিন</a:t>
            </a:r>
            <a:r>
              <a:rPr lang="en-US" sz="2400" dirty="0"/>
              <a:t> </a:t>
            </a:r>
            <a:r>
              <a:rPr lang="en-US" sz="2400" dirty="0" err="1"/>
              <a:t>চাঁদর</a:t>
            </a:r>
            <a:r>
              <a:rPr lang="en-US" sz="2400" dirty="0"/>
              <a:t> </a:t>
            </a:r>
            <a:r>
              <a:rPr lang="en-US" sz="2400" dirty="0" err="1"/>
              <a:t>পজেটিভ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নেগেটিভ</a:t>
            </a:r>
            <a:r>
              <a:rPr lang="en-US" sz="2400" dirty="0"/>
              <a:t> </a:t>
            </a:r>
            <a:r>
              <a:rPr lang="en-US" sz="2400" dirty="0" err="1"/>
              <a:t>যাই</a:t>
            </a:r>
            <a:r>
              <a:rPr lang="en-US" sz="2400" dirty="0"/>
              <a:t> </a:t>
            </a:r>
            <a:r>
              <a:rPr lang="en-US" sz="2400" dirty="0" err="1"/>
              <a:t>হোক</a:t>
            </a:r>
            <a:r>
              <a:rPr lang="en-US" sz="2400" dirty="0"/>
              <a:t> </a:t>
            </a:r>
            <a:r>
              <a:rPr lang="en-US" sz="2400" dirty="0" err="1"/>
              <a:t>কোন</a:t>
            </a:r>
            <a:r>
              <a:rPr lang="en-US" sz="2400" dirty="0"/>
              <a:t> </a:t>
            </a:r>
            <a:r>
              <a:rPr lang="en-US" sz="2400" dirty="0" err="1"/>
              <a:t>বিকর্ষণ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, </a:t>
            </a:r>
            <a:r>
              <a:rPr lang="en-US" sz="2400" dirty="0" err="1"/>
              <a:t>তাই</a:t>
            </a:r>
            <a:r>
              <a:rPr lang="en-US" sz="2400" dirty="0"/>
              <a:t> </a:t>
            </a:r>
            <a:r>
              <a:rPr lang="en-US" sz="2400" dirty="0" err="1"/>
              <a:t>এক্ষেত্রেও</a:t>
            </a:r>
            <a:r>
              <a:rPr lang="en-US" sz="2400" dirty="0"/>
              <a:t> </a:t>
            </a:r>
            <a:r>
              <a:rPr lang="en-US" sz="2400" dirty="0" err="1"/>
              <a:t>সহজে</a:t>
            </a:r>
            <a:r>
              <a:rPr lang="en-US" sz="2400" dirty="0"/>
              <a:t> </a:t>
            </a:r>
            <a:r>
              <a:rPr lang="en-US" sz="2400" dirty="0" err="1"/>
              <a:t>ভাইরাসের</a:t>
            </a:r>
            <a:r>
              <a:rPr lang="en-US" sz="2400" dirty="0"/>
              <a:t> </a:t>
            </a:r>
            <a:r>
              <a:rPr lang="en-US" sz="2400" dirty="0" err="1"/>
              <a:t>প্রোটিণ</a:t>
            </a:r>
            <a:r>
              <a:rPr lang="en-US" sz="2400" dirty="0"/>
              <a:t> </a:t>
            </a:r>
            <a:r>
              <a:rPr lang="en-US" sz="2400" dirty="0" err="1"/>
              <a:t>চাঁদর</a:t>
            </a:r>
            <a:r>
              <a:rPr lang="en-US" sz="2400" dirty="0"/>
              <a:t> </a:t>
            </a:r>
            <a:r>
              <a:rPr lang="en-US" sz="2400" dirty="0" err="1"/>
              <a:t>ভেদ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BB59CF-43B6-4FAA-8591-DC395885AD2F}"/>
              </a:ext>
            </a:extLst>
          </p:cNvPr>
          <p:cNvGrpSpPr/>
          <p:nvPr/>
        </p:nvGrpSpPr>
        <p:grpSpPr>
          <a:xfrm>
            <a:off x="543336" y="3259857"/>
            <a:ext cx="10119490" cy="3492127"/>
            <a:chOff x="-230520" y="2764921"/>
            <a:chExt cx="11077600" cy="39123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E69D6A-548F-4772-9507-D26457139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5" t="48849" r="27277" b="4257"/>
            <a:stretch/>
          </p:blipFill>
          <p:spPr>
            <a:xfrm>
              <a:off x="633093" y="2764921"/>
              <a:ext cx="10213987" cy="39123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128C06-E564-41F3-B527-9075FEDDC537}"/>
                </a:ext>
              </a:extLst>
            </p:cNvPr>
            <p:cNvSpPr txBox="1"/>
            <p:nvPr/>
          </p:nvSpPr>
          <p:spPr>
            <a:xfrm>
              <a:off x="-230520" y="3079932"/>
              <a:ext cx="2509130" cy="44825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/>
                <a:t>ব্যাকটেরিয়ার</a:t>
              </a:r>
              <a:r>
                <a:rPr lang="en-US" sz="2000" dirty="0"/>
                <a:t> </a:t>
              </a:r>
              <a:r>
                <a:rPr lang="en-US" sz="2000" dirty="0" err="1"/>
                <a:t>কোষ</a:t>
              </a:r>
              <a:r>
                <a:rPr lang="en-US" sz="2000" dirty="0"/>
                <a:t> </a:t>
              </a:r>
              <a:r>
                <a:rPr lang="en-US" sz="2000" dirty="0" err="1"/>
                <a:t>প্রাচীর</a:t>
              </a:r>
              <a:endParaRPr lang="en-US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CD38A9-3F02-4A5A-99D8-E9A0E66C61E9}"/>
                </a:ext>
              </a:extLst>
            </p:cNvPr>
            <p:cNvSpPr txBox="1"/>
            <p:nvPr/>
          </p:nvSpPr>
          <p:spPr>
            <a:xfrm>
              <a:off x="1782235" y="4478489"/>
              <a:ext cx="1629705" cy="4001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ব্যাকটেরিয়া</a:t>
              </a:r>
              <a:endParaRPr lang="en-US" sz="2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5801E6-5CD7-4753-8404-A49538A0DAAF}"/>
                </a:ext>
              </a:extLst>
            </p:cNvPr>
            <p:cNvSpPr txBox="1"/>
            <p:nvPr/>
          </p:nvSpPr>
          <p:spPr>
            <a:xfrm>
              <a:off x="4561082" y="4320984"/>
              <a:ext cx="2549402" cy="46166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হাইপোক্লোরাস</a:t>
              </a:r>
              <a:r>
                <a:rPr lang="en-US" sz="2400" dirty="0"/>
                <a:t> </a:t>
              </a:r>
              <a:r>
                <a:rPr lang="en-US" sz="2400" dirty="0" err="1"/>
                <a:t>এসিড</a:t>
              </a:r>
              <a:endParaRPr lang="en-US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EDB25B-F081-4839-A288-FC421876C66F}"/>
                </a:ext>
              </a:extLst>
            </p:cNvPr>
            <p:cNvSpPr txBox="1"/>
            <p:nvPr/>
          </p:nvSpPr>
          <p:spPr>
            <a:xfrm>
              <a:off x="4492843" y="6107879"/>
              <a:ext cx="2549402" cy="46166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হাইপোক্লোরাইট</a:t>
              </a:r>
              <a:r>
                <a:rPr lang="en-US" sz="2400" dirty="0"/>
                <a:t> </a:t>
              </a:r>
              <a:r>
                <a:rPr lang="en-US" sz="2400" dirty="0" err="1"/>
                <a:t>আয়ন</a:t>
              </a:r>
              <a:endParaRPr 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5B9BA6-77E5-44E4-99CC-D14D4613826B}"/>
                </a:ext>
              </a:extLst>
            </p:cNvPr>
            <p:cNvSpPr txBox="1"/>
            <p:nvPr/>
          </p:nvSpPr>
          <p:spPr>
            <a:xfrm>
              <a:off x="8295817" y="5215049"/>
              <a:ext cx="957365" cy="40011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ভাইরাস</a:t>
              </a:r>
              <a:endParaRPr lang="en-US" sz="2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4E7AC3-47B0-418F-A5B2-F8145D632549}"/>
                </a:ext>
              </a:extLst>
            </p:cNvPr>
            <p:cNvSpPr txBox="1"/>
            <p:nvPr/>
          </p:nvSpPr>
          <p:spPr>
            <a:xfrm>
              <a:off x="8761864" y="3339157"/>
              <a:ext cx="1228300" cy="40011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+ </a:t>
              </a:r>
              <a:r>
                <a:rPr lang="en-US" sz="2000" dirty="0" err="1"/>
                <a:t>অথবা</a:t>
              </a:r>
              <a:r>
                <a:rPr lang="en-US" sz="2000" dirty="0"/>
                <a:t> -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587875-BD07-4B17-8ECD-5F64320E46AB}"/>
                </a:ext>
              </a:extLst>
            </p:cNvPr>
            <p:cNvSpPr txBox="1"/>
            <p:nvPr/>
          </p:nvSpPr>
          <p:spPr>
            <a:xfrm>
              <a:off x="7151530" y="2846667"/>
              <a:ext cx="2837471" cy="51721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ভাইরাসের</a:t>
              </a:r>
              <a:r>
                <a:rPr lang="en-US" sz="2400" dirty="0"/>
                <a:t> </a:t>
              </a:r>
              <a:r>
                <a:rPr lang="en-US" sz="2400" dirty="0" err="1"/>
                <a:t>প্রোটিন</a:t>
              </a:r>
              <a:r>
                <a:rPr lang="en-US" sz="2400" dirty="0"/>
                <a:t> </a:t>
              </a:r>
              <a:r>
                <a:rPr lang="en-US" sz="2400" dirty="0" err="1"/>
                <a:t>চাঁদর</a:t>
              </a:r>
              <a:endParaRPr lang="en-US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577F1DD-F75B-41CB-9CEC-7CA271375EC5}"/>
              </a:ext>
            </a:extLst>
          </p:cNvPr>
          <p:cNvSpPr txBox="1"/>
          <p:nvPr/>
        </p:nvSpPr>
        <p:spPr>
          <a:xfrm>
            <a:off x="649038" y="2670960"/>
            <a:ext cx="1113215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/>
              <a:t>আবার</a:t>
            </a:r>
            <a:r>
              <a:rPr lang="en-US" sz="2400" dirty="0"/>
              <a:t>, </a:t>
            </a:r>
            <a:r>
              <a:rPr lang="en-US" sz="2400" dirty="0" err="1"/>
              <a:t>হাইপোক্লোরাইট</a:t>
            </a:r>
            <a:r>
              <a:rPr lang="en-US" sz="2400" dirty="0"/>
              <a:t> </a:t>
            </a:r>
            <a:r>
              <a:rPr lang="en-US" sz="2400" dirty="0" err="1"/>
              <a:t>আয়ন</a:t>
            </a:r>
            <a:r>
              <a:rPr lang="en-US" sz="2400" dirty="0"/>
              <a:t> </a:t>
            </a:r>
            <a:r>
              <a:rPr lang="en-US" sz="2400" dirty="0" err="1"/>
              <a:t>নেগেটিভ</a:t>
            </a:r>
            <a:r>
              <a:rPr lang="en-US" sz="2400" dirty="0"/>
              <a:t> </a:t>
            </a:r>
            <a:r>
              <a:rPr lang="en-US" sz="2400" dirty="0" err="1"/>
              <a:t>চার্জ</a:t>
            </a:r>
            <a:r>
              <a:rPr lang="en-US" sz="2400" dirty="0"/>
              <a:t> </a:t>
            </a:r>
            <a:r>
              <a:rPr lang="en-US" sz="2400" dirty="0" err="1"/>
              <a:t>যুক্ত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ব্যাকটেরিয়ার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প্রাচীরও</a:t>
            </a:r>
            <a:r>
              <a:rPr lang="en-US" sz="2400" dirty="0"/>
              <a:t> </a:t>
            </a:r>
            <a:r>
              <a:rPr lang="en-US" sz="2400" dirty="0" err="1"/>
              <a:t>নেগেটিভ</a:t>
            </a:r>
            <a:r>
              <a:rPr lang="en-US" sz="2400" dirty="0"/>
              <a:t> </a:t>
            </a:r>
            <a:r>
              <a:rPr lang="en-US" sz="2400" dirty="0" err="1"/>
              <a:t>চার্জ</a:t>
            </a:r>
            <a:r>
              <a:rPr lang="en-US" sz="2400" dirty="0"/>
              <a:t> </a:t>
            </a:r>
            <a:r>
              <a:rPr lang="en-US" sz="2400" dirty="0" err="1"/>
              <a:t>যুক্ত</a:t>
            </a:r>
            <a:r>
              <a:rPr lang="en-US" sz="2400" dirty="0"/>
              <a:t> </a:t>
            </a:r>
            <a:r>
              <a:rPr lang="en-US" sz="2400" dirty="0" err="1"/>
              <a:t>অর্থা</a:t>
            </a:r>
            <a:r>
              <a:rPr lang="en-US" sz="2400" dirty="0"/>
              <a:t>ৎ </a:t>
            </a:r>
            <a:r>
              <a:rPr lang="en-US" sz="2400" dirty="0" err="1"/>
              <a:t>সমচার্জধর্মী</a:t>
            </a:r>
            <a:r>
              <a:rPr lang="en-US" sz="2400" dirty="0"/>
              <a:t> </a:t>
            </a:r>
            <a:r>
              <a:rPr lang="en-US" sz="2400" dirty="0" err="1"/>
              <a:t>হওয়ায়</a:t>
            </a:r>
            <a:r>
              <a:rPr lang="en-US" sz="2400" dirty="0"/>
              <a:t> </a:t>
            </a:r>
            <a:r>
              <a:rPr lang="en-US" sz="2400" dirty="0" err="1"/>
              <a:t>সহজে</a:t>
            </a:r>
            <a:r>
              <a:rPr lang="en-US" sz="2400" dirty="0"/>
              <a:t> </a:t>
            </a:r>
            <a:r>
              <a:rPr lang="en-US" sz="2400" dirty="0" err="1"/>
              <a:t>বিকর্ষীত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7876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4952172" y="293028"/>
            <a:ext cx="3118402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গ্লাস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ক্লিনার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প্রস্তুতিঃ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/>
              <p:nvPr/>
            </p:nvSpPr>
            <p:spPr>
              <a:xfrm>
                <a:off x="2802835" y="1135139"/>
                <a:ext cx="8514522" cy="22467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Wingdings" panose="05000000000000000000" pitchFamily="2" charset="2"/>
                  <a:buChar char="ü"/>
                </a:pPr>
                <a:r>
                  <a:rPr lang="en-US" sz="2800" dirty="0"/>
                  <a:t>অ্যামোনিয়া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গ্যাসকে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পানিতে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দ্রবীভূত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অ্যামোনিয়াম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হাইড্রোঅক্সাইড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উৎপন্ন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।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endParaRPr lang="en-US" sz="2800" dirty="0"/>
              </a:p>
              <a:p>
                <a:pPr marL="514350" indent="-514350">
                  <a:buFont typeface="Wingdings" panose="05000000000000000000" pitchFamily="2" charset="2"/>
                  <a:buChar char="ü"/>
                </a:pPr>
                <a:r>
                  <a:rPr lang="en-US" sz="2800" dirty="0" err="1"/>
                  <a:t>পরে</a:t>
                </a:r>
                <a:r>
                  <a:rPr lang="en-US" sz="2800" dirty="0"/>
                  <a:t> অ্যামোনিয়াম </a:t>
                </a:r>
                <a:r>
                  <a:rPr lang="en-US" sz="2800" dirty="0" err="1"/>
                  <a:t>হাইড্রোঅক্সাইড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সাথে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আইসোপ্রোপাইল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অ্যালকোহল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মিশিয়ে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গ্লাস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ক্লিনার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প্রস্তুত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।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35" y="1135139"/>
                <a:ext cx="8514522" cy="2246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27C8C36-DB3B-4EE7-A8C2-95BFCCA58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1135139"/>
            <a:ext cx="1212963" cy="288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740B6-C9D9-471D-ACFB-8CC55F3224B5}"/>
                  </a:ext>
                </a:extLst>
              </p:cNvPr>
              <p:cNvSpPr txBox="1"/>
              <p:nvPr/>
            </p:nvSpPr>
            <p:spPr>
              <a:xfrm>
                <a:off x="3723861" y="4448736"/>
                <a:ext cx="4704522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740B6-C9D9-471D-ACFB-8CC55F322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61" y="4448736"/>
                <a:ext cx="4704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BE2EB05-53B9-43DE-9631-4D073D4A5DCB}"/>
              </a:ext>
            </a:extLst>
          </p:cNvPr>
          <p:cNvSpPr txBox="1"/>
          <p:nvPr/>
        </p:nvSpPr>
        <p:spPr>
          <a:xfrm>
            <a:off x="3140766" y="3882890"/>
            <a:ext cx="139849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বিক্রিয়াঃ</a:t>
            </a:r>
            <a:r>
              <a:rPr lang="en-US" sz="2800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2A3190-79E9-47B7-BD04-E269C385AEF4}"/>
              </a:ext>
            </a:extLst>
          </p:cNvPr>
          <p:cNvGrpSpPr/>
          <p:nvPr/>
        </p:nvGrpSpPr>
        <p:grpSpPr>
          <a:xfrm>
            <a:off x="3723860" y="5102857"/>
            <a:ext cx="8514522" cy="877057"/>
            <a:chOff x="1696277" y="5367897"/>
            <a:chExt cx="6109253" cy="8770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5FFE21-B05D-4884-9AFA-2C46D038B167}"/>
                    </a:ext>
                  </a:extLst>
                </p:cNvPr>
                <p:cNvSpPr txBox="1"/>
                <p:nvPr/>
              </p:nvSpPr>
              <p:spPr>
                <a:xfrm>
                  <a:off x="1696277" y="5367897"/>
                  <a:ext cx="6109253" cy="83099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groupCh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মিশ্রিত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দ্রবণ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0000"/>
                      </a:solidFill>
                    </a:rPr>
                    <a:t>গ্লাস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0000"/>
                      </a:solidFill>
                    </a:rPr>
                    <a:t>ক্লিনার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0000"/>
                      </a:solidFill>
                    </a:rPr>
                    <a:t>নামে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0000"/>
                      </a:solidFill>
                    </a:rPr>
                    <a:t>পরিচিত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5FFE21-B05D-4884-9AFA-2C46D038B1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277" y="5367897"/>
                  <a:ext cx="6109253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93E03D3-7385-4E2D-B5FD-620B0CBA53B0}"/>
                    </a:ext>
                  </a:extLst>
                </p:cNvPr>
                <p:cNvSpPr txBox="1"/>
                <p:nvPr/>
              </p:nvSpPr>
              <p:spPr>
                <a:xfrm>
                  <a:off x="3286539" y="5625233"/>
                  <a:ext cx="435063" cy="61972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93E03D3-7385-4E2D-B5FD-620B0CBA5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539" y="5625233"/>
                  <a:ext cx="435063" cy="6197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A9804A3-5675-4DC1-AC24-52C6C37C4C2D}"/>
              </a:ext>
            </a:extLst>
          </p:cNvPr>
          <p:cNvSpPr txBox="1"/>
          <p:nvPr/>
        </p:nvSpPr>
        <p:spPr>
          <a:xfrm>
            <a:off x="4949688" y="5930600"/>
            <a:ext cx="3173895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800" dirty="0" err="1"/>
              <a:t>আইসোপ্রোপাইল</a:t>
            </a:r>
            <a:r>
              <a:rPr lang="en-US" sz="1800" dirty="0"/>
              <a:t> </a:t>
            </a:r>
            <a:r>
              <a:rPr lang="en-US" sz="1800" dirty="0" err="1"/>
              <a:t>অ্যালকোহল</a:t>
            </a:r>
            <a:r>
              <a:rPr lang="en-US" sz="1800" dirty="0"/>
              <a:t>/ প্রোপানল-</a:t>
            </a:r>
            <a:r>
              <a:rPr lang="en-US" sz="1800" dirty="0">
                <a:latin typeface="Bahnschrift Light" panose="020B0502040204020203" pitchFamily="34" charset="0"/>
              </a:rPr>
              <a:t>2</a:t>
            </a: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4639150" y="203072"/>
            <a:ext cx="272083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7030A0"/>
                </a:solidFill>
              </a:rPr>
              <a:t>গ্লাস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ক্লিনার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/>
              <p:nvPr/>
            </p:nvSpPr>
            <p:spPr>
              <a:xfrm>
                <a:off x="728868" y="1139730"/>
                <a:ext cx="10959548" cy="1384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Wingdings" panose="05000000000000000000" pitchFamily="2" charset="2"/>
                  <a:buChar char="ü"/>
                </a:pPr>
                <a:r>
                  <a:rPr lang="en-US" sz="2800" dirty="0"/>
                  <a:t> </a:t>
                </a:r>
                <a:r>
                  <a:rPr lang="en-US" sz="2800" dirty="0" err="1"/>
                  <a:t>গ্লাস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কাচ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পরিষ্কার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কাজে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যে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পরিষ্কারক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দ্রব্য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ব্যবহার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তাকে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গ্লাস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ক্লিনার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বলে</a:t>
                </a:r>
                <a:r>
                  <a:rPr lang="en-US" sz="2800" dirty="0"/>
                  <a:t>। </a:t>
                </a:r>
              </a:p>
              <a:p>
                <a:endParaRPr lang="en-US" sz="2800" dirty="0"/>
              </a:p>
              <a:p>
                <a:pPr marL="514350" indent="-514350">
                  <a:buFont typeface="Wingdings" panose="05000000000000000000" pitchFamily="2" charset="2"/>
                  <a:buChar char="ü"/>
                </a:pPr>
                <a:r>
                  <a:rPr lang="en-US" sz="2800" dirty="0" err="1"/>
                  <a:t>গ্লাস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ক্লিনারের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মূল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উপাদান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অ্যামোনিয়া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।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68" y="1139730"/>
                <a:ext cx="1095954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8BC31337-A4F3-4E0E-87F6-969738070E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7" t="2173" r="37622" b="53442"/>
          <a:stretch/>
        </p:blipFill>
        <p:spPr>
          <a:xfrm>
            <a:off x="1020556" y="2859159"/>
            <a:ext cx="2610679" cy="25576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CEE288-00FE-4A0B-A022-19C46D9825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6" t="2529" r="8713" b="53086"/>
          <a:stretch/>
        </p:blipFill>
        <p:spPr>
          <a:xfrm>
            <a:off x="4790660" y="2859158"/>
            <a:ext cx="2610679" cy="25576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77AB23-BCE3-4DB1-AADE-36F002879D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1398" r="67253" b="54219"/>
          <a:stretch/>
        </p:blipFill>
        <p:spPr>
          <a:xfrm>
            <a:off x="8509074" y="2859158"/>
            <a:ext cx="2610679" cy="2557671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36CDFA2B-B3F2-4DBC-9951-0F960316369D}"/>
              </a:ext>
            </a:extLst>
          </p:cNvPr>
          <p:cNvSpPr/>
          <p:nvPr/>
        </p:nvSpPr>
        <p:spPr>
          <a:xfrm>
            <a:off x="3914085" y="4137993"/>
            <a:ext cx="437322" cy="29777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06FE1A9-B8D3-4E2F-BB99-AB62DBC5C9CC}"/>
              </a:ext>
            </a:extLst>
          </p:cNvPr>
          <p:cNvSpPr/>
          <p:nvPr/>
        </p:nvSpPr>
        <p:spPr>
          <a:xfrm>
            <a:off x="7569475" y="4051655"/>
            <a:ext cx="437322" cy="29777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1E2C34-796F-4FA1-94E3-FD79CB683767}"/>
              </a:ext>
            </a:extLst>
          </p:cNvPr>
          <p:cNvSpPr txBox="1"/>
          <p:nvPr/>
        </p:nvSpPr>
        <p:spPr>
          <a:xfrm>
            <a:off x="1015432" y="5453274"/>
            <a:ext cx="28101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১. </a:t>
            </a:r>
            <a:r>
              <a:rPr lang="en-US" sz="2400" b="1" dirty="0" err="1">
                <a:solidFill>
                  <a:srgbClr val="002060"/>
                </a:solidFill>
              </a:rPr>
              <a:t>কাচের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উপর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গ্লাস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ক্লিনার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স্প্রে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হবে</a:t>
            </a:r>
            <a:r>
              <a:rPr lang="en-US" sz="2400" b="1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1D886D-7D4A-47FD-882F-48D43848824E}"/>
              </a:ext>
            </a:extLst>
          </p:cNvPr>
          <p:cNvSpPr txBox="1"/>
          <p:nvPr/>
        </p:nvSpPr>
        <p:spPr>
          <a:xfrm>
            <a:off x="4903303" y="5456017"/>
            <a:ext cx="261067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২. </a:t>
            </a:r>
            <a:r>
              <a:rPr lang="en-US" sz="2400" b="1" dirty="0" err="1">
                <a:solidFill>
                  <a:srgbClr val="002060"/>
                </a:solidFill>
              </a:rPr>
              <a:t>নরম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কাপড়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দ্বারা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স্প্রে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করা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স্থান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মুছতে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হবে</a:t>
            </a:r>
            <a:r>
              <a:rPr lang="en-US" sz="2400" b="1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00BBF4-732B-4972-A35A-590CB80D940B}"/>
              </a:ext>
            </a:extLst>
          </p:cNvPr>
          <p:cNvSpPr txBox="1"/>
          <p:nvPr/>
        </p:nvSpPr>
        <p:spPr>
          <a:xfrm>
            <a:off x="8692257" y="5453275"/>
            <a:ext cx="24274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৩. </a:t>
            </a:r>
            <a:r>
              <a:rPr lang="en-US" sz="2400" b="1" dirty="0" err="1">
                <a:solidFill>
                  <a:srgbClr val="002060"/>
                </a:solidFill>
              </a:rPr>
              <a:t>এরপর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কাচ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সচ্ছ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দেখা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যাবে</a:t>
            </a:r>
            <a:r>
              <a:rPr lang="en-US" sz="2400" b="1" dirty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90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2" grpId="0" animBg="1"/>
      <p:bldP spid="33" grpId="0" animBg="1"/>
      <p:bldP spid="35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4212916" y="335313"/>
            <a:ext cx="4134472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7030A0"/>
                </a:solidFill>
              </a:rPr>
              <a:t>গ্লাস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ক্লিনারের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ব্যবহার</a:t>
            </a:r>
            <a:r>
              <a:rPr lang="en-US" sz="4000" dirty="0">
                <a:solidFill>
                  <a:srgbClr val="7030A0"/>
                </a:solidFill>
              </a:rPr>
              <a:t>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53206B-FDBA-41C3-A92D-9C8CA0E81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14623" r="73389" b="9306"/>
          <a:stretch/>
        </p:blipFill>
        <p:spPr>
          <a:xfrm>
            <a:off x="2627641" y="3932810"/>
            <a:ext cx="2508328" cy="2491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72D15-E101-46E3-90EA-304534F215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t="14623" r="50990" b="9306"/>
          <a:stretch/>
        </p:blipFill>
        <p:spPr>
          <a:xfrm>
            <a:off x="2776876" y="1124573"/>
            <a:ext cx="2398644" cy="2491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F7339-A24B-4C02-80C2-28C7DE5B79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8" t="14623" r="27373" b="9306"/>
          <a:stretch/>
        </p:blipFill>
        <p:spPr>
          <a:xfrm>
            <a:off x="7667772" y="4025574"/>
            <a:ext cx="2398645" cy="2491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36061-0611-4F63-A26B-B9410958E2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9" t="14623" r="3624" b="9306"/>
          <a:stretch/>
        </p:blipFill>
        <p:spPr>
          <a:xfrm>
            <a:off x="7188416" y="1124573"/>
            <a:ext cx="2504661" cy="249141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4AA6B23-5D07-4B72-BD1F-8C2A0D966D4E}"/>
              </a:ext>
            </a:extLst>
          </p:cNvPr>
          <p:cNvGrpSpPr/>
          <p:nvPr/>
        </p:nvGrpSpPr>
        <p:grpSpPr>
          <a:xfrm>
            <a:off x="5276204" y="3014474"/>
            <a:ext cx="2007896" cy="2256805"/>
            <a:chOff x="5276204" y="3014474"/>
            <a:chExt cx="2007896" cy="22568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3CB458-7D89-45BB-ADE8-EC62CF0DB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204" y="3014474"/>
              <a:ext cx="2007896" cy="2037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6E021D-DAEB-4B99-AAFC-905332D71875}"/>
                </a:ext>
              </a:extLst>
            </p:cNvPr>
            <p:cNvSpPr txBox="1"/>
            <p:nvPr/>
          </p:nvSpPr>
          <p:spPr>
            <a:xfrm>
              <a:off x="5592932" y="4624948"/>
              <a:ext cx="148045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GLASS CLEANER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A36078E-881B-4115-8D77-34311D371AFA}"/>
              </a:ext>
            </a:extLst>
          </p:cNvPr>
          <p:cNvSpPr/>
          <p:nvPr/>
        </p:nvSpPr>
        <p:spPr>
          <a:xfrm rot="8656678">
            <a:off x="4865707" y="4533809"/>
            <a:ext cx="437322" cy="29777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BBF282A-B0ED-41C3-B824-CC5D7CDD5B22}"/>
              </a:ext>
            </a:extLst>
          </p:cNvPr>
          <p:cNvSpPr/>
          <p:nvPr/>
        </p:nvSpPr>
        <p:spPr>
          <a:xfrm rot="2093675">
            <a:off x="7228351" y="4518416"/>
            <a:ext cx="437322" cy="29777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FF625E3-DCE8-4877-BD27-8F5729C359C3}"/>
              </a:ext>
            </a:extLst>
          </p:cNvPr>
          <p:cNvSpPr/>
          <p:nvPr/>
        </p:nvSpPr>
        <p:spPr>
          <a:xfrm rot="13016186">
            <a:off x="4959463" y="2967104"/>
            <a:ext cx="437322" cy="29777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EBB0DB6-35A0-421E-898C-96B998EA47CA}"/>
              </a:ext>
            </a:extLst>
          </p:cNvPr>
          <p:cNvSpPr/>
          <p:nvPr/>
        </p:nvSpPr>
        <p:spPr>
          <a:xfrm rot="19449793">
            <a:off x="6967341" y="2834721"/>
            <a:ext cx="437322" cy="29777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976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2926660" y="293311"/>
            <a:ext cx="6338680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গ্লাস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ক্লিনার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দ্বারা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কাচ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পরিষ্কার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করার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কৌশল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/>
              <p:nvPr/>
            </p:nvSpPr>
            <p:spPr>
              <a:xfrm>
                <a:off x="1056861" y="1004671"/>
                <a:ext cx="10340008" cy="26776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Font typeface="Wingdings" panose="05000000000000000000" pitchFamily="2" charset="2"/>
                  <a:buChar char="ü"/>
                </a:pPr>
                <a:r>
                  <a:rPr lang="en-US" sz="2800" dirty="0" err="1"/>
                  <a:t>কাচ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গ্লাসের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তেমন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তেল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গ্রিজ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জমা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না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তারপরও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যে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সামান্য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পরিমাণ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তেল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গ্রিজ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জমা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ধূলাবালি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পড়ে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কাচ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ময়লা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গ্লাস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ক্লিনার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যখন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কাচের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গায়ে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স্প্রে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তখন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কাচের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জমে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থাকা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তেল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গ্রিজ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সাথে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বিক্রিয়া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তেল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গ্রিজকে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দূর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এছাড়া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কাচের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কোন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জৈব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পদার্থ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লেগে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থাকলে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আইসোপ্রোপাইল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অ্যালকোহল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তাকে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দ্রবীভূত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কাচ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থেকে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অপসারিত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এভাবে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কাচ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পরিষ্কার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।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61" y="1004671"/>
                <a:ext cx="10340008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740B6-C9D9-471D-ACFB-8CC55F3224B5}"/>
                  </a:ext>
                </a:extLst>
              </p:cNvPr>
              <p:cNvSpPr txBox="1"/>
              <p:nvPr/>
            </p:nvSpPr>
            <p:spPr>
              <a:xfrm>
                <a:off x="1873525" y="4113642"/>
                <a:ext cx="8706679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তেল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বা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গ্রিজ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groupChr>
                      <m:groupChrPr>
                        <m:chr m:val="→"/>
                        <m:vertJc m:val="bot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/>
                  <a:t> তেল </a:t>
                </a:r>
                <a:r>
                  <a:rPr lang="en-US" sz="2400" dirty="0" err="1"/>
                  <a:t>বা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গ্রিজকে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দ্রবীভূত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অপসারিত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740B6-C9D9-471D-ACFB-8CC55F322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25" y="4113642"/>
                <a:ext cx="870667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C2A3190-79E9-47B7-BD04-E269C385AEF4}"/>
              </a:ext>
            </a:extLst>
          </p:cNvPr>
          <p:cNvGrpSpPr/>
          <p:nvPr/>
        </p:nvGrpSpPr>
        <p:grpSpPr>
          <a:xfrm>
            <a:off x="1873525" y="5022333"/>
            <a:ext cx="9296400" cy="875596"/>
            <a:chOff x="1685553" y="5440426"/>
            <a:chExt cx="6109253" cy="66244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5FFE21-B05D-4884-9AFA-2C46D038B167}"/>
                    </a:ext>
                  </a:extLst>
                </p:cNvPr>
                <p:cNvSpPr txBox="1"/>
                <p:nvPr/>
              </p:nvSpPr>
              <p:spPr>
                <a:xfrm>
                  <a:off x="1685553" y="5440426"/>
                  <a:ext cx="6109253" cy="6287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জৈব </a:t>
                  </a:r>
                  <a:r>
                    <a:rPr lang="en-US" sz="2400" b="0" dirty="0" err="1"/>
                    <a:t>পদার্থ</a:t>
                  </a:r>
                  <a:r>
                    <a:rPr lang="en-US" sz="2400" b="0" dirty="0"/>
                    <a:t>  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groupCh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 err="1"/>
                    <a:t>জৈব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পদার্থকে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দ্রবীভূত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করে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অপসারিত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করে</a:t>
                  </a:r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E5FFE21-B05D-4884-9AFA-2C46D038B1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5553" y="5440426"/>
                  <a:ext cx="6109253" cy="6287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93E03D3-7385-4E2D-B5FD-620B0CBA53B0}"/>
                    </a:ext>
                  </a:extLst>
                </p:cNvPr>
                <p:cNvSpPr txBox="1"/>
                <p:nvPr/>
              </p:nvSpPr>
              <p:spPr>
                <a:xfrm>
                  <a:off x="3340853" y="5634013"/>
                  <a:ext cx="432809" cy="4688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93E03D3-7385-4E2D-B5FD-620B0CBA5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853" y="5634013"/>
                  <a:ext cx="432809" cy="4688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A9804A3-5675-4DC1-AC24-52C6C37C4C2D}"/>
              </a:ext>
            </a:extLst>
          </p:cNvPr>
          <p:cNvSpPr txBox="1"/>
          <p:nvPr/>
        </p:nvSpPr>
        <p:spPr>
          <a:xfrm>
            <a:off x="3464035" y="5969138"/>
            <a:ext cx="3173895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/>
              <a:t>আইসোপ্রোপাইল</a:t>
            </a:r>
            <a:r>
              <a:rPr lang="en-US" sz="1800" dirty="0"/>
              <a:t> </a:t>
            </a:r>
            <a:r>
              <a:rPr lang="en-US" sz="1800" dirty="0" err="1"/>
              <a:t>অ্যালকোহল</a:t>
            </a:r>
            <a:r>
              <a:rPr lang="en-US" sz="1800" dirty="0"/>
              <a:t>/ প্রোপানল-</a:t>
            </a:r>
            <a:r>
              <a:rPr lang="en-US" sz="1800" dirty="0">
                <a:latin typeface="Bahnschrift Light" panose="020B0502040204020203" pitchFamily="34" charset="0"/>
              </a:rPr>
              <a:t>2</a:t>
            </a: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2213105" y="250982"/>
            <a:ext cx="8145118" cy="9541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7030A0"/>
                </a:solidFill>
              </a:rPr>
              <a:t>গ্লাস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কাচ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পরিষ্কার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কাজে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অ্যামোনিয়ার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দ্রবন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ব্যবহার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করলেও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টয়লেট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ক্লিনার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ব্যবহার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হয়না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কেন</a:t>
            </a:r>
            <a:r>
              <a:rPr lang="en-US" sz="2800" dirty="0">
                <a:solidFill>
                  <a:srgbClr val="7030A0"/>
                </a:solidFill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/>
              <p:nvPr/>
            </p:nvSpPr>
            <p:spPr>
              <a:xfrm>
                <a:off x="607944" y="1291638"/>
                <a:ext cx="10947952" cy="22467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Font typeface="Wingdings" panose="05000000000000000000" pitchFamily="2" charset="2"/>
                  <a:buChar char="ü"/>
                </a:pPr>
                <a:r>
                  <a:rPr lang="en-US" sz="2800" dirty="0"/>
                  <a:t>কাচ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গ্লাসের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মূল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উপাদান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সিলিকন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ডাইঅক্সাইড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SiO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যা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অত্যন্ত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মৃদু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অম্লধর্মী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পদার্থ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ইহা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গ্লাস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ক্লিনারের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মূল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উপাদান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অ্যামোনিয়া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মৃদু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ক্ষার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এর </a:t>
                </a:r>
                <a:r>
                  <a:rPr lang="en-US" sz="2800" dirty="0" err="1"/>
                  <a:t>সাথে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কোন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বিক্রিয়া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না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অপরদিকে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টয়লেট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ক্লিনারের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মূল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উপাদান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aOH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যা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তীব্র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ক্ষার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যা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কাচ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গ্লাসের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মূল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উপাদান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সিলিকন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ডাইঅক্সাইড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সাথে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বিক্রিয়া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উৎপন্ন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কাচকে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অসচ্ছ</a:t>
                </a:r>
                <a:r>
                  <a:rPr lang="en-US" sz="2800" dirty="0"/>
                  <a:t> ও </a:t>
                </a:r>
                <a:r>
                  <a:rPr lang="en-US" sz="2800" dirty="0" err="1"/>
                  <a:t>ভঙ্গুর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তোলে</a:t>
                </a:r>
                <a:r>
                  <a:rPr lang="en-US" sz="2800" dirty="0"/>
                  <a:t>।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4" y="1291638"/>
                <a:ext cx="10947952" cy="2246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740B6-C9D9-471D-ACFB-8CC55F3224B5}"/>
                  </a:ext>
                </a:extLst>
              </p:cNvPr>
              <p:cNvSpPr txBox="1"/>
              <p:nvPr/>
            </p:nvSpPr>
            <p:spPr>
              <a:xfrm>
                <a:off x="1847020" y="3658151"/>
                <a:ext cx="5428423" cy="47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SiO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কোন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বিক্রিয়া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হয়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না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740B6-C9D9-471D-ACFB-8CC55F322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20" y="3658151"/>
                <a:ext cx="5428423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FAA64-2FBE-409E-AA5B-DED6024547C2}"/>
                  </a:ext>
                </a:extLst>
              </p:cNvPr>
              <p:cNvSpPr txBox="1"/>
              <p:nvPr/>
            </p:nvSpPr>
            <p:spPr>
              <a:xfrm>
                <a:off x="1714498" y="4314979"/>
                <a:ext cx="5428423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NaOH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SiO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SiO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FAA64-2FBE-409E-AA5B-DED602454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8" y="4314979"/>
                <a:ext cx="542842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0D3166B-8B21-4F7F-A175-C1BB1A01BDF7}"/>
              </a:ext>
            </a:extLst>
          </p:cNvPr>
          <p:cNvSpPr txBox="1"/>
          <p:nvPr/>
        </p:nvSpPr>
        <p:spPr>
          <a:xfrm>
            <a:off x="4269684" y="4776644"/>
            <a:ext cx="2714212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কাচকে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অসচ্ছ</a:t>
            </a:r>
            <a:r>
              <a:rPr lang="en-US" sz="1800" dirty="0">
                <a:solidFill>
                  <a:srgbClr val="FF0000"/>
                </a:solidFill>
              </a:rPr>
              <a:t> ও </a:t>
            </a:r>
            <a:r>
              <a:rPr lang="en-US" sz="1800" dirty="0" err="1">
                <a:solidFill>
                  <a:srgbClr val="FF0000"/>
                </a:solidFill>
              </a:rPr>
              <a:t>ভঙ্গুর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করে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তোলে</a:t>
            </a:r>
            <a:r>
              <a:rPr lang="en-US" sz="1800" dirty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283CF-D1C8-461B-BA41-EBFBFA82E6FC}"/>
              </a:ext>
            </a:extLst>
          </p:cNvPr>
          <p:cNvSpPr txBox="1"/>
          <p:nvPr/>
        </p:nvSpPr>
        <p:spPr>
          <a:xfrm>
            <a:off x="1015432" y="5402134"/>
            <a:ext cx="10540464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এজন্য</a:t>
            </a:r>
            <a:r>
              <a:rPr lang="en-US" sz="2800" dirty="0"/>
              <a:t>, </a:t>
            </a:r>
            <a:r>
              <a:rPr lang="en-US" sz="2800" dirty="0" err="1"/>
              <a:t>গ্লাস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কাচ</a:t>
            </a:r>
            <a:r>
              <a:rPr lang="en-US" sz="2800" dirty="0"/>
              <a:t> </a:t>
            </a:r>
            <a:r>
              <a:rPr lang="en-US" sz="2800" dirty="0" err="1"/>
              <a:t>পরিষ্কার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কাজে</a:t>
            </a:r>
            <a:r>
              <a:rPr lang="en-US" sz="2800" dirty="0"/>
              <a:t> </a:t>
            </a:r>
            <a:r>
              <a:rPr lang="en-US" sz="2800" dirty="0" err="1"/>
              <a:t>অ্যামোনিয়ার</a:t>
            </a:r>
            <a:r>
              <a:rPr lang="en-US" sz="2800" dirty="0"/>
              <a:t> </a:t>
            </a:r>
            <a:r>
              <a:rPr lang="en-US" sz="2800" dirty="0" err="1"/>
              <a:t>দ্রবন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করলেও</a:t>
            </a:r>
            <a:r>
              <a:rPr lang="en-US" sz="2800" dirty="0"/>
              <a:t> </a:t>
            </a:r>
            <a:r>
              <a:rPr lang="en-US" sz="2800" dirty="0" err="1"/>
              <a:t>টয়লেট</a:t>
            </a:r>
            <a:r>
              <a:rPr lang="en-US" sz="2800" dirty="0"/>
              <a:t> </a:t>
            </a:r>
            <a:r>
              <a:rPr lang="en-US" sz="2800" dirty="0" err="1"/>
              <a:t>ক্লিনার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হয়না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232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2926660" y="293311"/>
            <a:ext cx="5620992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অ্যামোনিয়া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গ্যাসের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পরীক্ষাগার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প্রস্তুতি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74F62-6356-4C50-A790-E3BF8664D885}"/>
              </a:ext>
            </a:extLst>
          </p:cNvPr>
          <p:cNvSpPr txBox="1"/>
          <p:nvPr/>
        </p:nvSpPr>
        <p:spPr>
          <a:xfrm>
            <a:off x="1056861" y="1166842"/>
            <a:ext cx="10340008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/>
              <a:t>পরীক্ষাগারে</a:t>
            </a:r>
            <a:r>
              <a:rPr lang="en-US" sz="2800" dirty="0"/>
              <a:t> </a:t>
            </a:r>
            <a:r>
              <a:rPr lang="en-US" sz="2800" dirty="0" err="1"/>
              <a:t>অ্যামোনিয়াম</a:t>
            </a:r>
            <a:r>
              <a:rPr lang="en-US" sz="2800" dirty="0"/>
              <a:t> </a:t>
            </a:r>
            <a:r>
              <a:rPr lang="en-US" sz="2800" dirty="0" err="1"/>
              <a:t>ক্লোরাইড</a:t>
            </a:r>
            <a:r>
              <a:rPr lang="en-US" sz="2800" dirty="0"/>
              <a:t> ও </a:t>
            </a:r>
            <a:r>
              <a:rPr lang="en-US" sz="2800" dirty="0" err="1"/>
              <a:t>ক্যালসিয়াম</a:t>
            </a:r>
            <a:r>
              <a:rPr lang="en-US" sz="2800" dirty="0"/>
              <a:t> </a:t>
            </a:r>
            <a:r>
              <a:rPr lang="en-US" sz="2800" dirty="0" err="1"/>
              <a:t>অক্সাইডের</a:t>
            </a:r>
            <a:r>
              <a:rPr lang="en-US" sz="2800" dirty="0"/>
              <a:t> </a:t>
            </a:r>
            <a:r>
              <a:rPr lang="en-US" sz="2800" dirty="0" err="1"/>
              <a:t>মিশ্রিণকে</a:t>
            </a:r>
            <a:r>
              <a:rPr lang="en-US" sz="2800" dirty="0"/>
              <a:t> </a:t>
            </a:r>
            <a:r>
              <a:rPr lang="en-US" sz="2800" dirty="0" err="1"/>
              <a:t>উত্তপ্ত</a:t>
            </a:r>
            <a:r>
              <a:rPr lang="en-US" sz="2800" dirty="0"/>
              <a:t> </a:t>
            </a:r>
            <a:r>
              <a:rPr lang="en-US" sz="2800" dirty="0" err="1"/>
              <a:t>করলে</a:t>
            </a:r>
            <a:r>
              <a:rPr lang="en-US" sz="2800" dirty="0"/>
              <a:t> </a:t>
            </a:r>
            <a:r>
              <a:rPr lang="en-US" sz="2800" dirty="0" err="1"/>
              <a:t>অ্যামোনিয়া</a:t>
            </a:r>
            <a:r>
              <a:rPr lang="en-US" sz="2800" dirty="0"/>
              <a:t> </a:t>
            </a:r>
            <a:r>
              <a:rPr lang="en-US" sz="2800" dirty="0" err="1"/>
              <a:t>উৎপন্ন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  <a:r>
              <a:rPr lang="en-US" sz="2800" dirty="0" err="1">
                <a:solidFill>
                  <a:srgbClr val="FF0000"/>
                </a:solidFill>
              </a:rPr>
              <a:t>অথবা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পরীক্ষাগারে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অ্যামোনিয়াম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ক্লোরাইড</a:t>
            </a:r>
            <a:r>
              <a:rPr lang="en-US" sz="2800" dirty="0">
                <a:solidFill>
                  <a:srgbClr val="FF0000"/>
                </a:solidFill>
              </a:rPr>
              <a:t> ও </a:t>
            </a:r>
            <a:r>
              <a:rPr lang="en-US" sz="2800" dirty="0" err="1">
                <a:solidFill>
                  <a:srgbClr val="FF0000"/>
                </a:solidFill>
              </a:rPr>
              <a:t>কলিচুনের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মিশ্রণকে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উত্তপ্ত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করলে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অ্যামোনিয়া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উৎপন্ন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হয়</a:t>
            </a:r>
            <a:r>
              <a:rPr lang="en-US" sz="2800" dirty="0">
                <a:solidFill>
                  <a:srgbClr val="FF0000"/>
                </a:solidFill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740B6-C9D9-471D-ACFB-8CC55F3224B5}"/>
                  </a:ext>
                </a:extLst>
              </p:cNvPr>
              <p:cNvSpPr txBox="1"/>
              <p:nvPr/>
            </p:nvSpPr>
            <p:spPr>
              <a:xfrm>
                <a:off x="1873525" y="3458024"/>
                <a:ext cx="6674127" cy="59772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Cl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CaO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groupChr>
                      <m:groupChrPr>
                        <m:chr m:val="→"/>
                        <m:vertJc m:val="bot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+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CaC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+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740B6-C9D9-471D-ACFB-8CC55F322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25" y="3458024"/>
                <a:ext cx="6674127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667E76-D98F-48ED-8887-264B12DF49C6}"/>
                  </a:ext>
                </a:extLst>
              </p:cNvPr>
              <p:cNvSpPr txBox="1"/>
              <p:nvPr/>
            </p:nvSpPr>
            <p:spPr>
              <a:xfrm>
                <a:off x="1873525" y="4780690"/>
                <a:ext cx="8304146" cy="59772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Cl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Ca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OH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groupChr>
                      <m:groupChrPr>
                        <m:chr m:val="→"/>
                        <m:vertJc m:val="bot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+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CaC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+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667E76-D98F-48ED-8887-264B12DF4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25" y="4780690"/>
                <a:ext cx="8304146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8E8E62-0E3A-4E68-A8B3-FAED94BD56CE}"/>
              </a:ext>
            </a:extLst>
          </p:cNvPr>
          <p:cNvSpPr txBox="1"/>
          <p:nvPr/>
        </p:nvSpPr>
        <p:spPr>
          <a:xfrm>
            <a:off x="3531705" y="5313983"/>
            <a:ext cx="1046921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কলিচুন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62038-9AE3-45B4-8511-CAE578803524}"/>
              </a:ext>
            </a:extLst>
          </p:cNvPr>
          <p:cNvSpPr txBox="1"/>
          <p:nvPr/>
        </p:nvSpPr>
        <p:spPr>
          <a:xfrm>
            <a:off x="2975113" y="3952342"/>
            <a:ext cx="111318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ক্যালসিয়াম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  <a:r>
              <a:rPr lang="en-US" sz="2000" dirty="0" err="1"/>
              <a:t>অক্সাইড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707D4-BD6F-4400-9149-40F3D3932AF6}"/>
              </a:ext>
            </a:extLst>
          </p:cNvPr>
          <p:cNvSpPr txBox="1"/>
          <p:nvPr/>
        </p:nvSpPr>
        <p:spPr>
          <a:xfrm>
            <a:off x="1645755" y="3962529"/>
            <a:ext cx="132935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অ্যামোনিয়াম</a:t>
            </a:r>
            <a:r>
              <a:rPr lang="en-US" sz="2000" dirty="0"/>
              <a:t> </a:t>
            </a:r>
            <a:r>
              <a:rPr lang="en-US" sz="2000" dirty="0" err="1"/>
              <a:t>ক্লোরাইড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5E0B3-4266-4F2C-B714-4E22C346E0A2}"/>
              </a:ext>
            </a:extLst>
          </p:cNvPr>
          <p:cNvSpPr txBox="1"/>
          <p:nvPr/>
        </p:nvSpPr>
        <p:spPr>
          <a:xfrm>
            <a:off x="4945549" y="3965972"/>
            <a:ext cx="1329358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অ্যামোনিয়া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0EF10-DB2B-48BC-BAA4-7E9B3753DD6A}"/>
              </a:ext>
            </a:extLst>
          </p:cNvPr>
          <p:cNvSpPr txBox="1"/>
          <p:nvPr/>
        </p:nvSpPr>
        <p:spPr>
          <a:xfrm>
            <a:off x="1645755" y="2876704"/>
            <a:ext cx="1232452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বিক্রিয়াঃ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6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/>
      <p:bldP spid="7" grpId="0"/>
      <p:bldP spid="8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2926660" y="293311"/>
            <a:ext cx="5912540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শিল্পকারখানায়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অ্যামোনিয়া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গ্যাসের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প্রস্তুতি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/>
              <p:nvPr/>
            </p:nvSpPr>
            <p:spPr>
              <a:xfrm>
                <a:off x="1056861" y="1004671"/>
                <a:ext cx="10340008" cy="22467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v"/>
                </a:pPr>
                <a:r>
                  <a:rPr lang="en-US" sz="2800" dirty="0" err="1"/>
                  <a:t>শিল্পক্ষেত্রে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হেবার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প্রণালীতে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অ্যামোনিয়া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গ্যাস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উৎপাদন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এজন্য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বাতাস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থেকে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নাইট্রোজেন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এবং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প্রাকৃতিক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গ্যাস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থেকে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হাইড্রোজেন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গ্যাস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সংগ্রহ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1:3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অনুপাতে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নাইট্রোজেন</a:t>
                </a:r>
                <a:r>
                  <a:rPr lang="en-US" sz="2800" dirty="0"/>
                  <a:t> ও </a:t>
                </a:r>
                <a:r>
                  <a:rPr lang="en-US" sz="2800" dirty="0" err="1"/>
                  <a:t>হাইড্রোজেন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গ্যাসের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মিশ্রণকে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আয়রন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চূর্ণ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প্রভাবকের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উপস্তিতে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200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250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𝑎𝑡𝑚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চাপে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এবং</a:t>
                </a:r>
                <a:r>
                  <a:rPr lang="en-US" sz="28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550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তাপমাত্রায়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উত্তপ্ত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অ্যামোনিয়া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গ্যাস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প্রস্তুতি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।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61" y="1004671"/>
                <a:ext cx="10340008" cy="2246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E4E4614-CD53-4DAD-BAE1-900851E392DD}"/>
              </a:ext>
            </a:extLst>
          </p:cNvPr>
          <p:cNvGrpSpPr/>
          <p:nvPr/>
        </p:nvGrpSpPr>
        <p:grpSpPr>
          <a:xfrm>
            <a:off x="2968486" y="3947347"/>
            <a:ext cx="6674127" cy="889741"/>
            <a:chOff x="2968486" y="3947347"/>
            <a:chExt cx="6674127" cy="8897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6F740B6-C9D9-471D-ACFB-8CC55F3224B5}"/>
                    </a:ext>
                  </a:extLst>
                </p:cNvPr>
                <p:cNvSpPr txBox="1"/>
                <p:nvPr/>
              </p:nvSpPr>
              <p:spPr>
                <a:xfrm>
                  <a:off x="2968486" y="3947347"/>
                  <a:ext cx="6674127" cy="58849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</m:e>
                      </m:groupCh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92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KJ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6F740B6-C9D9-471D-ACFB-8CC55F322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8486" y="3947347"/>
                  <a:ext cx="6674127" cy="5884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162038-9AE3-45B4-8511-CAE578803524}"/>
                    </a:ext>
                  </a:extLst>
                </p:cNvPr>
                <p:cNvSpPr txBox="1"/>
                <p:nvPr/>
              </p:nvSpPr>
              <p:spPr>
                <a:xfrm>
                  <a:off x="5229949" y="4313868"/>
                  <a:ext cx="1591297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𝑎𝑡𝑚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550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</m:oMath>
                    </m:oMathPara>
                  </a14:m>
                  <a:endParaRPr lang="en-US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162038-9AE3-45B4-8511-CAE578803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949" y="4313868"/>
                  <a:ext cx="159129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15E0B3-4266-4F2C-B714-4E22C346E0A2}"/>
              </a:ext>
            </a:extLst>
          </p:cNvPr>
          <p:cNvSpPr txBox="1"/>
          <p:nvPr/>
        </p:nvSpPr>
        <p:spPr>
          <a:xfrm>
            <a:off x="6478655" y="5918043"/>
            <a:ext cx="1329358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অ্যামোনিয়া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0EF10-DB2B-48BC-BAA4-7E9B3753DD6A}"/>
              </a:ext>
            </a:extLst>
          </p:cNvPr>
          <p:cNvSpPr txBox="1"/>
          <p:nvPr/>
        </p:nvSpPr>
        <p:spPr>
          <a:xfrm>
            <a:off x="2043320" y="3379734"/>
            <a:ext cx="1232452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বিক্রিয়াঃ</a:t>
            </a:r>
            <a:r>
              <a:rPr lang="en-US" sz="2400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642532-062A-40E7-B8AA-0E9D25DDF26A}"/>
              </a:ext>
            </a:extLst>
          </p:cNvPr>
          <p:cNvGrpSpPr/>
          <p:nvPr/>
        </p:nvGrpSpPr>
        <p:grpSpPr>
          <a:xfrm>
            <a:off x="2786690" y="4993806"/>
            <a:ext cx="7808000" cy="1324347"/>
            <a:chOff x="2866766" y="4837088"/>
            <a:chExt cx="7808000" cy="13243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A5825D-38DF-4BE3-9E1B-F97AA9AC053A}"/>
                </a:ext>
              </a:extLst>
            </p:cNvPr>
            <p:cNvGrpSpPr/>
            <p:nvPr/>
          </p:nvGrpSpPr>
          <p:grpSpPr>
            <a:xfrm>
              <a:off x="2878207" y="5203609"/>
              <a:ext cx="7796559" cy="957826"/>
              <a:chOff x="2968486" y="3947347"/>
              <a:chExt cx="6674127" cy="957826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668A924-92B9-4822-9CC2-F6C377EE7DD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8486" y="3947347"/>
                    <a:ext cx="6674127" cy="95782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⇔"/>
                            <m:vertJc m:val="bot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</m:groupCh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;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KJ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668A924-92B9-4822-9CC2-F6C377EE7D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8486" y="3947347"/>
                    <a:ext cx="6674127" cy="95782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1505D90-1BAC-4C65-B30A-E2089797ED99}"/>
                      </a:ext>
                    </a:extLst>
                  </p:cNvPr>
                  <p:cNvSpPr txBox="1"/>
                  <p:nvPr/>
                </p:nvSpPr>
                <p:spPr>
                  <a:xfrm>
                    <a:off x="4774943" y="4314029"/>
                    <a:ext cx="1591297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𝑎𝑡𝑚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550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oMath>
                      </m:oMathPara>
                    </a14:m>
                    <a:endParaRPr lang="en-US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1505D90-1BAC-4C65-B30A-E2089797ED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4943" y="4314029"/>
                    <a:ext cx="15912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6AE1B6-F0AB-4D0D-8783-9A00922AEB0F}"/>
                </a:ext>
              </a:extLst>
            </p:cNvPr>
            <p:cNvSpPr txBox="1"/>
            <p:nvPr/>
          </p:nvSpPr>
          <p:spPr>
            <a:xfrm>
              <a:off x="2866766" y="4837088"/>
              <a:ext cx="1232452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অথবা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4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FC938-E67A-4DBC-B145-5125616CD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932" r="16878"/>
          <a:stretch/>
        </p:blipFill>
        <p:spPr>
          <a:xfrm>
            <a:off x="8295860" y="406465"/>
            <a:ext cx="2540157" cy="235173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0C04F-64A4-4AF1-A959-4B2498C582BE}"/>
              </a:ext>
            </a:extLst>
          </p:cNvPr>
          <p:cNvSpPr txBox="1"/>
          <p:nvPr/>
        </p:nvSpPr>
        <p:spPr>
          <a:xfrm>
            <a:off x="4230198" y="384721"/>
            <a:ext cx="238926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88988-739B-4FED-8950-5266826A8F72}"/>
              </a:ext>
            </a:extLst>
          </p:cNvPr>
          <p:cNvSpPr/>
          <p:nvPr/>
        </p:nvSpPr>
        <p:spPr>
          <a:xfrm>
            <a:off x="7566991" y="3009490"/>
            <a:ext cx="4282001" cy="1508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দীনবন্ধু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B.Sc., M.Sc. in Chemistry(First class), MACCT in Chemical Engineering, M.Phil.(IU)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AE8E8-7E23-4C1D-B03F-B39BBC7AC171}"/>
              </a:ext>
            </a:extLst>
          </p:cNvPr>
          <p:cNvSpPr txBox="1"/>
          <p:nvPr/>
        </p:nvSpPr>
        <p:spPr>
          <a:xfrm>
            <a:off x="7322692" y="4503873"/>
            <a:ext cx="4869308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সহাকারি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চরমাধাবদিয়া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ইউনাইটেড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ফরিদপুর।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নম্বারঃ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01715208583</a:t>
            </a:r>
          </a:p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E.mail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biswasdinos@gmail.com</a:t>
            </a:r>
            <a:endParaRPr lang="bn-I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C17E4-9E3A-42AE-BD6A-A82548744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4D2A5-5169-4CBB-B1FD-EEA518FBE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FDAFA-D39F-43D6-93DC-4CD667FD515B}"/>
              </a:ext>
            </a:extLst>
          </p:cNvPr>
          <p:cNvSpPr txBox="1"/>
          <p:nvPr/>
        </p:nvSpPr>
        <p:spPr>
          <a:xfrm>
            <a:off x="1203934" y="1670662"/>
            <a:ext cx="4731026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BD" sz="6600" dirty="0"/>
              <a:t>মাধমিক রসায়ন </a:t>
            </a:r>
            <a:endParaRPr lang="en-US" sz="6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A35AC-3BA2-4B9C-A937-68966CFB1921}"/>
              </a:ext>
            </a:extLst>
          </p:cNvPr>
          <p:cNvSpPr txBox="1"/>
          <p:nvPr/>
        </p:nvSpPr>
        <p:spPr>
          <a:xfrm>
            <a:off x="-38209" y="2619606"/>
            <a:ext cx="7262192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অধ্যায়ঃ দ্বাদশ</a:t>
            </a:r>
          </a:p>
          <a:p>
            <a:pPr algn="ctr"/>
            <a:r>
              <a:rPr lang="bn-BD" sz="4000" dirty="0"/>
              <a:t>আমাদের জীবনে রসায়ন</a:t>
            </a:r>
          </a:p>
          <a:p>
            <a:pPr algn="ctr"/>
            <a:r>
              <a:rPr lang="bn-BD" sz="4000" dirty="0"/>
              <a:t>(</a:t>
            </a:r>
            <a:r>
              <a:rPr lang="en-US" sz="4000" dirty="0"/>
              <a:t>Chemistry in Our Lives)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798BF-407A-483A-B4F3-406116FE8040}"/>
              </a:ext>
            </a:extLst>
          </p:cNvPr>
          <p:cNvSpPr txBox="1"/>
          <p:nvPr/>
        </p:nvSpPr>
        <p:spPr>
          <a:xfrm>
            <a:off x="1906298" y="4388583"/>
            <a:ext cx="271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লেকচার-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D9198-0A2F-4B11-8AE9-A61388F2C03C}"/>
              </a:ext>
            </a:extLst>
          </p:cNvPr>
          <p:cNvSpPr txBox="1"/>
          <p:nvPr/>
        </p:nvSpPr>
        <p:spPr>
          <a:xfrm>
            <a:off x="1539371" y="5368437"/>
            <a:ext cx="406015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Class Time: </a:t>
            </a: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30</a:t>
            </a:r>
            <a:r>
              <a:rPr lang="en-US" sz="3200" dirty="0">
                <a:solidFill>
                  <a:srgbClr val="002060"/>
                </a:solidFill>
              </a:rPr>
              <a:t> min</a:t>
            </a:r>
          </a:p>
        </p:txBody>
      </p:sp>
    </p:spTree>
    <p:extLst>
      <p:ext uri="{BB962C8B-B14F-4D97-AF65-F5344CB8AC3E}">
        <p14:creationId xmlns:p14="http://schemas.microsoft.com/office/powerpoint/2010/main" val="25175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CCB5C49-6C90-466B-AF31-4EC70AF1C556}"/>
              </a:ext>
            </a:extLst>
          </p:cNvPr>
          <p:cNvSpPr/>
          <p:nvPr/>
        </p:nvSpPr>
        <p:spPr>
          <a:xfrm>
            <a:off x="4250407" y="196724"/>
            <a:ext cx="2687678" cy="1166253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একক কাজঃ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4F921-132D-4FEF-8D4C-5B688216538C}"/>
              </a:ext>
            </a:extLst>
          </p:cNvPr>
          <p:cNvSpPr txBox="1"/>
          <p:nvPr/>
        </p:nvSpPr>
        <p:spPr>
          <a:xfrm>
            <a:off x="2156438" y="1680425"/>
            <a:ext cx="704057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১। </a:t>
            </a:r>
            <a:r>
              <a:rPr lang="en-US" sz="2800" dirty="0" err="1"/>
              <a:t>ব্লিচিং</a:t>
            </a:r>
            <a:r>
              <a:rPr lang="en-US" sz="2800" dirty="0"/>
              <a:t> </a:t>
            </a:r>
            <a:r>
              <a:rPr lang="en-US" sz="2800" dirty="0" err="1"/>
              <a:t>পাউডারের</a:t>
            </a:r>
            <a:r>
              <a:rPr lang="en-US" sz="2800" dirty="0"/>
              <a:t> </a:t>
            </a:r>
            <a:r>
              <a:rPr lang="en-US" sz="2800" dirty="0" err="1"/>
              <a:t>রাসায়নিক</a:t>
            </a:r>
            <a:r>
              <a:rPr lang="en-US" sz="2800" dirty="0"/>
              <a:t> </a:t>
            </a:r>
            <a:r>
              <a:rPr lang="en-US" sz="2800" dirty="0" err="1"/>
              <a:t>সংকেত</a:t>
            </a:r>
            <a:r>
              <a:rPr lang="en-US" sz="2800" dirty="0"/>
              <a:t> </a:t>
            </a:r>
            <a:r>
              <a:rPr lang="en-US" sz="2800" dirty="0" err="1"/>
              <a:t>বলো</a:t>
            </a:r>
            <a:r>
              <a:rPr lang="en-US" sz="2800" dirty="0"/>
              <a:t>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19920C-4E74-4084-9092-15E84A5C7EE4}"/>
              </a:ext>
            </a:extLst>
          </p:cNvPr>
          <p:cNvSpPr txBox="1"/>
          <p:nvPr/>
        </p:nvSpPr>
        <p:spPr>
          <a:xfrm>
            <a:off x="2156437" y="2835868"/>
            <a:ext cx="664300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গ্লাস</a:t>
            </a:r>
            <a:r>
              <a:rPr lang="en-US" sz="2800" dirty="0"/>
              <a:t> </a:t>
            </a:r>
            <a:r>
              <a:rPr lang="en-US" sz="2800" dirty="0" err="1"/>
              <a:t>ক্লিনারের</a:t>
            </a:r>
            <a:r>
              <a:rPr lang="en-US" sz="2800" dirty="0"/>
              <a:t> </a:t>
            </a:r>
            <a:r>
              <a:rPr lang="en-US" sz="2800" dirty="0" err="1"/>
              <a:t>মূল</a:t>
            </a:r>
            <a:r>
              <a:rPr lang="en-US" sz="2800" dirty="0"/>
              <a:t> </a:t>
            </a:r>
            <a:r>
              <a:rPr lang="en-US" sz="2800" dirty="0" err="1"/>
              <a:t>উপাদান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3F3D6-EED6-421F-B9FD-671DEB4FAC73}"/>
              </a:ext>
            </a:extLst>
          </p:cNvPr>
          <p:cNvSpPr txBox="1"/>
          <p:nvPr/>
        </p:nvSpPr>
        <p:spPr>
          <a:xfrm>
            <a:off x="2156437" y="3935172"/>
            <a:ext cx="749114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৩। </a:t>
            </a:r>
            <a:r>
              <a:rPr lang="en-US" sz="2800" dirty="0" err="1"/>
              <a:t>গ্লাস</a:t>
            </a:r>
            <a:r>
              <a:rPr lang="en-US" sz="2800" dirty="0"/>
              <a:t> </a:t>
            </a:r>
            <a:r>
              <a:rPr lang="en-US" sz="2800" dirty="0" err="1"/>
              <a:t>ক্লিনারের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উপাদানটি</a:t>
            </a:r>
            <a:r>
              <a:rPr lang="en-US" sz="2800" dirty="0"/>
              <a:t> </a:t>
            </a:r>
            <a:r>
              <a:rPr lang="en-US" sz="2800" dirty="0" err="1"/>
              <a:t>জৈব</a:t>
            </a:r>
            <a:r>
              <a:rPr lang="en-US" sz="2800" dirty="0"/>
              <a:t> </a:t>
            </a:r>
            <a:r>
              <a:rPr lang="en-US" sz="2800" dirty="0" err="1"/>
              <a:t>পদার্থকে</a:t>
            </a:r>
            <a:r>
              <a:rPr lang="en-US" sz="2800" dirty="0"/>
              <a:t> </a:t>
            </a:r>
            <a:r>
              <a:rPr lang="en-US" sz="2800" dirty="0" err="1"/>
              <a:t>অপসারিত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CE4E26-02EC-47A3-B11F-432149B195A1}"/>
              </a:ext>
            </a:extLst>
          </p:cNvPr>
          <p:cNvSpPr txBox="1"/>
          <p:nvPr/>
        </p:nvSpPr>
        <p:spPr>
          <a:xfrm>
            <a:off x="7278195" y="368456"/>
            <a:ext cx="289486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Time: </a:t>
            </a: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minit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05A625-0DB7-40C5-AA2C-C8048BA02245}"/>
                  </a:ext>
                </a:extLst>
              </p:cNvPr>
              <p:cNvSpPr txBox="1"/>
              <p:nvPr/>
            </p:nvSpPr>
            <p:spPr>
              <a:xfrm>
                <a:off x="2355220" y="2145802"/>
                <a:ext cx="3369720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7030A0"/>
                    </a:solidFill>
                  </a:rPr>
                  <a:t>উত্তরঃ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Ca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OCl</m:t>
                        </m:r>
                      </m:e>
                    </m:d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Cl</m:t>
                    </m:r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05A625-0DB7-40C5-AA2C-C8048BA02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20" y="2145802"/>
                <a:ext cx="336972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1E109F-82AA-4C3C-B74C-14CEAEC85DEB}"/>
                  </a:ext>
                </a:extLst>
              </p:cNvPr>
              <p:cNvSpPr txBox="1"/>
              <p:nvPr/>
            </p:nvSpPr>
            <p:spPr>
              <a:xfrm>
                <a:off x="2367556" y="3295101"/>
                <a:ext cx="3941396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C00000"/>
                    </a:solidFill>
                  </a:rPr>
                  <a:t>উত্তরঃ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1E109F-82AA-4C3C-B74C-14CEAEC8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56" y="3295101"/>
                <a:ext cx="39413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C0FD46A-6571-4E6C-9AF8-3281B89F9496}"/>
              </a:ext>
            </a:extLst>
          </p:cNvPr>
          <p:cNvSpPr txBox="1"/>
          <p:nvPr/>
        </p:nvSpPr>
        <p:spPr>
          <a:xfrm>
            <a:off x="2355220" y="4396837"/>
            <a:ext cx="423294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উত্তরঃ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আইসোপ্রোপাইল</a:t>
            </a:r>
            <a:r>
              <a:rPr lang="en-US" sz="2800" dirty="0"/>
              <a:t> </a:t>
            </a:r>
            <a:r>
              <a:rPr lang="en-US" sz="2800" dirty="0" err="1"/>
              <a:t>অ্যালকোহল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2C1A58-C886-4A19-8C0C-1E216B673E7D}"/>
              </a:ext>
            </a:extLst>
          </p:cNvPr>
          <p:cNvSpPr txBox="1"/>
          <p:nvPr/>
        </p:nvSpPr>
        <p:spPr>
          <a:xfrm>
            <a:off x="2156437" y="5034476"/>
            <a:ext cx="882726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৪। </a:t>
            </a:r>
            <a:r>
              <a:rPr lang="en-US" sz="2800" dirty="0" err="1"/>
              <a:t>শিল্পক্ষেত্রে</a:t>
            </a:r>
            <a:r>
              <a:rPr lang="en-US" sz="2800" dirty="0"/>
              <a:t> </a:t>
            </a:r>
            <a:r>
              <a:rPr lang="en-US" sz="2800" dirty="0" err="1"/>
              <a:t>অ্যামোনিয়া</a:t>
            </a:r>
            <a:r>
              <a:rPr lang="en-US" sz="2800" dirty="0"/>
              <a:t> </a:t>
            </a:r>
            <a:r>
              <a:rPr lang="en-US" sz="2800" dirty="0" err="1"/>
              <a:t>গ্যাস</a:t>
            </a:r>
            <a:r>
              <a:rPr lang="en-US" sz="2800" dirty="0"/>
              <a:t> </a:t>
            </a:r>
            <a:r>
              <a:rPr lang="en-US" sz="2800" dirty="0" err="1"/>
              <a:t>উৎপাদনে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প্রভাবক</a:t>
            </a:r>
            <a:r>
              <a:rPr lang="en-US" sz="2800" dirty="0"/>
              <a:t> </a:t>
            </a:r>
            <a:r>
              <a:rPr lang="en-US" sz="2800" dirty="0" err="1"/>
              <a:t>ব্যবহৃত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397D21-1BE5-4874-9C57-F91D7F323C3E}"/>
                  </a:ext>
                </a:extLst>
              </p:cNvPr>
              <p:cNvSpPr txBox="1"/>
              <p:nvPr/>
            </p:nvSpPr>
            <p:spPr>
              <a:xfrm>
                <a:off x="2355220" y="5496141"/>
                <a:ext cx="396606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উত্তরঃ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আয়রন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চূর্ণ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  <m:brk m:alnAt="2"/>
                      </m:rPr>
                      <a:rPr lang="en-US" sz="2800" i="0" dirty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sz="2800" i="0" dirty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397D21-1BE5-4874-9C57-F91D7F32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20" y="5496141"/>
                <a:ext cx="39660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4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8" grpId="0"/>
      <p:bldP spid="9" grpId="0"/>
      <p:bldP spid="11" grpId="0"/>
      <p:bldP spid="13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857103-87A0-4A08-95DF-BDD38C2C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41407"/>
            <a:ext cx="951519" cy="634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3FC2E2-9EFD-4293-B5AC-E1C4AE03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BC16C4C-730C-4D45-9939-911D349A7318}"/>
              </a:ext>
            </a:extLst>
          </p:cNvPr>
          <p:cNvSpPr/>
          <p:nvPr/>
        </p:nvSpPr>
        <p:spPr>
          <a:xfrm>
            <a:off x="4128597" y="534750"/>
            <a:ext cx="3410649" cy="1022010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</a:rPr>
              <a:t>দলীয় কাজঃ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E654D-1F3A-4321-8E1B-9CA7628FEF38}"/>
              </a:ext>
            </a:extLst>
          </p:cNvPr>
          <p:cNvSpPr txBox="1"/>
          <p:nvPr/>
        </p:nvSpPr>
        <p:spPr>
          <a:xfrm>
            <a:off x="848139" y="2274590"/>
            <a:ext cx="4412974" cy="280076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দল-১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FF0000"/>
                </a:solidFill>
              </a:rPr>
              <a:t>ব্লিচিং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পাউডার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কিভাবে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জীবাণু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ধ্বংস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করে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বিক্রিয়াসহ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লিখ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  <a:endParaRPr lang="bn-BD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2AD72-1821-4059-8EEC-2B5AFD7CD341}"/>
              </a:ext>
            </a:extLst>
          </p:cNvPr>
          <p:cNvSpPr txBox="1"/>
          <p:nvPr/>
        </p:nvSpPr>
        <p:spPr>
          <a:xfrm>
            <a:off x="6260936" y="2274590"/>
            <a:ext cx="4287795" cy="273921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দল-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FF0000"/>
                </a:solidFill>
              </a:rPr>
              <a:t>গ্লাস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ক্লিনার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কিভাবে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ময়লা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পরিষ্কার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করে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তা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বর্ণনা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কর</a:t>
            </a:r>
            <a:r>
              <a:rPr lang="en-US" sz="4400" dirty="0">
                <a:solidFill>
                  <a:srgbClr val="FF0000"/>
                </a:solidFill>
              </a:rPr>
              <a:t>।</a:t>
            </a:r>
            <a:endParaRPr lang="bn-BD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2B713-0940-4383-82A1-E1A7F00A47D2}"/>
              </a:ext>
            </a:extLst>
          </p:cNvPr>
          <p:cNvSpPr txBox="1"/>
          <p:nvPr/>
        </p:nvSpPr>
        <p:spPr>
          <a:xfrm>
            <a:off x="7814043" y="715287"/>
            <a:ext cx="289486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Time: </a:t>
            </a: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8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minit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77D4DD3-259A-4C17-807D-5365A1AF6648}"/>
              </a:ext>
            </a:extLst>
          </p:cNvPr>
          <p:cNvGrpSpPr/>
          <p:nvPr/>
        </p:nvGrpSpPr>
        <p:grpSpPr>
          <a:xfrm>
            <a:off x="4399722" y="104545"/>
            <a:ext cx="3182762" cy="1896534"/>
            <a:chOff x="911137" y="731518"/>
            <a:chExt cx="3249637" cy="225083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581FCD3-E4F8-48DA-BB72-A69E871CDA6F}"/>
                </a:ext>
              </a:extLst>
            </p:cNvPr>
            <p:cNvSpPr/>
            <p:nvPr/>
          </p:nvSpPr>
          <p:spPr>
            <a:xfrm>
              <a:off x="911137" y="731518"/>
              <a:ext cx="3249637" cy="2250831"/>
            </a:xfrm>
            <a:prstGeom prst="cloudCallou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0EE00E-48CC-4959-94B6-526CF58F372D}"/>
                </a:ext>
              </a:extLst>
            </p:cNvPr>
            <p:cNvSpPr txBox="1"/>
            <p:nvPr/>
          </p:nvSpPr>
          <p:spPr>
            <a:xfrm>
              <a:off x="1181685" y="1441436"/>
              <a:ext cx="2433710" cy="83099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IN" sz="4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বাড়ির কাজ</a:t>
              </a:r>
              <a:endPara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1434B6-414C-470A-916B-7588ECF1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99" y="2010940"/>
            <a:ext cx="2686359" cy="20509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CE7138-295B-4B99-86DF-482BD660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" y="92996"/>
            <a:ext cx="952560" cy="635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B0495-50D0-40A2-9B38-BD012E0B9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5128FD-4E39-47FC-AB6B-B05A8BCA66F4}"/>
              </a:ext>
            </a:extLst>
          </p:cNvPr>
          <p:cNvSpPr txBox="1"/>
          <p:nvPr/>
        </p:nvSpPr>
        <p:spPr>
          <a:xfrm>
            <a:off x="1891685" y="4312621"/>
            <a:ext cx="84086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১। </a:t>
            </a:r>
            <a:r>
              <a:rPr lang="en-US" sz="3200" dirty="0" err="1">
                <a:solidFill>
                  <a:srgbClr val="7030A0"/>
                </a:solidFill>
              </a:rPr>
              <a:t>শিল্পকারখানায়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অ্যামোনিয়া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গ্যাসের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প্রস্তুতি</a:t>
            </a:r>
            <a:r>
              <a:rPr lang="en-US" sz="3200" dirty="0"/>
              <a:t> </a:t>
            </a:r>
            <a:r>
              <a:rPr lang="en-US" sz="3200" dirty="0" err="1"/>
              <a:t>বিক্রিয়াসহ</a:t>
            </a:r>
            <a:r>
              <a:rPr lang="en-US" sz="3200" dirty="0"/>
              <a:t> </a:t>
            </a:r>
            <a:r>
              <a:rPr lang="en-US" sz="3200" dirty="0" err="1"/>
              <a:t>লিখ</a:t>
            </a:r>
            <a:r>
              <a:rPr lang="en-US" sz="3200" dirty="0"/>
              <a:t>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1A26F-6189-41F5-86F6-229B1D579541}"/>
              </a:ext>
            </a:extLst>
          </p:cNvPr>
          <p:cNvSpPr txBox="1"/>
          <p:nvPr/>
        </p:nvSpPr>
        <p:spPr>
          <a:xfrm>
            <a:off x="1891683" y="5069290"/>
            <a:ext cx="749085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২। </a:t>
            </a:r>
            <a:r>
              <a:rPr lang="en-US" sz="3200" dirty="0" err="1">
                <a:solidFill>
                  <a:srgbClr val="002060"/>
                </a:solidFill>
              </a:rPr>
              <a:t>ব্লিচিং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পাউডারের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প্রস্তুতি </a:t>
            </a:r>
            <a:r>
              <a:rPr lang="en-US" sz="3200" dirty="0" err="1">
                <a:solidFill>
                  <a:srgbClr val="FF0000"/>
                </a:solidFill>
              </a:rPr>
              <a:t>এবং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এর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ব্যবহার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লিখ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AE2CF-C905-4E1A-90DF-E1751FC17948}"/>
              </a:ext>
            </a:extLst>
          </p:cNvPr>
          <p:cNvSpPr txBox="1"/>
          <p:nvPr/>
        </p:nvSpPr>
        <p:spPr>
          <a:xfrm>
            <a:off x="1891684" y="5843217"/>
            <a:ext cx="749085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৩। </a:t>
            </a:r>
            <a:r>
              <a:rPr lang="en-US" sz="3200" dirty="0" err="1">
                <a:solidFill>
                  <a:srgbClr val="002060"/>
                </a:solidFill>
              </a:rPr>
              <a:t>গ্লাস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ক্লিনারের</a:t>
            </a:r>
            <a:r>
              <a:rPr lang="en-US" sz="3200">
                <a:solidFill>
                  <a:srgbClr val="00206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প্রস্তুতি </a:t>
            </a:r>
            <a:r>
              <a:rPr lang="en-US" sz="3200" dirty="0" err="1">
                <a:solidFill>
                  <a:srgbClr val="FF0000"/>
                </a:solidFill>
              </a:rPr>
              <a:t>এবং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এর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ব্যবহার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লিখ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8CDBA-87C3-4CF4-86C5-22A027591F76}"/>
              </a:ext>
            </a:extLst>
          </p:cNvPr>
          <p:cNvSpPr txBox="1"/>
          <p:nvPr/>
        </p:nvSpPr>
        <p:spPr>
          <a:xfrm>
            <a:off x="2532184" y="3038622"/>
            <a:ext cx="6766560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/>
              <a:t>ক্লাস দেখার জন্য ধন্যবাদ।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F3826-4BE3-4E38-B4CE-30A7245F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D91F5-18E3-4D6F-A02E-4CF75037F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6C01D-07A9-43FC-8D74-32C058F8F4D6}"/>
              </a:ext>
            </a:extLst>
          </p:cNvPr>
          <p:cNvSpPr txBox="1"/>
          <p:nvPr/>
        </p:nvSpPr>
        <p:spPr>
          <a:xfrm>
            <a:off x="4252826" y="2321004"/>
            <a:ext cx="3385930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13800" dirty="0"/>
              <a:t>সমাপ্ত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8979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C818C-6D77-4279-ACE1-268E93CD7BC2}"/>
              </a:ext>
            </a:extLst>
          </p:cNvPr>
          <p:cNvSpPr txBox="1"/>
          <p:nvPr/>
        </p:nvSpPr>
        <p:spPr>
          <a:xfrm>
            <a:off x="3935896" y="396578"/>
            <a:ext cx="36576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/>
              <a:t>চিত্র</a:t>
            </a:r>
            <a:r>
              <a:rPr lang="en-US" sz="3200" dirty="0"/>
              <a:t> </a:t>
            </a:r>
            <a:r>
              <a:rPr lang="en-US" sz="3200" dirty="0" err="1"/>
              <a:t>গুলো</a:t>
            </a:r>
            <a:r>
              <a:rPr lang="bn-BD" sz="3200" dirty="0"/>
              <a:t> লক্ষ্য </a:t>
            </a:r>
            <a:r>
              <a:rPr lang="en-US" sz="3200" dirty="0" err="1"/>
              <a:t>করি</a:t>
            </a:r>
            <a:r>
              <a:rPr lang="en-US" sz="32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D60BD-A273-4C14-8D8C-37B8EFCD0FEE}"/>
              </a:ext>
            </a:extLst>
          </p:cNvPr>
          <p:cNvSpPr txBox="1"/>
          <p:nvPr/>
        </p:nvSpPr>
        <p:spPr>
          <a:xfrm>
            <a:off x="1603510" y="5276839"/>
            <a:ext cx="36576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rgbClr val="FF0000"/>
                </a:solidFill>
              </a:rPr>
              <a:t>ব্লিচিং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পাউডার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D782C-54B4-4E68-BF62-6F6949BBE37C}"/>
              </a:ext>
            </a:extLst>
          </p:cNvPr>
          <p:cNvSpPr txBox="1"/>
          <p:nvPr/>
        </p:nvSpPr>
        <p:spPr>
          <a:xfrm>
            <a:off x="7593496" y="5276839"/>
            <a:ext cx="277742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rgbClr val="002060"/>
                </a:solidFill>
              </a:rPr>
              <a:t>গ্লাস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ক্লিনার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E0238-A161-49F2-A85A-EFD142BC9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35362" r="22174" b="8406"/>
          <a:stretch/>
        </p:blipFill>
        <p:spPr>
          <a:xfrm>
            <a:off x="1736033" y="1320175"/>
            <a:ext cx="3657600" cy="3856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17C856-FD4F-4ACC-9FB6-796D55820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21" y="1359580"/>
            <a:ext cx="1657271" cy="39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71240-6CA0-4923-8B7C-AD360C481E0F}"/>
              </a:ext>
            </a:extLst>
          </p:cNvPr>
          <p:cNvSpPr txBox="1"/>
          <p:nvPr/>
        </p:nvSpPr>
        <p:spPr>
          <a:xfrm>
            <a:off x="4470951" y="2389530"/>
            <a:ext cx="1838741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শি</a:t>
            </a:r>
            <a:r>
              <a:rPr lang="bn-BD" sz="4000" dirty="0"/>
              <a:t>খ</a:t>
            </a:r>
            <a:r>
              <a:rPr lang="en-US" sz="4000" dirty="0"/>
              <a:t>ন</a:t>
            </a:r>
            <a:r>
              <a:rPr lang="bn-BD" sz="4000" dirty="0"/>
              <a:t>ফ</a:t>
            </a:r>
            <a:r>
              <a:rPr lang="en-US" sz="4000" dirty="0"/>
              <a:t>ল</a:t>
            </a:r>
            <a:r>
              <a:rPr lang="bn-BD" sz="4000" dirty="0"/>
              <a:t>: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32F63-6B63-4B6A-89A0-A9E3FD600DBA}"/>
              </a:ext>
            </a:extLst>
          </p:cNvPr>
          <p:cNvSpPr txBox="1"/>
          <p:nvPr/>
        </p:nvSpPr>
        <p:spPr>
          <a:xfrm>
            <a:off x="1659835" y="3405798"/>
            <a:ext cx="816002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১। </a:t>
            </a:r>
            <a:r>
              <a:rPr lang="en-US" sz="3200" dirty="0" err="1">
                <a:solidFill>
                  <a:srgbClr val="002060"/>
                </a:solidFill>
              </a:rPr>
              <a:t>ব্লিচিং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পাউডারের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প্রস্তুতি </a:t>
            </a:r>
            <a:r>
              <a:rPr lang="en-US" sz="3200" dirty="0">
                <a:solidFill>
                  <a:srgbClr val="FF0000"/>
                </a:solidFill>
              </a:rPr>
              <a:t>ও </a:t>
            </a:r>
            <a:r>
              <a:rPr lang="en-US" sz="3200" dirty="0" err="1">
                <a:solidFill>
                  <a:srgbClr val="FF0000"/>
                </a:solidFill>
              </a:rPr>
              <a:t>ধর্ম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ব</a:t>
            </a:r>
            <a:r>
              <a:rPr lang="en-US" sz="3200" dirty="0">
                <a:solidFill>
                  <a:srgbClr val="FF0000"/>
                </a:solidFill>
              </a:rPr>
              <a:t>ল</a:t>
            </a:r>
            <a:r>
              <a:rPr lang="bn-BD" sz="3200" dirty="0">
                <a:solidFill>
                  <a:srgbClr val="FF0000"/>
                </a:solidFill>
              </a:rPr>
              <a:t>ত</a:t>
            </a:r>
            <a:r>
              <a:rPr lang="en-US" sz="3200" dirty="0">
                <a:solidFill>
                  <a:srgbClr val="FF0000"/>
                </a:solidFill>
              </a:rPr>
              <a:t>ে </a:t>
            </a:r>
            <a:r>
              <a:rPr lang="bn-BD" sz="3200" dirty="0">
                <a:solidFill>
                  <a:srgbClr val="FF0000"/>
                </a:solidFill>
              </a:rPr>
              <a:t>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ল</a:t>
            </a:r>
            <a:r>
              <a:rPr lang="en-US" sz="3200" dirty="0" err="1">
                <a:solidFill>
                  <a:srgbClr val="FF0000"/>
                </a:solidFill>
              </a:rPr>
              <a:t>িখতে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পারবে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8CD6B-5DD5-48FF-97C0-732001E2C0C5}"/>
              </a:ext>
            </a:extLst>
          </p:cNvPr>
          <p:cNvSpPr txBox="1"/>
          <p:nvPr/>
        </p:nvSpPr>
        <p:spPr>
          <a:xfrm>
            <a:off x="1659833" y="3990573"/>
            <a:ext cx="9323872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২। </a:t>
            </a:r>
            <a:r>
              <a:rPr lang="en-US" sz="3200" dirty="0" err="1">
                <a:solidFill>
                  <a:srgbClr val="002060"/>
                </a:solidFill>
              </a:rPr>
              <a:t>ব্লিচিং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পাউডার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কীভাবে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জীবাণু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ধ্বংস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এবং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রঙিন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দাগকে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দূর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তা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ব</a:t>
            </a:r>
            <a:r>
              <a:rPr lang="en-US" sz="3200" dirty="0">
                <a:solidFill>
                  <a:srgbClr val="FF0000"/>
                </a:solidFill>
              </a:rPr>
              <a:t>ল</a:t>
            </a:r>
            <a:r>
              <a:rPr lang="bn-BD" sz="3200" dirty="0">
                <a:solidFill>
                  <a:srgbClr val="FF0000"/>
                </a:solidFill>
              </a:rPr>
              <a:t>ত</a:t>
            </a:r>
            <a:r>
              <a:rPr lang="en-US" sz="3200" dirty="0">
                <a:solidFill>
                  <a:srgbClr val="FF0000"/>
                </a:solidFill>
              </a:rPr>
              <a:t>ে </a:t>
            </a:r>
            <a:r>
              <a:rPr lang="bn-BD" sz="3200" dirty="0">
                <a:solidFill>
                  <a:srgbClr val="FF0000"/>
                </a:solidFill>
              </a:rPr>
              <a:t>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ল</a:t>
            </a:r>
            <a:r>
              <a:rPr lang="en-US" sz="3200" dirty="0" err="1">
                <a:solidFill>
                  <a:srgbClr val="FF0000"/>
                </a:solidFill>
              </a:rPr>
              <a:t>িখতে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পারবে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2FE47-3575-4820-A41C-8D8E94B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8891D-5758-45B9-BBE1-EA02A072D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84E00C-D57F-4D20-818C-78F178398C7B}"/>
              </a:ext>
            </a:extLst>
          </p:cNvPr>
          <p:cNvSpPr txBox="1"/>
          <p:nvPr/>
        </p:nvSpPr>
        <p:spPr>
          <a:xfrm>
            <a:off x="4192656" y="222575"/>
            <a:ext cx="3806687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আজকের</a:t>
            </a:r>
            <a:r>
              <a:rPr lang="en-US" sz="4000" dirty="0"/>
              <a:t>  </a:t>
            </a:r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ঘোষণা</a:t>
            </a:r>
            <a:r>
              <a:rPr lang="bn-BD" sz="4000" dirty="0"/>
              <a:t>: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9CEE0-FF9C-435F-8A95-F3C0D84C4DB7}"/>
              </a:ext>
            </a:extLst>
          </p:cNvPr>
          <p:cNvSpPr txBox="1"/>
          <p:nvPr/>
        </p:nvSpPr>
        <p:spPr>
          <a:xfrm>
            <a:off x="1406868" y="1143035"/>
            <a:ext cx="9829801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আমরা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আজ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ব্লিচিং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পাউডার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এবং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গ্লাস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ক্লিনার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প্রস্তুতি</a:t>
            </a:r>
            <a:r>
              <a:rPr lang="en-US" sz="2800" dirty="0">
                <a:solidFill>
                  <a:srgbClr val="0070C0"/>
                </a:solidFill>
              </a:rPr>
              <a:t> ও </a:t>
            </a:r>
            <a:r>
              <a:rPr lang="en-US" sz="2800" dirty="0" err="1">
                <a:solidFill>
                  <a:srgbClr val="0070C0"/>
                </a:solidFill>
              </a:rPr>
              <a:t>এদের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ধর্ম</a:t>
            </a:r>
            <a:r>
              <a:rPr lang="en-US" sz="2800" dirty="0">
                <a:solidFill>
                  <a:srgbClr val="0070C0"/>
                </a:solidFill>
              </a:rPr>
              <a:t> ও</a:t>
            </a:r>
            <a:r>
              <a:rPr lang="bn-BD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ক্রিয়া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কৌশল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সম্পর্কে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আলোচনা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করব</a:t>
            </a:r>
            <a:r>
              <a:rPr lang="en-US" sz="2800" dirty="0">
                <a:solidFill>
                  <a:srgbClr val="0070C0"/>
                </a:solidFill>
              </a:rPr>
              <a:t>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CC19C-BA86-4524-8B62-E4FEBDEFFA61}"/>
              </a:ext>
            </a:extLst>
          </p:cNvPr>
          <p:cNvSpPr txBox="1"/>
          <p:nvPr/>
        </p:nvSpPr>
        <p:spPr>
          <a:xfrm>
            <a:off x="1659834" y="5013883"/>
            <a:ext cx="792148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/>
              <a:t>৩। </a:t>
            </a:r>
            <a:r>
              <a:rPr lang="en-US" sz="3200">
                <a:solidFill>
                  <a:srgbClr val="002060"/>
                </a:solidFill>
              </a:rPr>
              <a:t>গ্লাস ক্লিনারের </a:t>
            </a:r>
            <a:r>
              <a:rPr lang="bn-BD" sz="3200">
                <a:solidFill>
                  <a:srgbClr val="FF0000"/>
                </a:solidFill>
              </a:rPr>
              <a:t>প্রস্তুতি </a:t>
            </a:r>
            <a:r>
              <a:rPr lang="en-US" sz="3200">
                <a:solidFill>
                  <a:srgbClr val="FF0000"/>
                </a:solidFill>
              </a:rPr>
              <a:t>ও ধর্ম </a:t>
            </a:r>
            <a:r>
              <a:rPr lang="bn-BD" sz="3200">
                <a:solidFill>
                  <a:srgbClr val="FF0000"/>
                </a:solidFill>
              </a:rPr>
              <a:t>ব</a:t>
            </a:r>
            <a:r>
              <a:rPr lang="en-US" sz="3200">
                <a:solidFill>
                  <a:srgbClr val="FF0000"/>
                </a:solidFill>
              </a:rPr>
              <a:t>ল</a:t>
            </a:r>
            <a:r>
              <a:rPr lang="bn-BD" sz="3200">
                <a:solidFill>
                  <a:srgbClr val="FF0000"/>
                </a:solidFill>
              </a:rPr>
              <a:t>ত</a:t>
            </a:r>
            <a:r>
              <a:rPr lang="en-US" sz="3200">
                <a:solidFill>
                  <a:srgbClr val="FF0000"/>
                </a:solidFill>
              </a:rPr>
              <a:t>ে </a:t>
            </a:r>
            <a:r>
              <a:rPr lang="bn-BD" sz="3200">
                <a:solidFill>
                  <a:srgbClr val="FF0000"/>
                </a:solidFill>
              </a:rPr>
              <a:t>ও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bn-BD" sz="3200">
                <a:solidFill>
                  <a:srgbClr val="FF0000"/>
                </a:solidFill>
              </a:rPr>
              <a:t>ল</a:t>
            </a:r>
            <a:r>
              <a:rPr lang="en-US" sz="3200">
                <a:solidFill>
                  <a:srgbClr val="FF0000"/>
                </a:solidFill>
              </a:rPr>
              <a:t>িখতে পারবে।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8171C-F2E6-413F-8D8F-64FC4FBC2077}"/>
              </a:ext>
            </a:extLst>
          </p:cNvPr>
          <p:cNvSpPr txBox="1"/>
          <p:nvPr/>
        </p:nvSpPr>
        <p:spPr>
          <a:xfrm>
            <a:off x="1726095" y="5598658"/>
            <a:ext cx="982980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৪। </a:t>
            </a:r>
            <a:r>
              <a:rPr lang="en-US" sz="3200" dirty="0" err="1">
                <a:solidFill>
                  <a:srgbClr val="002060"/>
                </a:solidFill>
              </a:rPr>
              <a:t>গ্লাস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ক্লিনার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কীভাবে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কাচ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পরিষ্কার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ব</a:t>
            </a:r>
            <a:r>
              <a:rPr lang="en-US" sz="3200" dirty="0">
                <a:solidFill>
                  <a:srgbClr val="FF0000"/>
                </a:solidFill>
              </a:rPr>
              <a:t>ল</a:t>
            </a:r>
            <a:r>
              <a:rPr lang="bn-BD" sz="3200" dirty="0">
                <a:solidFill>
                  <a:srgbClr val="FF0000"/>
                </a:solidFill>
              </a:rPr>
              <a:t>ত</a:t>
            </a:r>
            <a:r>
              <a:rPr lang="en-US" sz="3200" dirty="0">
                <a:solidFill>
                  <a:srgbClr val="FF0000"/>
                </a:solidFill>
              </a:rPr>
              <a:t>ে </a:t>
            </a:r>
            <a:r>
              <a:rPr lang="bn-BD" sz="3200" dirty="0">
                <a:solidFill>
                  <a:srgbClr val="FF0000"/>
                </a:solidFill>
              </a:rPr>
              <a:t>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bn-BD" sz="3200" dirty="0">
                <a:solidFill>
                  <a:srgbClr val="FF0000"/>
                </a:solidFill>
              </a:rPr>
              <a:t>ল</a:t>
            </a:r>
            <a:r>
              <a:rPr lang="en-US" sz="3200" dirty="0" err="1">
                <a:solidFill>
                  <a:srgbClr val="FF0000"/>
                </a:solidFill>
              </a:rPr>
              <a:t>িখতে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পারবে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78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FAB9B-DED5-4CE3-8E97-F3A9FAED5EE1}"/>
              </a:ext>
            </a:extLst>
          </p:cNvPr>
          <p:cNvSpPr txBox="1"/>
          <p:nvPr/>
        </p:nvSpPr>
        <p:spPr>
          <a:xfrm>
            <a:off x="1015432" y="1005291"/>
            <a:ext cx="853938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</a:rPr>
              <a:t>তোমরা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কি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বলতে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পারো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ব্লিচিং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পাউডার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দেখতে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কেমন</a:t>
            </a:r>
            <a:r>
              <a:rPr lang="bn-BD" sz="3200" dirty="0">
                <a:solidFill>
                  <a:srgbClr val="C00000"/>
                </a:solidFill>
              </a:rPr>
              <a:t>-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92A4A-A1E3-447D-B38F-AD8402D7D371}"/>
              </a:ext>
            </a:extLst>
          </p:cNvPr>
          <p:cNvSpPr txBox="1"/>
          <p:nvPr/>
        </p:nvSpPr>
        <p:spPr>
          <a:xfrm>
            <a:off x="4730163" y="226127"/>
            <a:ext cx="296469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ব্লিচিং</a:t>
            </a:r>
            <a:r>
              <a:rPr lang="en-US" sz="3600" dirty="0"/>
              <a:t> </a:t>
            </a:r>
            <a:r>
              <a:rPr lang="en-US" sz="3600" dirty="0" err="1"/>
              <a:t>পাউডার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CF655-2498-4240-BA31-2032E2CE56AE}"/>
              </a:ext>
            </a:extLst>
          </p:cNvPr>
          <p:cNvSpPr txBox="1"/>
          <p:nvPr/>
        </p:nvSpPr>
        <p:spPr>
          <a:xfrm>
            <a:off x="1015432" y="1722899"/>
            <a:ext cx="1111251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হ্যাঁ</a:t>
            </a:r>
            <a:r>
              <a:rPr lang="en-US" sz="3200" dirty="0"/>
              <a:t> </a:t>
            </a:r>
            <a:r>
              <a:rPr lang="en-US" sz="3200" dirty="0" err="1"/>
              <a:t>তোমরা</a:t>
            </a:r>
            <a:r>
              <a:rPr lang="en-US" sz="3200" dirty="0"/>
              <a:t> </a:t>
            </a:r>
            <a:r>
              <a:rPr lang="en-US" sz="3200" dirty="0" err="1"/>
              <a:t>অনেকেই</a:t>
            </a:r>
            <a:r>
              <a:rPr lang="en-US" sz="3200" dirty="0"/>
              <a:t> </a:t>
            </a:r>
            <a:r>
              <a:rPr lang="en-US" sz="3200" dirty="0" err="1"/>
              <a:t>দেখছ</a:t>
            </a:r>
            <a:r>
              <a:rPr lang="en-US" sz="3200" dirty="0"/>
              <a:t>…</a:t>
            </a:r>
            <a:r>
              <a:rPr lang="en-US" sz="3200" dirty="0" err="1"/>
              <a:t>তারপরও</a:t>
            </a:r>
            <a:r>
              <a:rPr lang="en-US" sz="3200" dirty="0"/>
              <a:t>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চিত্র</a:t>
            </a:r>
            <a:r>
              <a:rPr lang="en-US" sz="3200" dirty="0"/>
              <a:t> </a:t>
            </a:r>
            <a:r>
              <a:rPr lang="en-US" sz="3200" dirty="0" err="1"/>
              <a:t>দেখি</a:t>
            </a:r>
            <a:r>
              <a:rPr lang="en-US" sz="3200" dirty="0"/>
              <a:t>-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4710B-89F2-4115-B8AD-C928F5B8D507}"/>
              </a:ext>
            </a:extLst>
          </p:cNvPr>
          <p:cNvSpPr txBox="1"/>
          <p:nvPr/>
        </p:nvSpPr>
        <p:spPr>
          <a:xfrm>
            <a:off x="8240779" y="5877314"/>
            <a:ext cx="236096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</a:rPr>
              <a:t>সাদা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পাউডার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424C4-C36D-4D8E-B18B-209B4BF92439}"/>
              </a:ext>
            </a:extLst>
          </p:cNvPr>
          <p:cNvSpPr txBox="1"/>
          <p:nvPr/>
        </p:nvSpPr>
        <p:spPr>
          <a:xfrm>
            <a:off x="1804516" y="5911092"/>
            <a:ext cx="2537542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</a:rPr>
              <a:t>ব্লিচং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পাউডার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9E213-7220-41F8-A70A-55D051D660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r="12319" b="16305"/>
          <a:stretch/>
        </p:blipFill>
        <p:spPr>
          <a:xfrm>
            <a:off x="6974922" y="2746554"/>
            <a:ext cx="4008783" cy="3102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5EF1B-7274-45FB-8C77-1DEFB7AEA5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16207" r="16268" b="16758"/>
          <a:stretch/>
        </p:blipFill>
        <p:spPr>
          <a:xfrm>
            <a:off x="1505279" y="2440507"/>
            <a:ext cx="2836779" cy="333775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840F569-B7A6-4A93-B3DF-74F1C01216B5}"/>
              </a:ext>
            </a:extLst>
          </p:cNvPr>
          <p:cNvSpPr/>
          <p:nvPr/>
        </p:nvSpPr>
        <p:spPr>
          <a:xfrm>
            <a:off x="4545496" y="3723861"/>
            <a:ext cx="2120347" cy="92765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DFAB9B-DED5-4CE3-8E97-F3A9FAED5EE1}"/>
                  </a:ext>
                </a:extLst>
              </p:cNvPr>
              <p:cNvSpPr txBox="1"/>
              <p:nvPr/>
            </p:nvSpPr>
            <p:spPr>
              <a:xfrm>
                <a:off x="465735" y="1328200"/>
                <a:ext cx="11260529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C00000"/>
                    </a:solidFill>
                  </a:rPr>
                  <a:t>তাপমাত্রায়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কলিচুনের</a:t>
                </a:r>
                <a:r>
                  <a:rPr lang="en-US" sz="3600" dirty="0">
                    <a:solidFill>
                      <a:srgbClr val="C00000"/>
                    </a:solidFill>
                  </a:rPr>
                  <a:t> (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ক্যালসিয়াম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হাইড্রোঅক্সাইড</a:t>
                </a:r>
                <a:r>
                  <a:rPr lang="en-US" sz="36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Ca</m:t>
                    </m:r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)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মধ্যদিয়ে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ক্লোরিন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গ্যাস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চালনা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করলে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ব্লিচিং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পাউডার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উৎপন্ন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হয়</a:t>
                </a:r>
                <a:r>
                  <a:rPr lang="en-US" sz="3600" dirty="0">
                    <a:solidFill>
                      <a:srgbClr val="C00000"/>
                    </a:solidFill>
                  </a:rPr>
                  <a:t>।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DFAB9B-DED5-4CE3-8E97-F3A9FAED5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35" y="1328200"/>
                <a:ext cx="11260529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59EEA-E2DD-432E-9669-DEC648ED5A49}"/>
                  </a:ext>
                </a:extLst>
              </p:cNvPr>
              <p:cNvSpPr txBox="1"/>
              <p:nvPr/>
            </p:nvSpPr>
            <p:spPr>
              <a:xfrm>
                <a:off x="1679360" y="3154835"/>
                <a:ext cx="7530902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বিক্রিয়াঃ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Ca</m:t>
                    </m:r>
                    <m:r>
                      <a:rPr lang="en-US" sz="28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 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40</m:t>
                        </m:r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groupCh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Ca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Cl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Cl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59EEA-E2DD-432E-9669-DEC648ED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60" y="3154835"/>
                <a:ext cx="7530902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E4F6CA3-8A97-4175-B832-378B3347134B}"/>
              </a:ext>
            </a:extLst>
          </p:cNvPr>
          <p:cNvSpPr txBox="1"/>
          <p:nvPr/>
        </p:nvSpPr>
        <p:spPr>
          <a:xfrm>
            <a:off x="3937270" y="404870"/>
            <a:ext cx="379098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ব্লিচিং</a:t>
            </a:r>
            <a:r>
              <a:rPr lang="en-US" sz="3600" dirty="0"/>
              <a:t> </a:t>
            </a:r>
            <a:r>
              <a:rPr lang="en-US" sz="3600" dirty="0" err="1"/>
              <a:t>পাউডার</a:t>
            </a:r>
            <a:r>
              <a:rPr lang="en-US" sz="3600" dirty="0"/>
              <a:t> </a:t>
            </a:r>
            <a:r>
              <a:rPr lang="en-US" sz="3600" dirty="0" err="1"/>
              <a:t>প্রস্তুতি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79AD2-D9DE-4E7A-AAFF-9E305479DFE4}"/>
              </a:ext>
            </a:extLst>
          </p:cNvPr>
          <p:cNvSpPr txBox="1"/>
          <p:nvPr/>
        </p:nvSpPr>
        <p:spPr>
          <a:xfrm>
            <a:off x="1785733" y="4587340"/>
            <a:ext cx="112643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কলিচুন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132D5-FFA7-4C33-A574-0A3B8106E7B9}"/>
              </a:ext>
            </a:extLst>
          </p:cNvPr>
          <p:cNvSpPr txBox="1"/>
          <p:nvPr/>
        </p:nvSpPr>
        <p:spPr>
          <a:xfrm>
            <a:off x="3478696" y="4587339"/>
            <a:ext cx="139810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ক্লোরিন</a:t>
            </a:r>
            <a:r>
              <a:rPr lang="en-US" sz="2400" dirty="0"/>
              <a:t> </a:t>
            </a:r>
            <a:r>
              <a:rPr lang="en-US" sz="2400" dirty="0" err="1"/>
              <a:t>গ্যাস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97F9A-7FFD-4FCE-8A08-688428E038CD}"/>
              </a:ext>
            </a:extLst>
          </p:cNvPr>
          <p:cNvSpPr txBox="1"/>
          <p:nvPr/>
        </p:nvSpPr>
        <p:spPr>
          <a:xfrm>
            <a:off x="5610638" y="4549669"/>
            <a:ext cx="183708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ক্যালসিয়াম</a:t>
            </a:r>
            <a:r>
              <a:rPr lang="en-US" sz="2000" dirty="0"/>
              <a:t> </a:t>
            </a:r>
            <a:r>
              <a:rPr lang="en-US" sz="2000" dirty="0" err="1"/>
              <a:t>ক্লোরো</a:t>
            </a:r>
            <a:r>
              <a:rPr lang="en-US" sz="2000" dirty="0"/>
              <a:t> </a:t>
            </a:r>
            <a:r>
              <a:rPr lang="en-US" sz="2000" dirty="0" err="1"/>
              <a:t>হাইপোক্লোরাইট</a:t>
            </a:r>
            <a:r>
              <a:rPr lang="en-US" sz="2000" dirty="0"/>
              <a:t> (</a:t>
            </a:r>
            <a:r>
              <a:rPr lang="en-US" sz="2000" dirty="0" err="1"/>
              <a:t>ব্লিচিং</a:t>
            </a:r>
            <a:r>
              <a:rPr lang="en-US" sz="2000" dirty="0"/>
              <a:t> </a:t>
            </a:r>
            <a:r>
              <a:rPr lang="en-US" sz="2000" dirty="0" err="1"/>
              <a:t>পাউডার</a:t>
            </a:r>
            <a:r>
              <a:rPr lang="en-US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329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DB353-B1F8-49F2-A3F3-ED6EAD38FDA5}"/>
              </a:ext>
            </a:extLst>
          </p:cNvPr>
          <p:cNvSpPr txBox="1"/>
          <p:nvPr/>
        </p:nvSpPr>
        <p:spPr>
          <a:xfrm>
            <a:off x="3688392" y="104406"/>
            <a:ext cx="411332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ব্লিচিং</a:t>
            </a:r>
            <a:r>
              <a:rPr lang="en-US" sz="3200" dirty="0"/>
              <a:t> </a:t>
            </a:r>
            <a:r>
              <a:rPr lang="en-US" sz="3200" dirty="0" err="1"/>
              <a:t>পাউডারের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6E7E8-BC8A-47DD-9C59-4106FA9D6097}"/>
              </a:ext>
            </a:extLst>
          </p:cNvPr>
          <p:cNvSpPr/>
          <p:nvPr/>
        </p:nvSpPr>
        <p:spPr>
          <a:xfrm>
            <a:off x="4821312" y="2766912"/>
            <a:ext cx="2129650" cy="1595685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CE8E92-79B0-4533-B70E-3FC197D5895C}"/>
              </a:ext>
            </a:extLst>
          </p:cNvPr>
          <p:cNvSpPr/>
          <p:nvPr/>
        </p:nvSpPr>
        <p:spPr>
          <a:xfrm rot="14367957">
            <a:off x="4932579" y="2388767"/>
            <a:ext cx="479899" cy="586109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A72233-A675-45B7-A5F8-E32C5C4FCC32}"/>
              </a:ext>
            </a:extLst>
          </p:cNvPr>
          <p:cNvSpPr/>
          <p:nvPr/>
        </p:nvSpPr>
        <p:spPr>
          <a:xfrm>
            <a:off x="3490405" y="883091"/>
            <a:ext cx="2016262" cy="1714720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DED6E7-165B-4D51-A188-7B2138A4325B}"/>
              </a:ext>
            </a:extLst>
          </p:cNvPr>
          <p:cNvSpPr/>
          <p:nvPr/>
        </p:nvSpPr>
        <p:spPr>
          <a:xfrm rot="1226209">
            <a:off x="6848704" y="3513513"/>
            <a:ext cx="450897" cy="498704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90498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57DCD6-29E2-45B9-81A1-1961CAC0D1F1}"/>
              </a:ext>
            </a:extLst>
          </p:cNvPr>
          <p:cNvSpPr/>
          <p:nvPr/>
        </p:nvSpPr>
        <p:spPr>
          <a:xfrm>
            <a:off x="7246629" y="3243041"/>
            <a:ext cx="2129650" cy="1906238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281A88-9456-4F76-A5E0-99233639479B}"/>
              </a:ext>
            </a:extLst>
          </p:cNvPr>
          <p:cNvSpPr/>
          <p:nvPr/>
        </p:nvSpPr>
        <p:spPr>
          <a:xfrm rot="4857517">
            <a:off x="5899437" y="3984989"/>
            <a:ext cx="310552" cy="724080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DF3788-246A-48E1-99AB-693668DE8A09}"/>
              </a:ext>
            </a:extLst>
          </p:cNvPr>
          <p:cNvSpPr/>
          <p:nvPr/>
        </p:nvSpPr>
        <p:spPr>
          <a:xfrm>
            <a:off x="5264045" y="4556507"/>
            <a:ext cx="2129650" cy="1906238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4F7221F-0635-4DF4-A5B1-ECB9421B0EFF}"/>
              </a:ext>
            </a:extLst>
          </p:cNvPr>
          <p:cNvSpPr/>
          <p:nvPr/>
        </p:nvSpPr>
        <p:spPr>
          <a:xfrm rot="19256491">
            <a:off x="4432295" y="3711208"/>
            <a:ext cx="450899" cy="49870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8" tIns="96886" rIns="1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7F0CC7-19E1-480F-948D-156CDB8BC959}"/>
              </a:ext>
            </a:extLst>
          </p:cNvPr>
          <p:cNvSpPr/>
          <p:nvPr/>
        </p:nvSpPr>
        <p:spPr>
          <a:xfrm>
            <a:off x="2003948" y="3624878"/>
            <a:ext cx="2342338" cy="173146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A8B48E-8920-4EA8-89D3-2D2D512D70B8}"/>
              </a:ext>
            </a:extLst>
          </p:cNvPr>
          <p:cNvSpPr/>
          <p:nvPr/>
        </p:nvSpPr>
        <p:spPr>
          <a:xfrm rot="18036284">
            <a:off x="6439740" y="2351780"/>
            <a:ext cx="310552" cy="724080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31C453-1197-4827-9240-23DE4D98D3A6}"/>
              </a:ext>
            </a:extLst>
          </p:cNvPr>
          <p:cNvSpPr/>
          <p:nvPr/>
        </p:nvSpPr>
        <p:spPr>
          <a:xfrm>
            <a:off x="6328870" y="1047058"/>
            <a:ext cx="2016262" cy="1714720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32406-1511-4ABD-BC07-539935731875}"/>
              </a:ext>
            </a:extLst>
          </p:cNvPr>
          <p:cNvSpPr txBox="1"/>
          <p:nvPr/>
        </p:nvSpPr>
        <p:spPr>
          <a:xfrm>
            <a:off x="8454843" y="1528321"/>
            <a:ext cx="252886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জীবাণু</a:t>
            </a:r>
            <a:r>
              <a:rPr lang="en-US" sz="2400" dirty="0"/>
              <a:t> </a:t>
            </a:r>
            <a:r>
              <a:rPr lang="en-US" sz="2400" dirty="0" err="1"/>
              <a:t>ধ্বংস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  </a:t>
            </a:r>
          </a:p>
          <a:p>
            <a:r>
              <a:rPr lang="en-US" sz="2400" dirty="0"/>
              <a:t>         (</a:t>
            </a:r>
            <a:r>
              <a:rPr lang="en-US" sz="2400" dirty="0" err="1"/>
              <a:t>ঘরের</a:t>
            </a:r>
            <a:r>
              <a:rPr lang="en-US" sz="2400" dirty="0"/>
              <a:t> </a:t>
            </a:r>
            <a:r>
              <a:rPr lang="en-US" sz="2400" dirty="0" err="1"/>
              <a:t>মেঝে</a:t>
            </a:r>
            <a:r>
              <a:rPr lang="en-US" sz="24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EE2EA-20BB-438C-97AB-60965C54AA17}"/>
              </a:ext>
            </a:extLst>
          </p:cNvPr>
          <p:cNvSpPr txBox="1"/>
          <p:nvPr/>
        </p:nvSpPr>
        <p:spPr>
          <a:xfrm>
            <a:off x="9326993" y="4075244"/>
            <a:ext cx="263972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/>
              <a:t>জীবাণু</a:t>
            </a:r>
            <a:r>
              <a:rPr lang="en-US" sz="2400" dirty="0"/>
              <a:t> </a:t>
            </a:r>
            <a:r>
              <a:rPr lang="en-US" sz="2400" dirty="0" err="1"/>
              <a:t>ধ্বংস</a:t>
            </a:r>
            <a:r>
              <a:rPr lang="en-US" sz="2400" dirty="0"/>
              <a:t> ও </a:t>
            </a:r>
            <a:r>
              <a:rPr lang="en-US" sz="2400" dirty="0" err="1"/>
              <a:t>দাগ</a:t>
            </a:r>
            <a:r>
              <a:rPr lang="en-US" sz="2400" dirty="0"/>
              <a:t> </a:t>
            </a:r>
            <a:r>
              <a:rPr lang="en-US" sz="2400" dirty="0" err="1"/>
              <a:t>উঠাতে</a:t>
            </a:r>
            <a:endParaRPr lang="en-US" sz="2400" dirty="0"/>
          </a:p>
          <a:p>
            <a:pPr algn="ctr"/>
            <a:r>
              <a:rPr lang="en-US" sz="2400" dirty="0"/>
              <a:t> [</a:t>
            </a:r>
            <a:r>
              <a:rPr lang="en-US" sz="2400" dirty="0" err="1"/>
              <a:t>কমোড</a:t>
            </a:r>
            <a:r>
              <a:rPr lang="en-US" sz="2400" dirty="0"/>
              <a:t>, </a:t>
            </a:r>
            <a:r>
              <a:rPr lang="en-US" sz="2400" dirty="0" err="1"/>
              <a:t>বেসিন</a:t>
            </a:r>
            <a:r>
              <a:rPr lang="en-US" sz="24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363A2-548F-4BD2-8962-EF584ADF0E3B}"/>
              </a:ext>
            </a:extLst>
          </p:cNvPr>
          <p:cNvSpPr txBox="1"/>
          <p:nvPr/>
        </p:nvSpPr>
        <p:spPr>
          <a:xfrm>
            <a:off x="4601262" y="6337539"/>
            <a:ext cx="318153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</a:rPr>
              <a:t>মুখের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কালো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দাগ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উঠাতে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359C8-4951-4EF6-9B2F-67D9FA91B225}"/>
              </a:ext>
            </a:extLst>
          </p:cNvPr>
          <p:cNvSpPr txBox="1"/>
          <p:nvPr/>
        </p:nvSpPr>
        <p:spPr>
          <a:xfrm>
            <a:off x="1755399" y="5315716"/>
            <a:ext cx="276073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/>
              <a:t>দাত</a:t>
            </a:r>
            <a:r>
              <a:rPr lang="en-US" sz="2400" dirty="0"/>
              <a:t> </a:t>
            </a:r>
            <a:r>
              <a:rPr lang="en-US" sz="2400" dirty="0" err="1"/>
              <a:t>সাদা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A5376-000F-4FE2-8BB7-02658C625161}"/>
              </a:ext>
            </a:extLst>
          </p:cNvPr>
          <p:cNvSpPr txBox="1"/>
          <p:nvPr/>
        </p:nvSpPr>
        <p:spPr>
          <a:xfrm>
            <a:off x="1015432" y="1324398"/>
            <a:ext cx="276073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/>
              <a:t>পানি</a:t>
            </a:r>
            <a:r>
              <a:rPr lang="en-US" sz="2400" dirty="0"/>
              <a:t> </a:t>
            </a:r>
            <a:r>
              <a:rPr lang="en-US" sz="2400" dirty="0" err="1"/>
              <a:t>বিশুদ্ধ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5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17" grpId="0" animBg="1"/>
      <p:bldP spid="20" grpId="0" animBg="1"/>
      <p:bldP spid="3" grpId="0"/>
      <p:bldP spid="4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F1121-82C3-4144-BA98-DE4A12964B05}"/>
              </a:ext>
            </a:extLst>
          </p:cNvPr>
          <p:cNvSpPr txBox="1"/>
          <p:nvPr/>
        </p:nvSpPr>
        <p:spPr>
          <a:xfrm>
            <a:off x="2923176" y="384721"/>
            <a:ext cx="634564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ব্লিচিং</a:t>
            </a:r>
            <a:r>
              <a:rPr lang="en-US" sz="3200" dirty="0"/>
              <a:t> </a:t>
            </a:r>
            <a:r>
              <a:rPr lang="en-US" sz="3200" dirty="0" err="1"/>
              <a:t>পাউডারের</a:t>
            </a:r>
            <a:r>
              <a:rPr lang="en-US" sz="3200" dirty="0"/>
              <a:t> </a:t>
            </a:r>
            <a:r>
              <a:rPr lang="en-US" sz="3200" dirty="0" err="1"/>
              <a:t>রঙিন</a:t>
            </a:r>
            <a:r>
              <a:rPr lang="en-US" sz="3200" dirty="0"/>
              <a:t> </a:t>
            </a:r>
            <a:r>
              <a:rPr lang="en-US" sz="3200" dirty="0" err="1"/>
              <a:t>দাগ</a:t>
            </a:r>
            <a:r>
              <a:rPr lang="en-US" sz="3200" dirty="0"/>
              <a:t> </a:t>
            </a:r>
            <a:r>
              <a:rPr lang="en-US" sz="3200" dirty="0" err="1"/>
              <a:t>উঠানোর</a:t>
            </a:r>
            <a:r>
              <a:rPr lang="en-US" sz="3200" dirty="0"/>
              <a:t> </a:t>
            </a:r>
            <a:r>
              <a:rPr lang="en-US" sz="3200" dirty="0" err="1"/>
              <a:t>কৌশল</a:t>
            </a:r>
            <a:r>
              <a:rPr lang="en-US" sz="32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8CFCA-4BF1-40A6-B581-903A5EEAF1A9}"/>
              </a:ext>
            </a:extLst>
          </p:cNvPr>
          <p:cNvSpPr txBox="1"/>
          <p:nvPr/>
        </p:nvSpPr>
        <p:spPr>
          <a:xfrm>
            <a:off x="633093" y="1285751"/>
            <a:ext cx="10494742" cy="22467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/>
              <a:t>ব্লিচিং</a:t>
            </a:r>
            <a:r>
              <a:rPr lang="en-US" sz="2800" dirty="0"/>
              <a:t> </a:t>
            </a:r>
            <a:r>
              <a:rPr lang="en-US" sz="2800" dirty="0" err="1"/>
              <a:t>পাউডার</a:t>
            </a:r>
            <a:r>
              <a:rPr lang="en-US" sz="2800" dirty="0"/>
              <a:t> </a:t>
            </a:r>
            <a:r>
              <a:rPr lang="en-US" sz="2800" dirty="0" err="1"/>
              <a:t>রঙিন</a:t>
            </a:r>
            <a:r>
              <a:rPr lang="en-US" sz="2800" dirty="0"/>
              <a:t> </a:t>
            </a:r>
            <a:r>
              <a:rPr lang="en-US" sz="2800" dirty="0" err="1"/>
              <a:t>দাগকে</a:t>
            </a:r>
            <a:r>
              <a:rPr lang="en-US" sz="2800" dirty="0"/>
              <a:t> </a:t>
            </a:r>
            <a:r>
              <a:rPr lang="en-US" sz="2800" dirty="0" err="1"/>
              <a:t>বর্ণহীন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, </a:t>
            </a:r>
            <a:r>
              <a:rPr lang="en-US" sz="2800" dirty="0" err="1"/>
              <a:t>এজন্য</a:t>
            </a:r>
            <a:r>
              <a:rPr lang="en-US" sz="2800" dirty="0"/>
              <a:t> </a:t>
            </a:r>
            <a:r>
              <a:rPr lang="en-US" sz="2800" dirty="0" err="1"/>
              <a:t>ব্লিচিং</a:t>
            </a:r>
            <a:r>
              <a:rPr lang="en-US" sz="2800" dirty="0"/>
              <a:t> </a:t>
            </a:r>
            <a:r>
              <a:rPr lang="en-US" sz="2800" dirty="0" err="1"/>
              <a:t>পাউডারকে</a:t>
            </a:r>
            <a:r>
              <a:rPr lang="en-US" sz="2800" dirty="0"/>
              <a:t> </a:t>
            </a:r>
            <a:r>
              <a:rPr lang="en-US" sz="2800" dirty="0" err="1"/>
              <a:t>বিরঞ্জক</a:t>
            </a:r>
            <a:r>
              <a:rPr lang="en-US" sz="2800" dirty="0"/>
              <a:t> </a:t>
            </a:r>
            <a:r>
              <a:rPr lang="en-US" sz="2800" dirty="0" err="1"/>
              <a:t>বলা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  <a:r>
              <a:rPr lang="en-US" sz="2800" dirty="0" err="1"/>
              <a:t>এখানে</a:t>
            </a:r>
            <a:r>
              <a:rPr lang="en-US" sz="2800" dirty="0"/>
              <a:t>, </a:t>
            </a:r>
            <a:r>
              <a:rPr lang="en-US" sz="2800" dirty="0" err="1"/>
              <a:t>বি</a:t>
            </a:r>
            <a:r>
              <a:rPr lang="en-US" sz="2800" dirty="0"/>
              <a:t>-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অপসারন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রঞ্জক</a:t>
            </a:r>
            <a:r>
              <a:rPr lang="en-US" sz="2800" dirty="0"/>
              <a:t>-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রঙিন</a:t>
            </a:r>
            <a:r>
              <a:rPr lang="en-US" sz="2800" dirty="0"/>
              <a:t> </a:t>
            </a:r>
            <a:r>
              <a:rPr lang="en-US" sz="2800" dirty="0" err="1"/>
              <a:t>বস্তু</a:t>
            </a:r>
            <a:r>
              <a:rPr lang="en-US" sz="2800" dirty="0"/>
              <a:t> । </a:t>
            </a:r>
            <a:r>
              <a:rPr lang="en-US" sz="2800" dirty="0" err="1"/>
              <a:t>সুতরাং</a:t>
            </a:r>
            <a:r>
              <a:rPr lang="en-US" sz="2800" dirty="0"/>
              <a:t> </a:t>
            </a:r>
            <a:r>
              <a:rPr lang="en-US" sz="2800" dirty="0" err="1"/>
              <a:t>বিরঞ্জক</a:t>
            </a:r>
            <a:r>
              <a:rPr lang="en-US" sz="2800" dirty="0"/>
              <a:t>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রঙিন</a:t>
            </a:r>
            <a:r>
              <a:rPr lang="en-US" sz="2800" dirty="0"/>
              <a:t> </a:t>
            </a:r>
            <a:r>
              <a:rPr lang="en-US" sz="2800" dirty="0" err="1"/>
              <a:t>বস্তুকে</a:t>
            </a:r>
            <a:r>
              <a:rPr lang="en-US" sz="2800" dirty="0"/>
              <a:t> </a:t>
            </a:r>
            <a:r>
              <a:rPr lang="en-US" sz="2800" dirty="0" err="1"/>
              <a:t>অপসারন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। </a:t>
            </a:r>
            <a:r>
              <a:rPr lang="en-US" sz="2800" dirty="0" err="1"/>
              <a:t>তোমরা</a:t>
            </a:r>
            <a:r>
              <a:rPr lang="en-US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en-US" sz="2800" dirty="0" err="1"/>
              <a:t>থাকবে</a:t>
            </a:r>
            <a:r>
              <a:rPr lang="en-US" sz="2800" dirty="0"/>
              <a:t> </a:t>
            </a:r>
            <a:r>
              <a:rPr lang="en-US" sz="2800" dirty="0" err="1"/>
              <a:t>বলপেন</a:t>
            </a:r>
            <a:r>
              <a:rPr lang="en-US" sz="2800" dirty="0"/>
              <a:t> </a:t>
            </a:r>
            <a:r>
              <a:rPr lang="en-US" sz="2800" dirty="0" err="1"/>
              <a:t>কলমের</a:t>
            </a:r>
            <a:r>
              <a:rPr lang="en-US" sz="2800" dirty="0"/>
              <a:t> </a:t>
            </a:r>
            <a:r>
              <a:rPr lang="en-US" sz="2800" dirty="0" err="1"/>
              <a:t>কালি</a:t>
            </a:r>
            <a:r>
              <a:rPr lang="en-US" sz="2800" dirty="0"/>
              <a:t> </a:t>
            </a:r>
            <a:r>
              <a:rPr lang="en-US" sz="2800" dirty="0" err="1"/>
              <a:t>জামা-কাপড়ে</a:t>
            </a:r>
            <a:r>
              <a:rPr lang="en-US" sz="2800" dirty="0"/>
              <a:t> </a:t>
            </a:r>
            <a:r>
              <a:rPr lang="en-US" sz="2800" dirty="0" err="1"/>
              <a:t>লাগলে</a:t>
            </a:r>
            <a:r>
              <a:rPr lang="en-US" sz="2800" dirty="0"/>
              <a:t> </a:t>
            </a:r>
            <a:r>
              <a:rPr lang="en-US" sz="2800" dirty="0" err="1"/>
              <a:t>এটি</a:t>
            </a: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ডিটারজেন্ট</a:t>
            </a:r>
            <a:r>
              <a:rPr lang="en-US" sz="2800" dirty="0"/>
              <a:t> </a:t>
            </a:r>
            <a:r>
              <a:rPr lang="en-US" sz="2800" dirty="0" err="1"/>
              <a:t>দ্বারা</a:t>
            </a:r>
            <a:r>
              <a:rPr lang="en-US" sz="2800" dirty="0"/>
              <a:t> </a:t>
            </a:r>
            <a:r>
              <a:rPr lang="en-US" sz="2800" dirty="0" err="1"/>
              <a:t>তোলা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 </a:t>
            </a:r>
            <a:r>
              <a:rPr lang="en-US" sz="2800" dirty="0" err="1"/>
              <a:t>না</a:t>
            </a:r>
            <a:r>
              <a:rPr lang="en-US" sz="2800" dirty="0"/>
              <a:t>। </a:t>
            </a:r>
            <a:r>
              <a:rPr lang="en-US" sz="2800" dirty="0" err="1"/>
              <a:t>কিন্তু</a:t>
            </a:r>
            <a:r>
              <a:rPr lang="en-US" sz="2800" dirty="0"/>
              <a:t> </a:t>
            </a:r>
            <a:r>
              <a:rPr lang="en-US" sz="2800" dirty="0" err="1"/>
              <a:t>ব্লিচিং</a:t>
            </a:r>
            <a:r>
              <a:rPr lang="en-US" sz="2800" dirty="0"/>
              <a:t> </a:t>
            </a:r>
            <a:r>
              <a:rPr lang="en-US" sz="2800" dirty="0" err="1"/>
              <a:t>পাউডার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সহজে</a:t>
            </a:r>
            <a:r>
              <a:rPr lang="en-US" sz="2800" dirty="0"/>
              <a:t> </a:t>
            </a:r>
            <a:r>
              <a:rPr lang="en-US" sz="2800" dirty="0" err="1"/>
              <a:t>তোলা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39688-605C-4107-AAC7-A4BCDE695BD4}"/>
              </a:ext>
            </a:extLst>
          </p:cNvPr>
          <p:cNvSpPr txBox="1"/>
          <p:nvPr/>
        </p:nvSpPr>
        <p:spPr>
          <a:xfrm>
            <a:off x="633093" y="3848776"/>
            <a:ext cx="10494742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/>
              <a:t>এক্ষেত্রে</a:t>
            </a:r>
            <a:r>
              <a:rPr lang="en-US" sz="2800" dirty="0"/>
              <a:t>, </a:t>
            </a:r>
            <a:r>
              <a:rPr lang="en-US" sz="2800" dirty="0" err="1"/>
              <a:t>শুধু</a:t>
            </a:r>
            <a:r>
              <a:rPr lang="en-US" sz="2800" dirty="0"/>
              <a:t> </a:t>
            </a:r>
            <a:r>
              <a:rPr lang="en-US" sz="2800" dirty="0" err="1"/>
              <a:t>ব্লিচিং</a:t>
            </a:r>
            <a:r>
              <a:rPr lang="en-US" sz="2800" dirty="0"/>
              <a:t> </a:t>
            </a:r>
            <a:r>
              <a:rPr lang="en-US" sz="2800" dirty="0" err="1"/>
              <a:t>পাউডার</a:t>
            </a:r>
            <a:r>
              <a:rPr lang="en-US" sz="2800" dirty="0"/>
              <a:t> </a:t>
            </a:r>
            <a:r>
              <a:rPr lang="en-US" sz="2800" dirty="0" err="1"/>
              <a:t>ব্যবহারের</a:t>
            </a:r>
            <a:r>
              <a:rPr lang="en-US" sz="2800" dirty="0"/>
              <a:t> </a:t>
            </a:r>
            <a:r>
              <a:rPr lang="en-US" sz="2800" dirty="0" err="1"/>
              <a:t>চেয়ে</a:t>
            </a:r>
            <a:r>
              <a:rPr lang="en-US" sz="2800" dirty="0"/>
              <a:t>, </a:t>
            </a:r>
            <a:r>
              <a:rPr lang="en-US" sz="2800" dirty="0" err="1"/>
              <a:t>ব্লিচিং</a:t>
            </a:r>
            <a:r>
              <a:rPr lang="en-US" sz="2800" dirty="0"/>
              <a:t> </a:t>
            </a:r>
            <a:r>
              <a:rPr lang="en-US" sz="2800" dirty="0" err="1"/>
              <a:t>পাউডারের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সামান্য</a:t>
            </a:r>
            <a:r>
              <a:rPr lang="en-US" sz="2800" dirty="0"/>
              <a:t> </a:t>
            </a:r>
            <a:r>
              <a:rPr lang="en-US" sz="2800" dirty="0" err="1"/>
              <a:t>কার্বনিক</a:t>
            </a:r>
            <a:r>
              <a:rPr lang="en-US" sz="2800" dirty="0"/>
              <a:t> </a:t>
            </a:r>
            <a:r>
              <a:rPr lang="en-US" sz="2800" dirty="0" err="1"/>
              <a:t>এসিড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করলে</a:t>
            </a:r>
            <a:r>
              <a:rPr lang="en-US" sz="2800" dirty="0"/>
              <a:t> </a:t>
            </a:r>
            <a:r>
              <a:rPr lang="en-US" sz="2800" dirty="0" err="1"/>
              <a:t>ভালো</a:t>
            </a:r>
            <a:r>
              <a:rPr lang="en-US" sz="2800" dirty="0"/>
              <a:t> </a:t>
            </a:r>
            <a:r>
              <a:rPr lang="en-US" sz="2800" dirty="0" err="1"/>
              <a:t>ফলাফল</a:t>
            </a:r>
            <a:r>
              <a:rPr lang="en-US" sz="2800" dirty="0"/>
              <a:t> </a:t>
            </a:r>
            <a:r>
              <a:rPr lang="en-US" sz="2800" dirty="0" err="1"/>
              <a:t>পাওয়া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। </a:t>
            </a:r>
            <a:r>
              <a:rPr lang="en-US" sz="2800" dirty="0" err="1"/>
              <a:t>তোমাদের</a:t>
            </a:r>
            <a:r>
              <a:rPr lang="en-US" sz="2800" dirty="0"/>
              <a:t> </a:t>
            </a:r>
            <a:r>
              <a:rPr lang="en-US" sz="2800" dirty="0" err="1"/>
              <a:t>বইয়ে</a:t>
            </a:r>
            <a:r>
              <a:rPr lang="en-US" sz="2800" dirty="0"/>
              <a:t> </a:t>
            </a:r>
            <a:r>
              <a:rPr lang="en-US" sz="2800" dirty="0" err="1"/>
              <a:t>শুধু</a:t>
            </a:r>
            <a:r>
              <a:rPr lang="en-US" sz="2800" dirty="0"/>
              <a:t> </a:t>
            </a:r>
            <a:r>
              <a:rPr lang="en-US" sz="2800" dirty="0" err="1"/>
              <a:t>ব্লিচিং</a:t>
            </a:r>
            <a:r>
              <a:rPr lang="en-US" sz="2800" dirty="0"/>
              <a:t> </a:t>
            </a:r>
            <a:r>
              <a:rPr lang="en-US" sz="2800" dirty="0" err="1"/>
              <a:t>পাউডারের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দেখানো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0891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F1121-82C3-4144-BA98-DE4A12964B05}"/>
              </a:ext>
            </a:extLst>
          </p:cNvPr>
          <p:cNvSpPr txBox="1"/>
          <p:nvPr/>
        </p:nvSpPr>
        <p:spPr>
          <a:xfrm>
            <a:off x="2923176" y="319040"/>
            <a:ext cx="634564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ব্লিচিং</a:t>
            </a:r>
            <a:r>
              <a:rPr lang="en-US" sz="3200" dirty="0"/>
              <a:t> </a:t>
            </a:r>
            <a:r>
              <a:rPr lang="en-US" sz="3200" dirty="0" err="1"/>
              <a:t>পাউডারের</a:t>
            </a:r>
            <a:r>
              <a:rPr lang="en-US" sz="3200" dirty="0"/>
              <a:t> </a:t>
            </a:r>
            <a:r>
              <a:rPr lang="en-US" sz="3200" dirty="0" err="1"/>
              <a:t>রঙিন</a:t>
            </a:r>
            <a:r>
              <a:rPr lang="en-US" sz="3200" dirty="0"/>
              <a:t> </a:t>
            </a:r>
            <a:r>
              <a:rPr lang="en-US" sz="3200" dirty="0" err="1"/>
              <a:t>দাগ</a:t>
            </a:r>
            <a:r>
              <a:rPr lang="en-US" sz="3200" dirty="0"/>
              <a:t> </a:t>
            </a:r>
            <a:r>
              <a:rPr lang="en-US" sz="3200" dirty="0" err="1"/>
              <a:t>উঠানোর</a:t>
            </a:r>
            <a:r>
              <a:rPr lang="en-US" sz="3200" dirty="0"/>
              <a:t> </a:t>
            </a:r>
            <a:r>
              <a:rPr lang="en-US" sz="3200" dirty="0" err="1"/>
              <a:t>কৌশল</a:t>
            </a:r>
            <a:r>
              <a:rPr lang="en-US" sz="3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48CFCA-4BF1-40A6-B581-903A5EEAF1A9}"/>
                  </a:ext>
                </a:extLst>
              </p:cNvPr>
              <p:cNvSpPr txBox="1"/>
              <p:nvPr/>
            </p:nvSpPr>
            <p:spPr>
              <a:xfrm>
                <a:off x="539672" y="1193063"/>
                <a:ext cx="10494742" cy="18158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en-US" sz="2800" dirty="0" err="1"/>
                  <a:t>ব্লিচিং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পাউডার</a:t>
                </a:r>
                <a:r>
                  <a:rPr lang="en-US" sz="2800" dirty="0"/>
                  <a:t> ও </a:t>
                </a:r>
                <a:r>
                  <a:rPr lang="en-US" sz="2800" dirty="0" err="1"/>
                  <a:t>কার্বনিক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এসিডের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মিশ্রণ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পানিতে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বিক্রিয়া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CaCO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CaCl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 এবং </a:t>
                </a:r>
                <a:r>
                  <a:rPr lang="en-US" sz="2800" dirty="0">
                    <a:solidFill>
                      <a:srgbClr val="FF0000"/>
                    </a:solidFill>
                  </a:rPr>
                  <a:t>হাইপোক্লোরাস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এসিড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/>
                  <a:t>উৎপন্ন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পরে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হাইপোক্লোরাস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এসিড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ভেঙে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জায়মান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অক্সিজেন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উৎপন্ন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উৎপন্ন</a:t>
                </a:r>
                <a:r>
                  <a:rPr lang="en-US" sz="2800" dirty="0"/>
                  <a:t>,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জায়মান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অক্সিজেন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/>
                  <a:t>রঙিন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বস্তুকে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জারিত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বর্ণহীন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এভাবে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ব্লিচিং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পাউডার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দাগ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উঠাতে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সাহায্য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।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48CFCA-4BF1-40A6-B581-903A5EEAF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72" y="1193063"/>
                <a:ext cx="10494742" cy="181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91109-3A35-46CA-AE04-1A9B7187755B}"/>
                  </a:ext>
                </a:extLst>
              </p:cNvPr>
              <p:cNvSpPr txBox="1"/>
              <p:nvPr/>
            </p:nvSpPr>
            <p:spPr>
              <a:xfrm>
                <a:off x="1167573" y="3846135"/>
                <a:ext cx="9155869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Cl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brk m:alnAt="2"/>
                          </m:rP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lang="en-US" sz="2800" dirty="0"/>
                  <a:t> </a:t>
                </a:r>
                <a:r>
                  <a:rPr lang="bn-BD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aCO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CaCl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HOCl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91109-3A35-46CA-AE04-1A9B71877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73" y="3846135"/>
                <a:ext cx="91558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522C7-78B3-4D99-B265-8EC351C6BD25}"/>
                  </a:ext>
                </a:extLst>
              </p:cNvPr>
              <p:cNvSpPr txBox="1"/>
              <p:nvPr/>
            </p:nvSpPr>
            <p:spPr>
              <a:xfrm>
                <a:off x="1235978" y="4597047"/>
                <a:ext cx="508056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HOCl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brk m:alnAt="2"/>
                          </m:rP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lang="en-US" sz="2800" dirty="0"/>
                  <a:t> </a:t>
                </a:r>
                <a:r>
                  <a:rPr lang="bn-BD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HCl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+[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522C7-78B3-4D99-B265-8EC351C6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78" y="4597047"/>
                <a:ext cx="50805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B8147-B6C5-4E8A-96A3-414512C70C93}"/>
                  </a:ext>
                </a:extLst>
              </p:cNvPr>
              <p:cNvSpPr txBox="1"/>
              <p:nvPr/>
            </p:nvSpPr>
            <p:spPr>
              <a:xfrm>
                <a:off x="1167574" y="5664937"/>
                <a:ext cx="508056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রঙিন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বস্তু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brk m:alnAt="2"/>
                          </m:rP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বর্ণহীন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বস্তু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B8147-B6C5-4E8A-96A3-414512C7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74" y="5664937"/>
                <a:ext cx="50805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6A8779-2A75-4B7E-A720-4166D465D03F}"/>
              </a:ext>
            </a:extLst>
          </p:cNvPr>
          <p:cNvSpPr txBox="1"/>
          <p:nvPr/>
        </p:nvSpPr>
        <p:spPr>
          <a:xfrm>
            <a:off x="742123" y="3180522"/>
            <a:ext cx="141798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বিক্রিয়াঃ</a:t>
            </a:r>
            <a:r>
              <a:rPr lang="en-US" sz="28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2E784-DA16-449C-8E9D-8BAAED8F4E85}"/>
              </a:ext>
            </a:extLst>
          </p:cNvPr>
          <p:cNvSpPr txBox="1"/>
          <p:nvPr/>
        </p:nvSpPr>
        <p:spPr>
          <a:xfrm>
            <a:off x="8857697" y="4298535"/>
            <a:ext cx="1749286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800" dirty="0" err="1"/>
              <a:t>হাইপোক্লোরাস</a:t>
            </a:r>
            <a:r>
              <a:rPr lang="en-US" sz="1800" dirty="0"/>
              <a:t> </a:t>
            </a:r>
            <a:r>
              <a:rPr lang="en-US" sz="1800" dirty="0" err="1"/>
              <a:t>এসিড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6C2F0-8E29-40C6-9550-E1D16246AB20}"/>
              </a:ext>
            </a:extLst>
          </p:cNvPr>
          <p:cNvSpPr txBox="1"/>
          <p:nvPr/>
        </p:nvSpPr>
        <p:spPr>
          <a:xfrm>
            <a:off x="4141994" y="5120267"/>
            <a:ext cx="1603513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800" dirty="0" err="1"/>
              <a:t>জায়মান</a:t>
            </a:r>
            <a:r>
              <a:rPr lang="en-US" sz="1800" dirty="0"/>
              <a:t> </a:t>
            </a:r>
            <a:r>
              <a:rPr lang="en-US" sz="1800" dirty="0" err="1"/>
              <a:t>অক্সিজেন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CBAF63-B4CA-439C-A66A-628AEF17CAFE}"/>
              </a:ext>
            </a:extLst>
          </p:cNvPr>
          <p:cNvSpPr txBox="1"/>
          <p:nvPr/>
        </p:nvSpPr>
        <p:spPr>
          <a:xfrm>
            <a:off x="1451114" y="4207564"/>
            <a:ext cx="1298713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800" dirty="0" err="1"/>
              <a:t>ব্লিচিং</a:t>
            </a:r>
            <a:r>
              <a:rPr lang="en-US" sz="1800" dirty="0"/>
              <a:t> </a:t>
            </a:r>
            <a:r>
              <a:rPr lang="en-US" sz="1800" dirty="0" err="1"/>
              <a:t>পাউডার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2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14DA1A-2CBF-49E5-8975-20F6BE2EDF10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3460</TotalTime>
  <Words>1414</Words>
  <Application>Microsoft Office PowerPoint</Application>
  <PresentationFormat>Widescreen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Bahnschrift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DINOBANDHU BISWAS</dc:creator>
  <cp:lastModifiedBy>DINOBANDHU BISWAS</cp:lastModifiedBy>
  <cp:revision>656</cp:revision>
  <dcterms:created xsi:type="dcterms:W3CDTF">2020-07-02T09:08:27Z</dcterms:created>
  <dcterms:modified xsi:type="dcterms:W3CDTF">2020-07-26T16:22:59Z</dcterms:modified>
</cp:coreProperties>
</file>