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8" r:id="rId2"/>
    <p:sldId id="269" r:id="rId3"/>
    <p:sldId id="270" r:id="rId4"/>
    <p:sldId id="256" r:id="rId5"/>
    <p:sldId id="257" r:id="rId6"/>
    <p:sldId id="258" r:id="rId7"/>
    <p:sldId id="271" r:id="rId8"/>
    <p:sldId id="259" r:id="rId9"/>
    <p:sldId id="260" r:id="rId10"/>
    <p:sldId id="261" r:id="rId11"/>
    <p:sldId id="272" r:id="rId12"/>
    <p:sldId id="262" r:id="rId13"/>
    <p:sldId id="263" r:id="rId14"/>
    <p:sldId id="264" r:id="rId15"/>
    <p:sldId id="265"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0F6F0-F62B-41B5-B411-5F53D8EFC5DD}" type="datetimeFigureOut">
              <a:rPr lang="en-US" smtClean="0"/>
              <a:pPr/>
              <a:t>7/26/2020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9C061-8854-4E47-A675-FD2B35F316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4A4A1C-A26A-4B63-B53E-30B6DD3839B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DB797-EB34-4B11-AA28-214DEF3410A4}" type="datetimeFigureOut">
              <a:rPr lang="en-US" smtClean="0"/>
              <a:pPr/>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DB797-EB34-4B11-AA28-214DEF3410A4}" type="datetimeFigureOut">
              <a:rPr lang="en-US" smtClean="0"/>
              <a:pPr/>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DB797-EB34-4B11-AA28-214DEF3410A4}" type="datetimeFigureOut">
              <a:rPr lang="en-US" smtClean="0"/>
              <a:pPr/>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DB797-EB34-4B11-AA28-214DEF3410A4}" type="datetimeFigureOut">
              <a:rPr lang="en-US" smtClean="0"/>
              <a:pPr/>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DB797-EB34-4B11-AA28-214DEF3410A4}" type="datetimeFigureOut">
              <a:rPr lang="en-US" smtClean="0"/>
              <a:pPr/>
              <a:t>7/26/2020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DB797-EB34-4B11-AA28-214DEF3410A4}" type="datetimeFigureOut">
              <a:rPr lang="en-US" smtClean="0"/>
              <a:pPr/>
              <a:t>7/26/2020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DB797-EB34-4B11-AA28-214DEF3410A4}" type="datetimeFigureOut">
              <a:rPr lang="en-US" smtClean="0"/>
              <a:pPr/>
              <a:t>7/26/2020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DB797-EB34-4B11-AA28-214DEF3410A4}" type="datetimeFigureOut">
              <a:rPr lang="en-US" smtClean="0"/>
              <a:pPr/>
              <a:t>7/26/2020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DB797-EB34-4B11-AA28-214DEF3410A4}" type="datetimeFigureOut">
              <a:rPr lang="en-US" smtClean="0"/>
              <a:pPr/>
              <a:t>7/26/2020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DB797-EB34-4B11-AA28-214DEF3410A4}" type="datetimeFigureOut">
              <a:rPr lang="en-US" smtClean="0"/>
              <a:pPr/>
              <a:t>7/26/2020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DB797-EB34-4B11-AA28-214DEF3410A4}" type="datetimeFigureOut">
              <a:rPr lang="en-US" smtClean="0"/>
              <a:pPr/>
              <a:t>7/26/2020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1DE8B-98D3-4333-8909-5F265C534F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DB797-EB34-4B11-AA28-214DEF3410A4}" type="datetimeFigureOut">
              <a:rPr lang="en-US" smtClean="0"/>
              <a:pPr/>
              <a:t>7/26/2020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1DE8B-98D3-4333-8909-5F265C534F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tus, Natural, Water, Meditation, Zen, Spirituality"/>
          <p:cNvPicPr>
            <a:picLocks noChangeAspect="1" noChangeArrowheads="1"/>
          </p:cNvPicPr>
          <p:nvPr/>
        </p:nvPicPr>
        <p:blipFill>
          <a:blip r:embed="rId3" cstate="print"/>
          <a:stretch>
            <a:fillRect/>
          </a:stretch>
        </p:blipFill>
        <p:spPr bwMode="auto">
          <a:xfrm>
            <a:off x="0" y="937259"/>
            <a:ext cx="9144000" cy="4983480"/>
          </a:xfrm>
          <a:prstGeom prst="rect">
            <a:avLst/>
          </a:prstGeom>
          <a:noFill/>
        </p:spPr>
      </p:pic>
      <p:sp>
        <p:nvSpPr>
          <p:cNvPr id="5" name="TextBox 4"/>
          <p:cNvSpPr txBox="1"/>
          <p:nvPr/>
        </p:nvSpPr>
        <p:spPr>
          <a:xfrm>
            <a:off x="1143000" y="1219200"/>
            <a:ext cx="7001084" cy="769441"/>
          </a:xfrm>
          <a:prstGeom prst="rect">
            <a:avLst/>
          </a:prstGeom>
          <a:noFill/>
        </p:spPr>
        <p:txBody>
          <a:bodyPr wrap="none" rtlCol="0">
            <a:spAutoFit/>
          </a:bodyPr>
          <a:lstStyle/>
          <a:p>
            <a:r>
              <a:rPr lang="en-US" sz="4400" b="1" dirty="0" smtClean="0">
                <a:solidFill>
                  <a:srgbClr val="FF0000"/>
                </a:solidFill>
              </a:rPr>
              <a:t>Welcome to our English Class</a:t>
            </a:r>
            <a:endParaRPr lang="en-US" sz="4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9218"/>
                                        </p:tgtEl>
                                      </p:cBhvr>
                                    </p:animEffect>
                                    <p:set>
                                      <p:cBhvr>
                                        <p:cTn id="20" dur="1" fill="hold">
                                          <p:stCondLst>
                                            <p:cond delay="1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29400"/>
          </a:xfrm>
        </p:spPr>
        <p:txBody>
          <a:bodyPr>
            <a:normAutofit fontScale="90000"/>
          </a:bodyPr>
          <a:lstStyle/>
          <a:p>
            <a:pPr lvl="0"/>
            <a:r>
              <a:rPr lang="en-US" b="1" dirty="0" smtClean="0"/>
              <a:t>The </a:t>
            </a:r>
            <a:r>
              <a:rPr lang="en-US" b="1" dirty="0" err="1" smtClean="0"/>
              <a:t>Tha</a:t>
            </a:r>
            <a:r>
              <a:rPr lang="en-US" b="1" dirty="0" smtClean="0"/>
              <a:t> </a:t>
            </a:r>
            <a:r>
              <a:rPr lang="en-US" b="1" dirty="0" err="1" smtClean="0"/>
              <a:t>Kha</a:t>
            </a:r>
            <a:r>
              <a:rPr lang="en-US" b="1" dirty="0" smtClean="0"/>
              <a:t> floating market is more traditional with a few tourists visiting than other floating markets. Originally, the </a:t>
            </a:r>
            <a:r>
              <a:rPr lang="en-US" b="1" dirty="0" err="1" smtClean="0"/>
              <a:t>Tha</a:t>
            </a:r>
            <a:r>
              <a:rPr lang="en-US" b="1" dirty="0" smtClean="0"/>
              <a:t> </a:t>
            </a:r>
            <a:r>
              <a:rPr lang="en-US" b="1" dirty="0" err="1" smtClean="0"/>
              <a:t>Kha</a:t>
            </a:r>
            <a:r>
              <a:rPr lang="en-US" b="1" dirty="0" smtClean="0"/>
              <a:t> floating market used to sit only six or seven days a month depending on the phase of the moon. Nowadays, the trade takes place on </a:t>
            </a:r>
            <a:r>
              <a:rPr lang="en-US" b="1" dirty="0" smtClean="0">
                <a:solidFill>
                  <a:schemeClr val="tx2">
                    <a:lumMod val="75000"/>
                  </a:schemeClr>
                </a:solidFill>
              </a:rPr>
              <a:t>Fridays</a:t>
            </a:r>
            <a:r>
              <a:rPr lang="en-US" b="1" dirty="0" smtClean="0"/>
              <a:t>, </a:t>
            </a:r>
            <a:r>
              <a:rPr lang="en-US" b="1" dirty="0" smtClean="0">
                <a:solidFill>
                  <a:srgbClr val="00B0F0"/>
                </a:solidFill>
              </a:rPr>
              <a:t>Saturdays</a:t>
            </a:r>
            <a:r>
              <a:rPr lang="en-US" b="1" dirty="0" smtClean="0"/>
              <a:t> and </a:t>
            </a:r>
            <a:r>
              <a:rPr lang="en-US" b="1" dirty="0" smtClean="0">
                <a:solidFill>
                  <a:srgbClr val="002060"/>
                </a:solidFill>
              </a:rPr>
              <a:t>Sundays</a:t>
            </a:r>
            <a:r>
              <a:rPr lang="en-US" b="1" dirty="0" smtClean="0"/>
              <a:t> from </a:t>
            </a:r>
            <a:r>
              <a:rPr lang="en-US" b="1" dirty="0" smtClean="0">
                <a:solidFill>
                  <a:srgbClr val="00B0F0"/>
                </a:solidFill>
              </a:rPr>
              <a:t>6 am to 2 pm </a:t>
            </a:r>
            <a:r>
              <a:rPr lang="en-US" b="1" dirty="0" smtClean="0"/>
              <a:t>too. The earlier you go the better.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latin typeface="+mn-lt"/>
              </a:rPr>
              <a:t>Discuss the following questions in groups:</a:t>
            </a:r>
            <a:endParaRPr lang="en-US" sz="3600" b="1" dirty="0">
              <a:latin typeface="+mn-lt"/>
            </a:endParaRPr>
          </a:p>
        </p:txBody>
      </p:sp>
      <p:sp>
        <p:nvSpPr>
          <p:cNvPr id="4" name="Title 1"/>
          <p:cNvSpPr txBox="1">
            <a:spLocks/>
          </p:cNvSpPr>
          <p:nvPr/>
        </p:nvSpPr>
        <p:spPr>
          <a:xfrm>
            <a:off x="0" y="914400"/>
            <a:ext cx="9144000" cy="1981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US" sz="3400" b="1" dirty="0" smtClean="0">
                <a:ea typeface="+mj-ea"/>
                <a:cs typeface="+mj-cs"/>
              </a:rPr>
              <a:t>Q</a:t>
            </a:r>
            <a:r>
              <a:rPr lang="en-US" sz="3400" b="1" baseline="-25000" dirty="0" smtClean="0">
                <a:ea typeface="+mj-ea"/>
                <a:cs typeface="+mj-cs"/>
              </a:rPr>
              <a:t>1 </a:t>
            </a:r>
            <a:r>
              <a:rPr lang="en-US" sz="3400" b="1" dirty="0" smtClean="0">
                <a:ea typeface="+mj-ea"/>
                <a:cs typeface="+mj-cs"/>
              </a:rPr>
              <a:t>Where is the </a:t>
            </a:r>
            <a:r>
              <a:rPr lang="en-US" sz="3400" b="1" dirty="0" err="1" smtClean="0">
                <a:ea typeface="+mj-ea"/>
                <a:cs typeface="+mj-cs"/>
              </a:rPr>
              <a:t>Tha</a:t>
            </a:r>
            <a:r>
              <a:rPr lang="en-US" sz="3400" b="1" dirty="0" smtClean="0">
                <a:ea typeface="+mj-ea"/>
                <a:cs typeface="+mj-cs"/>
              </a:rPr>
              <a:t> </a:t>
            </a:r>
            <a:r>
              <a:rPr lang="en-US" sz="3400" b="1" dirty="0" err="1" smtClean="0">
                <a:ea typeface="+mj-ea"/>
                <a:cs typeface="+mj-cs"/>
              </a:rPr>
              <a:t>Kha</a:t>
            </a:r>
            <a:r>
              <a:rPr lang="en-US" sz="3400" b="1" dirty="0" smtClean="0">
                <a:ea typeface="+mj-ea"/>
                <a:cs typeface="+mj-cs"/>
              </a:rPr>
              <a:t> Floating market located?</a:t>
            </a:r>
          </a:p>
          <a:p>
            <a:pPr lvl="0">
              <a:spcBef>
                <a:spcPct val="0"/>
              </a:spcBef>
              <a:defRPr/>
            </a:pPr>
            <a:r>
              <a:rPr lang="en-US" sz="3400" b="1" dirty="0" smtClean="0">
                <a:ea typeface="+mj-ea"/>
                <a:cs typeface="+mj-cs"/>
              </a:rPr>
              <a:t>Q</a:t>
            </a:r>
            <a:r>
              <a:rPr lang="en-US" sz="3400" b="1" baseline="-25000" dirty="0" smtClean="0">
                <a:ea typeface="+mj-ea"/>
                <a:cs typeface="+mj-cs"/>
              </a:rPr>
              <a:t>2</a:t>
            </a:r>
            <a:r>
              <a:rPr lang="en-US" sz="3400" b="1" dirty="0" smtClean="0">
                <a:ea typeface="+mj-ea"/>
                <a:cs typeface="+mj-cs"/>
              </a:rPr>
              <a:t> Is </a:t>
            </a:r>
            <a:r>
              <a:rPr lang="en-US" sz="3400" b="1" dirty="0" err="1" smtClean="0">
                <a:ea typeface="+mj-ea"/>
                <a:cs typeface="+mj-cs"/>
              </a:rPr>
              <a:t>Tha</a:t>
            </a:r>
            <a:r>
              <a:rPr lang="en-US" sz="3400" b="1" dirty="0" smtClean="0">
                <a:ea typeface="+mj-ea"/>
                <a:cs typeface="+mj-cs"/>
              </a:rPr>
              <a:t> </a:t>
            </a:r>
            <a:r>
              <a:rPr lang="en-US" sz="3400" b="1" dirty="0" err="1" smtClean="0">
                <a:ea typeface="+mj-ea"/>
                <a:cs typeface="+mj-cs"/>
              </a:rPr>
              <a:t>Kha</a:t>
            </a:r>
            <a:r>
              <a:rPr lang="en-US" sz="3400" b="1" dirty="0" smtClean="0">
                <a:ea typeface="+mj-ea"/>
                <a:cs typeface="+mj-cs"/>
              </a:rPr>
              <a:t> the only floating market in Thailand?</a:t>
            </a:r>
          </a:p>
          <a:p>
            <a:pPr marL="0" marR="0" lvl="0" indent="0" defTabSz="914400" rtl="0" eaLnBrk="1" fontAlgn="auto" latinLnBrk="0" hangingPunct="1">
              <a:lnSpc>
                <a:spcPct val="100000"/>
              </a:lnSpc>
              <a:spcBef>
                <a:spcPct val="0"/>
              </a:spcBef>
              <a:spcAft>
                <a:spcPts val="0"/>
              </a:spcAft>
              <a:buClrTx/>
              <a:buSzTx/>
              <a:tabLst/>
              <a:defRPr/>
            </a:pPr>
            <a:r>
              <a:rPr lang="en-US" sz="3400" b="1" dirty="0" smtClean="0">
                <a:ea typeface="+mj-ea"/>
                <a:cs typeface="+mj-cs"/>
              </a:rPr>
              <a:t>Q</a:t>
            </a:r>
            <a:r>
              <a:rPr lang="en-US" sz="3400" b="1" baseline="-25000" dirty="0" smtClean="0">
                <a:ea typeface="+mj-ea"/>
                <a:cs typeface="+mj-cs"/>
              </a:rPr>
              <a:t>3 </a:t>
            </a:r>
            <a:r>
              <a:rPr lang="en-US" sz="3400" b="1" dirty="0" smtClean="0">
                <a:ea typeface="+mj-ea"/>
                <a:cs typeface="+mj-cs"/>
              </a:rPr>
              <a:t>When does the market sit nowadays?</a:t>
            </a:r>
          </a:p>
          <a:p>
            <a:pPr marL="0" marR="0" lvl="0" indent="0" algn="ctr" defTabSz="914400" rtl="0" eaLnBrk="1" fontAlgn="auto" latinLnBrk="0" hangingPunct="1">
              <a:lnSpc>
                <a:spcPct val="100000"/>
              </a:lnSpc>
              <a:spcBef>
                <a:spcPct val="0"/>
              </a:spcBef>
              <a:spcAft>
                <a:spcPts val="0"/>
              </a:spcAft>
              <a:buClrTx/>
              <a:buSzTx/>
              <a:tabLst/>
              <a:defRPr/>
            </a:pPr>
            <a:endParaRPr kumimoji="0" lang="en-US" sz="3400" b="1" i="0" u="none" strike="noStrike" kern="1200" cap="none" spc="0" normalizeH="0" baseline="-25000" noProof="0" dirty="0">
              <a:ln>
                <a:noFill/>
              </a:ln>
              <a:solidFill>
                <a:schemeClr val="tx1"/>
              </a:solidFill>
              <a:uLnTx/>
              <a:uFillTx/>
              <a:latin typeface="+mn-lt"/>
              <a:ea typeface="+mj-ea"/>
              <a:cs typeface="+mj-cs"/>
            </a:endParaRPr>
          </a:p>
        </p:txBody>
      </p:sp>
      <p:sp>
        <p:nvSpPr>
          <p:cNvPr id="5" name="Title 1"/>
          <p:cNvSpPr txBox="1">
            <a:spLocks/>
          </p:cNvSpPr>
          <p:nvPr/>
        </p:nvSpPr>
        <p:spPr>
          <a:xfrm>
            <a:off x="0" y="3505200"/>
            <a:ext cx="9144000" cy="2743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US" sz="3400" b="1" dirty="0" smtClean="0">
                <a:solidFill>
                  <a:srgbClr val="0070C0"/>
                </a:solidFill>
                <a:ea typeface="+mj-ea"/>
                <a:cs typeface="+mj-cs"/>
              </a:rPr>
              <a:t>A</a:t>
            </a:r>
            <a:r>
              <a:rPr lang="en-US" sz="3400" b="1" baseline="-25000" dirty="0" smtClean="0">
                <a:solidFill>
                  <a:srgbClr val="0070C0"/>
                </a:solidFill>
                <a:ea typeface="+mj-ea"/>
                <a:cs typeface="+mj-cs"/>
              </a:rPr>
              <a:t>1</a:t>
            </a:r>
            <a:r>
              <a:rPr lang="en-US" sz="3400" b="1" dirty="0" smtClean="0">
                <a:solidFill>
                  <a:srgbClr val="0070C0"/>
                </a:solidFill>
                <a:ea typeface="+mj-ea"/>
                <a:cs typeface="+mj-cs"/>
              </a:rPr>
              <a:t> The </a:t>
            </a:r>
            <a:r>
              <a:rPr lang="en-US" sz="3400" b="1" dirty="0" err="1" smtClean="0">
                <a:solidFill>
                  <a:srgbClr val="0070C0"/>
                </a:solidFill>
                <a:ea typeface="+mj-ea"/>
                <a:cs typeface="+mj-cs"/>
              </a:rPr>
              <a:t>Tha</a:t>
            </a:r>
            <a:r>
              <a:rPr lang="en-US" sz="3400" b="1" dirty="0" smtClean="0">
                <a:solidFill>
                  <a:srgbClr val="0070C0"/>
                </a:solidFill>
                <a:ea typeface="+mj-ea"/>
                <a:cs typeface="+mj-cs"/>
              </a:rPr>
              <a:t> </a:t>
            </a:r>
            <a:r>
              <a:rPr lang="en-US" sz="3400" b="1" dirty="0" err="1" smtClean="0">
                <a:solidFill>
                  <a:srgbClr val="0070C0"/>
                </a:solidFill>
                <a:ea typeface="+mj-ea"/>
                <a:cs typeface="+mj-cs"/>
              </a:rPr>
              <a:t>Kha</a:t>
            </a:r>
            <a:r>
              <a:rPr lang="en-US" sz="3400" b="1" dirty="0" smtClean="0">
                <a:solidFill>
                  <a:srgbClr val="0070C0"/>
                </a:solidFill>
                <a:ea typeface="+mj-ea"/>
                <a:cs typeface="+mj-cs"/>
              </a:rPr>
              <a:t> floating market is located on </a:t>
            </a:r>
            <a:r>
              <a:rPr lang="en-US" sz="3400" b="1" dirty="0" err="1" smtClean="0">
                <a:solidFill>
                  <a:srgbClr val="0070C0"/>
                </a:solidFill>
                <a:ea typeface="+mj-ea"/>
                <a:cs typeface="+mj-cs"/>
              </a:rPr>
              <a:t>Sala</a:t>
            </a:r>
            <a:r>
              <a:rPr lang="en-US" sz="3400" b="1" dirty="0" smtClean="0">
                <a:solidFill>
                  <a:srgbClr val="0070C0"/>
                </a:solidFill>
                <a:ea typeface="+mj-ea"/>
                <a:cs typeface="+mj-cs"/>
              </a:rPr>
              <a:t> canal in </a:t>
            </a:r>
            <a:r>
              <a:rPr lang="en-US" sz="3400" b="1" dirty="0" err="1" smtClean="0">
                <a:solidFill>
                  <a:srgbClr val="0070C0"/>
                </a:solidFill>
                <a:ea typeface="+mj-ea"/>
                <a:cs typeface="+mj-cs"/>
              </a:rPr>
              <a:t>Amphawa</a:t>
            </a:r>
            <a:r>
              <a:rPr lang="en-US" sz="3400" b="1" dirty="0" smtClean="0">
                <a:solidFill>
                  <a:srgbClr val="0070C0"/>
                </a:solidFill>
                <a:ea typeface="+mj-ea"/>
                <a:cs typeface="+mj-cs"/>
              </a:rPr>
              <a:t> district of Thailand.</a:t>
            </a:r>
          </a:p>
          <a:p>
            <a:pPr lvl="0">
              <a:spcBef>
                <a:spcPct val="0"/>
              </a:spcBef>
              <a:defRPr/>
            </a:pPr>
            <a:r>
              <a:rPr lang="en-US" sz="3400" b="1" dirty="0" smtClean="0">
                <a:solidFill>
                  <a:srgbClr val="0070C0"/>
                </a:solidFill>
                <a:ea typeface="+mj-ea"/>
                <a:cs typeface="+mj-cs"/>
              </a:rPr>
              <a:t>A</a:t>
            </a:r>
            <a:r>
              <a:rPr lang="en-US" sz="3400" b="1" baseline="-25000" dirty="0" smtClean="0">
                <a:solidFill>
                  <a:srgbClr val="0070C0"/>
                </a:solidFill>
                <a:ea typeface="+mj-ea"/>
                <a:cs typeface="+mj-cs"/>
              </a:rPr>
              <a:t>2</a:t>
            </a:r>
            <a:r>
              <a:rPr lang="en-US" sz="3400" b="1" dirty="0" smtClean="0">
                <a:solidFill>
                  <a:srgbClr val="0070C0"/>
                </a:solidFill>
                <a:ea typeface="+mj-ea"/>
                <a:cs typeface="+mj-cs"/>
              </a:rPr>
              <a:t> </a:t>
            </a:r>
            <a:r>
              <a:rPr lang="en-US" sz="3400" b="1" dirty="0" smtClean="0">
                <a:solidFill>
                  <a:srgbClr val="0070C0"/>
                </a:solidFill>
              </a:rPr>
              <a:t>No, besides </a:t>
            </a:r>
            <a:r>
              <a:rPr lang="en-US" sz="3400" b="1" dirty="0" err="1" smtClean="0">
                <a:solidFill>
                  <a:srgbClr val="0070C0"/>
                </a:solidFill>
              </a:rPr>
              <a:t>Tha</a:t>
            </a:r>
            <a:r>
              <a:rPr lang="en-US" sz="3400" b="1" dirty="0" smtClean="0">
                <a:solidFill>
                  <a:srgbClr val="0070C0"/>
                </a:solidFill>
              </a:rPr>
              <a:t> </a:t>
            </a:r>
            <a:r>
              <a:rPr lang="en-US" sz="3400" b="1" dirty="0" err="1" smtClean="0">
                <a:solidFill>
                  <a:srgbClr val="0070C0"/>
                </a:solidFill>
              </a:rPr>
              <a:t>Kha</a:t>
            </a:r>
            <a:r>
              <a:rPr lang="en-US" sz="3400" b="1" dirty="0" smtClean="0">
                <a:solidFill>
                  <a:srgbClr val="0070C0"/>
                </a:solidFill>
              </a:rPr>
              <a:t> there are other floating markets in Thailand.</a:t>
            </a:r>
            <a:endParaRPr lang="en-US" sz="3400" b="1" dirty="0" smtClean="0">
              <a:solidFill>
                <a:srgbClr val="0070C0"/>
              </a:solidFill>
              <a:ea typeface="+mj-ea"/>
              <a:cs typeface="+mj-cs"/>
            </a:endParaRPr>
          </a:p>
          <a:p>
            <a:pPr lvl="0">
              <a:spcBef>
                <a:spcPct val="0"/>
              </a:spcBef>
            </a:pPr>
            <a:r>
              <a:rPr lang="en-US" sz="3400" b="1" dirty="0" smtClean="0">
                <a:solidFill>
                  <a:srgbClr val="0070C0"/>
                </a:solidFill>
                <a:ea typeface="+mj-ea"/>
                <a:cs typeface="+mj-cs"/>
              </a:rPr>
              <a:t>A</a:t>
            </a:r>
            <a:r>
              <a:rPr lang="en-US" sz="3400" b="1" baseline="-25000" dirty="0" smtClean="0">
                <a:solidFill>
                  <a:srgbClr val="0070C0"/>
                </a:solidFill>
                <a:ea typeface="+mj-ea"/>
                <a:cs typeface="+mj-cs"/>
              </a:rPr>
              <a:t>3</a:t>
            </a:r>
            <a:r>
              <a:rPr lang="en-US" sz="3400" b="1" dirty="0" smtClean="0">
                <a:solidFill>
                  <a:srgbClr val="0070C0"/>
                </a:solidFill>
              </a:rPr>
              <a:t> The market sits every Friday, Saturday and Sunday now.</a:t>
            </a:r>
            <a:endParaRPr kumimoji="0" lang="en-US" sz="3400" b="1" i="0" u="none" strike="noStrike" kern="1200" cap="none" spc="0" normalizeH="0" baseline="-25000" noProof="0" dirty="0">
              <a:ln>
                <a:noFill/>
              </a:ln>
              <a:solidFill>
                <a:srgbClr val="0070C0"/>
              </a:solidFill>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80">
                                          <p:stCondLst>
                                            <p:cond delay="0"/>
                                          </p:stCondLst>
                                        </p:cTn>
                                        <p:tgtEl>
                                          <p:spTgt spid="5">
                                            <p:txEl>
                                              <p:pRg st="0" end="0"/>
                                            </p:txEl>
                                          </p:spTgt>
                                        </p:tgtEl>
                                      </p:cBhvr>
                                    </p:animEffect>
                                    <p:anim calcmode="lin" valueType="num">
                                      <p:cBhvr>
                                        <p:cTn id="31"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0" end="0"/>
                                            </p:txEl>
                                          </p:spTgt>
                                        </p:tgtEl>
                                      </p:cBhvr>
                                      <p:to x="100000" y="60000"/>
                                    </p:animScale>
                                    <p:animScale>
                                      <p:cBhvr>
                                        <p:cTn id="37" dur="166" decel="50000">
                                          <p:stCondLst>
                                            <p:cond delay="676"/>
                                          </p:stCondLst>
                                        </p:cTn>
                                        <p:tgtEl>
                                          <p:spTgt spid="5">
                                            <p:txEl>
                                              <p:pRg st="0" end="0"/>
                                            </p:txEl>
                                          </p:spTgt>
                                        </p:tgtEl>
                                      </p:cBhvr>
                                      <p:to x="100000" y="100000"/>
                                    </p:animScale>
                                    <p:animScale>
                                      <p:cBhvr>
                                        <p:cTn id="38" dur="26">
                                          <p:stCondLst>
                                            <p:cond delay="1312"/>
                                          </p:stCondLst>
                                        </p:cTn>
                                        <p:tgtEl>
                                          <p:spTgt spid="5">
                                            <p:txEl>
                                              <p:pRg st="0" end="0"/>
                                            </p:txEl>
                                          </p:spTgt>
                                        </p:tgtEl>
                                      </p:cBhvr>
                                      <p:to x="100000" y="80000"/>
                                    </p:animScale>
                                    <p:animScale>
                                      <p:cBhvr>
                                        <p:cTn id="39" dur="166" decel="50000">
                                          <p:stCondLst>
                                            <p:cond delay="1338"/>
                                          </p:stCondLst>
                                        </p:cTn>
                                        <p:tgtEl>
                                          <p:spTgt spid="5">
                                            <p:txEl>
                                              <p:pRg st="0" end="0"/>
                                            </p:txEl>
                                          </p:spTgt>
                                        </p:tgtEl>
                                      </p:cBhvr>
                                      <p:to x="100000" y="100000"/>
                                    </p:animScale>
                                    <p:animScale>
                                      <p:cBhvr>
                                        <p:cTn id="40" dur="26">
                                          <p:stCondLst>
                                            <p:cond delay="1642"/>
                                          </p:stCondLst>
                                        </p:cTn>
                                        <p:tgtEl>
                                          <p:spTgt spid="5">
                                            <p:txEl>
                                              <p:pRg st="0" end="0"/>
                                            </p:txEl>
                                          </p:spTgt>
                                        </p:tgtEl>
                                      </p:cBhvr>
                                      <p:to x="100000" y="90000"/>
                                    </p:animScale>
                                    <p:animScale>
                                      <p:cBhvr>
                                        <p:cTn id="41" dur="166" decel="50000">
                                          <p:stCondLst>
                                            <p:cond delay="1668"/>
                                          </p:stCondLst>
                                        </p:cTn>
                                        <p:tgtEl>
                                          <p:spTgt spid="5">
                                            <p:txEl>
                                              <p:pRg st="0" end="0"/>
                                            </p:txEl>
                                          </p:spTgt>
                                        </p:tgtEl>
                                      </p:cBhvr>
                                      <p:to x="100000" y="100000"/>
                                    </p:animScale>
                                    <p:animScale>
                                      <p:cBhvr>
                                        <p:cTn id="42" dur="26">
                                          <p:stCondLst>
                                            <p:cond delay="1808"/>
                                          </p:stCondLst>
                                        </p:cTn>
                                        <p:tgtEl>
                                          <p:spTgt spid="5">
                                            <p:txEl>
                                              <p:pRg st="0" end="0"/>
                                            </p:txEl>
                                          </p:spTgt>
                                        </p:tgtEl>
                                      </p:cBhvr>
                                      <p:to x="100000" y="95000"/>
                                    </p:animScale>
                                    <p:animScale>
                                      <p:cBhvr>
                                        <p:cTn id="43" dur="166" decel="50000">
                                          <p:stCondLst>
                                            <p:cond delay="1834"/>
                                          </p:stCondLst>
                                        </p:cTn>
                                        <p:tgtEl>
                                          <p:spTgt spid="5">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nodeType="clickEffect">
                                  <p:stCondLst>
                                    <p:cond delay="0"/>
                                  </p:stCondLst>
                                  <p:iterate type="lt">
                                    <p:tmPct val="50000"/>
                                  </p:iterate>
                                  <p:childTnLst>
                                    <p:set>
                                      <p:cBhvr>
                                        <p:cTn id="47" dur="1" fill="hold">
                                          <p:stCondLst>
                                            <p:cond delay="0"/>
                                          </p:stCondLst>
                                        </p:cTn>
                                        <p:tgtEl>
                                          <p:spTgt spid="4">
                                            <p:txEl>
                                              <p:pRg st="1" end="1"/>
                                            </p:txEl>
                                          </p:spTgt>
                                        </p:tgtEl>
                                        <p:attrNameLst>
                                          <p:attrName>style.visibility</p:attrName>
                                        </p:attrNameLst>
                                      </p:cBhvr>
                                      <p:to>
                                        <p:strVal val="visible"/>
                                      </p:to>
                                    </p:set>
                                    <p:set>
                                      <p:cBhvr>
                                        <p:cTn id="48" dur="455" fill="hold">
                                          <p:stCondLst>
                                            <p:cond delay="0"/>
                                          </p:stCondLst>
                                        </p:cTn>
                                        <p:tgtEl>
                                          <p:spTgt spid="4">
                                            <p:txEl>
                                              <p:pRg st="1" end="1"/>
                                            </p:txEl>
                                          </p:spTgt>
                                        </p:tgtEl>
                                        <p:attrNameLst>
                                          <p:attrName>style.rotation</p:attrName>
                                        </p:attrNameLst>
                                      </p:cBhvr>
                                      <p:to>
                                        <p:strVal val="-45.0"/>
                                      </p:to>
                                    </p:set>
                                    <p:anim calcmode="lin" valueType="num">
                                      <p:cBhvr>
                                        <p:cTn id="49"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8" presetClass="entr" presetSubtype="0" accel="50000" fill="hold" nodeType="clickEffect">
                                  <p:stCondLst>
                                    <p:cond delay="0"/>
                                  </p:stCondLst>
                                  <p:iterate type="lt">
                                    <p:tmPct val="50000"/>
                                  </p:iterate>
                                  <p:childTnLst>
                                    <p:set>
                                      <p:cBhvr>
                                        <p:cTn id="56" dur="1" fill="hold">
                                          <p:stCondLst>
                                            <p:cond delay="0"/>
                                          </p:stCondLst>
                                        </p:cTn>
                                        <p:tgtEl>
                                          <p:spTgt spid="5">
                                            <p:txEl>
                                              <p:pRg st="1" end="1"/>
                                            </p:txEl>
                                          </p:spTgt>
                                        </p:tgtEl>
                                        <p:attrNameLst>
                                          <p:attrName>style.visibility</p:attrName>
                                        </p:attrNameLst>
                                      </p:cBhvr>
                                      <p:to>
                                        <p:strVal val="visible"/>
                                      </p:to>
                                    </p:set>
                                    <p:set>
                                      <p:cBhvr>
                                        <p:cTn id="57" dur="455" fill="hold">
                                          <p:stCondLst>
                                            <p:cond delay="0"/>
                                          </p:stCondLst>
                                        </p:cTn>
                                        <p:tgtEl>
                                          <p:spTgt spid="5">
                                            <p:txEl>
                                              <p:pRg st="1" end="1"/>
                                            </p:txEl>
                                          </p:spTgt>
                                        </p:tgtEl>
                                        <p:attrNameLst>
                                          <p:attrName>style.rotation</p:attrName>
                                        </p:attrNameLst>
                                      </p:cBhvr>
                                      <p:to>
                                        <p:strVal val="-45.0"/>
                                      </p:to>
                                    </p:set>
                                    <p:anim calcmode="lin" valueType="num">
                                      <p:cBhvr>
                                        <p:cTn id="58" dur="455" fill="hold">
                                          <p:stCondLst>
                                            <p:cond delay="455"/>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9" presetClass="entr" presetSubtype="10" fill="hold"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 calcmode="lin" valueType="num">
                                      <p:cBhvr>
                                        <p:cTn id="66" dur="5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67" dur="5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9" presetClass="entr" presetSubtype="10" fill="hold"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 calcmode="lin" valueType="num">
                                      <p:cBhvr>
                                        <p:cTn id="72" dur="5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73" dur="5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648200"/>
          </a:xfrm>
        </p:spPr>
        <p:txBody>
          <a:bodyPr>
            <a:normAutofit fontScale="90000"/>
          </a:bodyPr>
          <a:lstStyle/>
          <a:p>
            <a:r>
              <a:rPr lang="en-US" b="1" dirty="0" smtClean="0"/>
              <a:t> The main buyers here are the </a:t>
            </a:r>
            <a:r>
              <a:rPr lang="en-US" b="1" dirty="0" err="1" smtClean="0"/>
              <a:t>Tha</a:t>
            </a:r>
            <a:r>
              <a:rPr lang="en-US" b="1" dirty="0" smtClean="0"/>
              <a:t> </a:t>
            </a:r>
            <a:r>
              <a:rPr lang="en-US" b="1" dirty="0" err="1" smtClean="0"/>
              <a:t>Kha</a:t>
            </a:r>
            <a:r>
              <a:rPr lang="en-US" b="1" dirty="0" smtClean="0"/>
              <a:t> natives. People seem to know each other very well. Everyone was seen smiling and calling each other by name. The locals did not notice </a:t>
            </a:r>
            <a:r>
              <a:rPr lang="en-US" b="1" dirty="0" err="1" smtClean="0"/>
              <a:t>Mita</a:t>
            </a:r>
            <a:r>
              <a:rPr lang="en-US" b="1" dirty="0" smtClean="0"/>
              <a:t> and others much. They were all busy buying and selling.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00800"/>
          </a:xfrm>
        </p:spPr>
        <p:txBody>
          <a:bodyPr>
            <a:normAutofit/>
          </a:bodyPr>
          <a:lstStyle/>
          <a:p>
            <a:r>
              <a:rPr lang="en-US" b="1" dirty="0" smtClean="0"/>
              <a:t>They passed an hour and a half at the market and enjoyed the business. Then all of them were hungry. They rowed near the boat of an elderly woman, who was selling food. She welcomed them with a smile and showed them the foods.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638800"/>
          </a:xfrm>
        </p:spPr>
        <p:txBody>
          <a:bodyPr>
            <a:normAutofit fontScale="90000"/>
          </a:bodyPr>
          <a:lstStyle/>
          <a:p>
            <a:r>
              <a:rPr lang="en-US" b="1" dirty="0" smtClean="0"/>
              <a:t>They bought the traditional and very popular food called ‘</a:t>
            </a:r>
            <a:r>
              <a:rPr lang="en-US" b="1" i="1" dirty="0" smtClean="0">
                <a:solidFill>
                  <a:schemeClr val="accent6">
                    <a:lumMod val="75000"/>
                  </a:schemeClr>
                </a:solidFill>
              </a:rPr>
              <a:t>Pad Thai</a:t>
            </a:r>
            <a:r>
              <a:rPr lang="en-US" b="1" dirty="0" smtClean="0"/>
              <a:t>’, a kind of noodles with shrimps, tomato and some vegetables, with freshly roasted crushed peanut. The food was served in a bowl made from banana leaf. After Pad Thai, they ate `</a:t>
            </a:r>
            <a:r>
              <a:rPr lang="en-US" b="1" i="1" dirty="0" err="1" smtClean="0">
                <a:solidFill>
                  <a:schemeClr val="accent4">
                    <a:lumMod val="50000"/>
                  </a:schemeClr>
                </a:solidFill>
              </a:rPr>
              <a:t>Kanom</a:t>
            </a:r>
            <a:r>
              <a:rPr lang="en-US" b="1" i="1" dirty="0" smtClean="0">
                <a:solidFill>
                  <a:schemeClr val="accent4">
                    <a:lumMod val="50000"/>
                  </a:schemeClr>
                </a:solidFill>
              </a:rPr>
              <a:t> </a:t>
            </a:r>
            <a:r>
              <a:rPr lang="en-US" b="1" i="1" dirty="0" err="1" smtClean="0">
                <a:solidFill>
                  <a:schemeClr val="accent4">
                    <a:lumMod val="50000"/>
                  </a:schemeClr>
                </a:solidFill>
              </a:rPr>
              <a:t>Krok</a:t>
            </a:r>
            <a:r>
              <a:rPr lang="en-US" b="1" dirty="0" smtClean="0"/>
              <a:t>'. It is a coconut pancake which is very sweet.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791200"/>
          </a:xfrm>
        </p:spPr>
        <p:txBody>
          <a:bodyPr>
            <a:normAutofit fontScale="90000"/>
          </a:bodyPr>
          <a:lstStyle/>
          <a:p>
            <a:r>
              <a:rPr lang="en-US" b="1" dirty="0" smtClean="0"/>
              <a:t>The </a:t>
            </a:r>
            <a:r>
              <a:rPr lang="en-US" b="1" dirty="0" err="1" smtClean="0"/>
              <a:t>Tha</a:t>
            </a:r>
            <a:r>
              <a:rPr lang="en-US" b="1" dirty="0" smtClean="0"/>
              <a:t> </a:t>
            </a:r>
            <a:r>
              <a:rPr lang="en-US" b="1" dirty="0" err="1" smtClean="0"/>
              <a:t>Kha</a:t>
            </a:r>
            <a:r>
              <a:rPr lang="en-US" b="1" dirty="0" smtClean="0"/>
              <a:t> people are simple and easy going. They are very friendly and polite. They do not understand English or any other language. Yet they have a way to communicate with </a:t>
            </a:r>
            <a:r>
              <a:rPr lang="en-US" b="1" dirty="0" err="1" smtClean="0"/>
              <a:t>Mita</a:t>
            </a:r>
            <a:r>
              <a:rPr lang="en-US" b="1" dirty="0" smtClean="0"/>
              <a:t> and others. </a:t>
            </a:r>
            <a:r>
              <a:rPr lang="en-US" b="1" dirty="0" err="1" smtClean="0"/>
              <a:t>Mita</a:t>
            </a:r>
            <a:r>
              <a:rPr lang="en-US" b="1" dirty="0" smtClean="0"/>
              <a:t> was delighted to see a traditional Thai floating market. She took a lot of pictures with the elderly sellers.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ea typeface="+mj-ea"/>
                <a:cs typeface="+mj-cs"/>
              </a:rPr>
              <a:t>Home work</a:t>
            </a:r>
            <a:endParaRPr kumimoji="0" lang="en-US" sz="3600" b="1" i="0" u="none" strike="noStrike" kern="1200" cap="none" spc="0" normalizeH="0" baseline="0" noProof="0" dirty="0">
              <a:ln>
                <a:noFill/>
              </a:ln>
              <a:solidFill>
                <a:schemeClr val="tx1"/>
              </a:solidFill>
              <a:effectLst/>
              <a:uLnTx/>
              <a:uFillTx/>
              <a:ea typeface="+mj-ea"/>
              <a:cs typeface="+mj-cs"/>
            </a:endParaRPr>
          </a:p>
        </p:txBody>
      </p:sp>
      <p:sp>
        <p:nvSpPr>
          <p:cNvPr id="3" name="Title 1"/>
          <p:cNvSpPr txBox="1">
            <a:spLocks/>
          </p:cNvSpPr>
          <p:nvPr/>
        </p:nvSpPr>
        <p:spPr>
          <a:xfrm>
            <a:off x="457200" y="1066800"/>
            <a:ext cx="79248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ea typeface="+mj-ea"/>
                <a:cs typeface="+mj-cs"/>
              </a:rPr>
              <a:t>There is a popular floating market in your country.</a:t>
            </a:r>
            <a:endParaRPr kumimoji="0" lang="en-US" sz="2800" b="1" i="0" u="none" strike="noStrike" kern="1200" cap="none" spc="0" normalizeH="0" baseline="0" noProof="0" dirty="0">
              <a:ln>
                <a:noFill/>
              </a:ln>
              <a:solidFill>
                <a:schemeClr val="tx1"/>
              </a:solidFill>
              <a:effectLst/>
              <a:uLnTx/>
              <a:uFillTx/>
              <a:ea typeface="+mj-ea"/>
              <a:cs typeface="+mj-cs"/>
            </a:endParaRPr>
          </a:p>
        </p:txBody>
      </p:sp>
      <p:sp>
        <p:nvSpPr>
          <p:cNvPr id="4" name="Title 1"/>
          <p:cNvSpPr txBox="1">
            <a:spLocks/>
          </p:cNvSpPr>
          <p:nvPr/>
        </p:nvSpPr>
        <p:spPr>
          <a:xfrm>
            <a:off x="304800" y="5562600"/>
            <a:ext cx="8229600" cy="6096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ea typeface="+mj-ea"/>
                <a:cs typeface="+mj-cs"/>
              </a:rPr>
              <a:t>Produce 8 sentences about it.</a:t>
            </a:r>
            <a:endParaRPr kumimoji="0" lang="en-US" sz="3600" b="1" i="0" u="none" strike="noStrike" kern="1200" cap="none" spc="0" normalizeH="0" baseline="0" noProof="0" dirty="0">
              <a:ln>
                <a:noFill/>
              </a:ln>
              <a:solidFill>
                <a:schemeClr val="tx1"/>
              </a:solidFill>
              <a:effectLst/>
              <a:uLnTx/>
              <a:uFillTx/>
              <a:ea typeface="+mj-ea"/>
              <a:cs typeface="+mj-cs"/>
            </a:endParaRPr>
          </a:p>
        </p:txBody>
      </p:sp>
      <p:pic>
        <p:nvPicPr>
          <p:cNvPr id="5" name="Picture 4" descr="download.jpg"/>
          <p:cNvPicPr>
            <a:picLocks noChangeAspect="1"/>
          </p:cNvPicPr>
          <p:nvPr/>
        </p:nvPicPr>
        <p:blipFill>
          <a:blip r:embed="rId2" cstate="print"/>
          <a:stretch>
            <a:fillRect/>
          </a:stretch>
        </p:blipFill>
        <p:spPr>
          <a:xfrm>
            <a:off x="2209800" y="2176946"/>
            <a:ext cx="4180813" cy="2351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000" fill="hold"/>
                                        <p:tgtEl>
                                          <p:spTgt spid="4"/>
                                        </p:tgtEl>
                                        <p:attrNameLst>
                                          <p:attrName>ppt_x</p:attrName>
                                        </p:attrNameLst>
                                      </p:cBhvr>
                                      <p:tavLst>
                                        <p:tav tm="0">
                                          <p:val>
                                            <p:strVal val="#ppt_x"/>
                                          </p:val>
                                        </p:tav>
                                        <p:tav tm="100000">
                                          <p:val>
                                            <p:strVal val="#ppt_x"/>
                                          </p:val>
                                        </p:tav>
                                      </p:tavLst>
                                    </p:anim>
                                    <p:anim calcmode="lin" valueType="num">
                                      <p:cBhvr additive="base">
                                        <p:cTn id="25"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Thank you for making it a fruitful session.</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276600"/>
            <a:ext cx="6324600" cy="2554545"/>
          </a:xfrm>
          <a:prstGeom prst="rect">
            <a:avLst/>
          </a:prstGeom>
          <a:noFill/>
        </p:spPr>
        <p:txBody>
          <a:bodyPr wrap="square" rtlCol="0">
            <a:spAutoFit/>
          </a:bodyPr>
          <a:lstStyle/>
          <a:p>
            <a:pPr algn="ctr"/>
            <a:r>
              <a:rPr lang="en-US" sz="3200" b="1" dirty="0" smtClean="0"/>
              <a:t>Coordinated by</a:t>
            </a:r>
          </a:p>
          <a:p>
            <a:pPr algn="ctr"/>
            <a:r>
              <a:rPr lang="en-US" sz="3200" b="1" dirty="0" err="1" smtClean="0">
                <a:solidFill>
                  <a:srgbClr val="7030A0"/>
                </a:solidFill>
              </a:rPr>
              <a:t>Md</a:t>
            </a:r>
            <a:r>
              <a:rPr lang="en-US" sz="3200" b="1" dirty="0" smtClean="0">
                <a:solidFill>
                  <a:srgbClr val="7030A0"/>
                </a:solidFill>
              </a:rPr>
              <a:t> Rayhan Abbas</a:t>
            </a:r>
          </a:p>
          <a:p>
            <a:pPr algn="ctr"/>
            <a:r>
              <a:rPr lang="en-US" sz="3200" b="1" dirty="0" smtClean="0">
                <a:solidFill>
                  <a:srgbClr val="FF0000"/>
                </a:solidFill>
              </a:rPr>
              <a:t>Assistant Teacher</a:t>
            </a:r>
          </a:p>
          <a:p>
            <a:pPr algn="ctr"/>
            <a:r>
              <a:rPr lang="en-US" sz="3200" b="1" dirty="0" smtClean="0">
                <a:solidFill>
                  <a:srgbClr val="FF0000"/>
                </a:solidFill>
              </a:rPr>
              <a:t>Ahmed </a:t>
            </a:r>
            <a:r>
              <a:rPr lang="en-US" sz="3200" b="1" dirty="0" err="1" smtClean="0">
                <a:solidFill>
                  <a:srgbClr val="FF0000"/>
                </a:solidFill>
              </a:rPr>
              <a:t>Bawany</a:t>
            </a:r>
            <a:r>
              <a:rPr lang="en-US" sz="3200" b="1" dirty="0" smtClean="0">
                <a:solidFill>
                  <a:srgbClr val="FF0000"/>
                </a:solidFill>
              </a:rPr>
              <a:t> Academy School &amp; College</a:t>
            </a:r>
          </a:p>
        </p:txBody>
      </p:sp>
      <p:sp>
        <p:nvSpPr>
          <p:cNvPr id="3" name="Title 1"/>
          <p:cNvSpPr txBox="1">
            <a:spLocks/>
          </p:cNvSpPr>
          <p:nvPr/>
        </p:nvSpPr>
        <p:spPr>
          <a:xfrm>
            <a:off x="457200" y="533400"/>
            <a:ext cx="3429000" cy="1981200"/>
          </a:xfrm>
          <a:prstGeom prst="rect">
            <a:avLst/>
          </a:prstGeom>
        </p:spPr>
        <p:txBody>
          <a:bodyPr>
            <a:noAutofit/>
          </a:bodyPr>
          <a:lstStyle/>
          <a:p>
            <a:pPr marL="742950" marR="0" lvl="0" indent="-74295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Class: 8</a:t>
            </a:r>
          </a:p>
          <a:p>
            <a:pPr marL="742950" marR="0" lvl="0" indent="-74295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Unit: 6; Lesson:2</a:t>
            </a:r>
          </a:p>
          <a:p>
            <a:pPr marL="742950" marR="0" lvl="0" indent="-74295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mj-lt"/>
                <a:ea typeface="+mj-ea"/>
                <a:cs typeface="+mj-cs"/>
              </a:rPr>
              <a:t>35 minutes</a:t>
            </a:r>
          </a:p>
          <a:p>
            <a:pPr marL="742950" marR="0" lvl="0" indent="-74295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July 23, 2019.</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2">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2">
                                            <p:txEl>
                                              <p:pRg st="1" end="1"/>
                                            </p:txEl>
                                          </p:spTgt>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2" end="2"/>
                                            </p:txEl>
                                          </p:spTgt>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810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After we</a:t>
            </a:r>
            <a:r>
              <a:rPr kumimoji="0" lang="en-US" sz="4400" b="1" i="0" u="none" strike="noStrike" kern="1200" cap="none" spc="0" normalizeH="0" noProof="0" dirty="0" smtClean="0">
                <a:ln>
                  <a:noFill/>
                </a:ln>
                <a:solidFill>
                  <a:schemeClr val="tx1"/>
                </a:solidFill>
                <a:effectLst/>
                <a:uLnTx/>
                <a:uFillTx/>
                <a:latin typeface="+mj-lt"/>
                <a:ea typeface="+mj-ea"/>
                <a:cs typeface="+mj-cs"/>
              </a:rPr>
              <a:t> have studied this lesson, we will be able to-</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828800"/>
            <a:ext cx="9144000" cy="1143000"/>
          </a:xfrm>
          <a:prstGeom prst="rect">
            <a:avLst/>
          </a:prstGeom>
        </p:spPr>
        <p:txBody>
          <a:bodyPr vert="horz" lIns="91440" tIns="45720" rIns="91440" bIns="45720" rtlCol="0" anchor="ctr">
            <a:normAutofit fontScale="97500"/>
          </a:bodyPr>
          <a:lstStyle/>
          <a:p>
            <a:pPr lvl="0">
              <a:buFont typeface="Wingdings" pitchFamily="2" charset="2"/>
              <a:buChar char="ü"/>
            </a:pPr>
            <a:r>
              <a:rPr lang="en-US" sz="4400" b="1" dirty="0" smtClean="0"/>
              <a:t>read and understand texts.</a:t>
            </a:r>
          </a:p>
        </p:txBody>
      </p:sp>
      <p:sp>
        <p:nvSpPr>
          <p:cNvPr id="6" name="Title 1"/>
          <p:cNvSpPr txBox="1">
            <a:spLocks/>
          </p:cNvSpPr>
          <p:nvPr/>
        </p:nvSpPr>
        <p:spPr>
          <a:xfrm>
            <a:off x="0" y="2819400"/>
            <a:ext cx="9144000" cy="1143000"/>
          </a:xfrm>
          <a:prstGeom prst="rect">
            <a:avLst/>
          </a:prstGeom>
        </p:spPr>
        <p:txBody>
          <a:bodyPr vert="horz" lIns="91440" tIns="45720" rIns="91440" bIns="45720" rtlCol="0" anchor="ctr">
            <a:normAutofit fontScale="97500"/>
          </a:bodyPr>
          <a:lstStyle/>
          <a:p>
            <a:pPr>
              <a:spcBef>
                <a:spcPct val="0"/>
              </a:spcBef>
              <a:buFont typeface="Wingdings" pitchFamily="2" charset="2"/>
              <a:buChar char="ü"/>
              <a:defRPr/>
            </a:pPr>
            <a:r>
              <a:rPr lang="en-US" sz="4400" b="1" dirty="0" smtClean="0">
                <a:latin typeface="+mj-lt"/>
                <a:ea typeface="+mj-ea"/>
                <a:cs typeface="+mj-cs"/>
              </a:rPr>
              <a:t>a</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sk</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and answer questions.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4724400"/>
            <a:ext cx="9144000" cy="1143000"/>
          </a:xfrm>
          <a:prstGeom prst="rect">
            <a:avLst/>
          </a:prstGeom>
        </p:spPr>
        <p:txBody>
          <a:bodyPr vert="horz" lIns="91440" tIns="45720" rIns="91440" bIns="45720" rtlCol="0" anchor="ctr">
            <a:normAutofit fontScale="97500"/>
          </a:bodyPr>
          <a:lstStyle/>
          <a:p>
            <a:pPr lvl="0">
              <a:spcBef>
                <a:spcPct val="0"/>
              </a:spcBef>
              <a:buFont typeface="Wingdings" pitchFamily="2" charset="2"/>
              <a:buChar char="ü"/>
              <a:defRPr/>
            </a:pPr>
            <a:r>
              <a:rPr lang="en-US" sz="4400" b="1" dirty="0" smtClean="0">
                <a:ea typeface="+mj-ea"/>
                <a:cs typeface="+mj-cs"/>
              </a:rPr>
              <a:t>d</a:t>
            </a:r>
            <a:r>
              <a:rPr kumimoji="0" lang="en-US" sz="4400" b="1" i="0" u="none" strike="noStrike" kern="1200" cap="none" spc="0" normalizeH="0" baseline="0" noProof="0" dirty="0" err="1" smtClean="0">
                <a:ln>
                  <a:noFill/>
                </a:ln>
                <a:solidFill>
                  <a:schemeClr val="tx1"/>
                </a:solidFill>
                <a:effectLst/>
                <a:uLnTx/>
                <a:uFillTx/>
                <a:ea typeface="+mj-ea"/>
                <a:cs typeface="+mj-cs"/>
              </a:rPr>
              <a:t>escribe</a:t>
            </a:r>
            <a:r>
              <a:rPr kumimoji="0" lang="en-US" sz="4400" b="1" i="0" u="none" strike="noStrike" kern="1200" cap="none" spc="0" normalizeH="0" baseline="0" noProof="0" dirty="0" smtClean="0">
                <a:ln>
                  <a:noFill/>
                </a:ln>
                <a:solidFill>
                  <a:schemeClr val="tx1"/>
                </a:solidFill>
                <a:effectLst/>
                <a:uLnTx/>
                <a:uFillTx/>
                <a:ea typeface="+mj-ea"/>
                <a:cs typeface="+mj-cs"/>
              </a:rPr>
              <a:t> </a:t>
            </a:r>
            <a:r>
              <a:rPr lang="en-US" sz="4400" b="1" dirty="0" smtClean="0"/>
              <a:t> a new place.</a:t>
            </a:r>
            <a:endParaRPr kumimoji="0" lang="en-US" sz="4400" b="1" i="0" u="none" strike="noStrike" kern="1200" cap="none" spc="0" normalizeH="0" baseline="0" noProof="0" dirty="0">
              <a:ln>
                <a:noFill/>
              </a:ln>
              <a:solidFill>
                <a:schemeClr val="tx1"/>
              </a:solidFill>
              <a:effectLst/>
              <a:uLnTx/>
              <a:uFillTx/>
              <a:ea typeface="+mj-ea"/>
              <a:cs typeface="+mj-cs"/>
            </a:endParaRPr>
          </a:p>
        </p:txBody>
      </p:sp>
      <p:sp>
        <p:nvSpPr>
          <p:cNvPr id="8" name="Title 1"/>
          <p:cNvSpPr txBox="1">
            <a:spLocks/>
          </p:cNvSpPr>
          <p:nvPr/>
        </p:nvSpPr>
        <p:spPr>
          <a:xfrm>
            <a:off x="0" y="3733800"/>
            <a:ext cx="9144000" cy="1143000"/>
          </a:xfrm>
          <a:prstGeom prst="rect">
            <a:avLst/>
          </a:prstGeom>
        </p:spPr>
        <p:txBody>
          <a:bodyPr vert="horz" lIns="91440" tIns="45720" rIns="91440" bIns="45720" rtlCol="0" anchor="ctr">
            <a:normAutofit fontScale="97500"/>
          </a:bodyPr>
          <a:lstStyle/>
          <a:p>
            <a:pPr lvl="0">
              <a:buFont typeface="Wingdings" pitchFamily="2" charset="2"/>
              <a:buChar char="ü"/>
            </a:pPr>
            <a:r>
              <a:rPr lang="en-US" sz="4400" b="1" dirty="0" smtClean="0"/>
              <a:t>write answers to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3000" fill="hold"/>
                                        <p:tgtEl>
                                          <p:spTgt spid="6"/>
                                        </p:tgtEl>
                                        <p:attrNameLst>
                                          <p:attrName>ppt_x</p:attrName>
                                        </p:attrNameLst>
                                      </p:cBhvr>
                                      <p:tavLst>
                                        <p:tav tm="0">
                                          <p:val>
                                            <p:strVal val="#ppt_x"/>
                                          </p:val>
                                        </p:tav>
                                        <p:tav tm="100000">
                                          <p:val>
                                            <p:strVal val="#ppt_x"/>
                                          </p:val>
                                        </p:tav>
                                      </p:tavLst>
                                    </p:anim>
                                    <p:anim calcmode="lin" valueType="num">
                                      <p:cBhvr additive="base">
                                        <p:cTn id="19"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3000" fill="hold"/>
                                        <p:tgtEl>
                                          <p:spTgt spid="8"/>
                                        </p:tgtEl>
                                        <p:attrNameLst>
                                          <p:attrName>ppt_x</p:attrName>
                                        </p:attrNameLst>
                                      </p:cBhvr>
                                      <p:tavLst>
                                        <p:tav tm="0">
                                          <p:val>
                                            <p:strVal val="#ppt_x"/>
                                          </p:val>
                                        </p:tav>
                                        <p:tav tm="100000">
                                          <p:val>
                                            <p:strVal val="#ppt_x"/>
                                          </p:val>
                                        </p:tav>
                                      </p:tavLst>
                                    </p:anim>
                                    <p:anim calcmode="lin" valueType="num">
                                      <p:cBhvr additive="base">
                                        <p:cTn id="25"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3000" fill="hold"/>
                                        <p:tgtEl>
                                          <p:spTgt spid="7"/>
                                        </p:tgtEl>
                                        <p:attrNameLst>
                                          <p:attrName>ppt_x</p:attrName>
                                        </p:attrNameLst>
                                      </p:cBhvr>
                                      <p:tavLst>
                                        <p:tav tm="0">
                                          <p:val>
                                            <p:strVal val="#ppt_x"/>
                                          </p:val>
                                        </p:tav>
                                        <p:tav tm="100000">
                                          <p:val>
                                            <p:strVal val="#ppt_x"/>
                                          </p:val>
                                        </p:tav>
                                      </p:tavLst>
                                    </p:anim>
                                    <p:anim calcmode="lin" valueType="num">
                                      <p:cBhvr additive="base">
                                        <p:cTn id="31" dur="3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4800" b="1" dirty="0" err="1">
                <a:solidFill>
                  <a:srgbClr val="00B0F0"/>
                </a:solidFill>
              </a:rPr>
              <a:t>Tha</a:t>
            </a:r>
            <a:r>
              <a:rPr lang="en-US" sz="4800" b="1" dirty="0">
                <a:solidFill>
                  <a:srgbClr val="00B0F0"/>
                </a:solidFill>
              </a:rPr>
              <a:t> </a:t>
            </a:r>
            <a:r>
              <a:rPr lang="en-US" sz="4800" b="1" dirty="0" err="1">
                <a:solidFill>
                  <a:srgbClr val="00B0F0"/>
                </a:solidFill>
              </a:rPr>
              <a:t>Kha</a:t>
            </a:r>
            <a:r>
              <a:rPr lang="en-US" sz="4800" b="1" dirty="0">
                <a:solidFill>
                  <a:srgbClr val="00B0F0"/>
                </a:solidFill>
              </a:rPr>
              <a:t> Floating </a:t>
            </a:r>
            <a:r>
              <a:rPr lang="en-US" sz="4800" b="1" dirty="0" smtClean="0">
                <a:solidFill>
                  <a:srgbClr val="00B0F0"/>
                </a:solidFill>
              </a:rPr>
              <a:t>Market</a:t>
            </a:r>
            <a:endParaRPr lang="en-US" sz="4800" b="1" dirty="0">
              <a:solidFill>
                <a:srgbClr val="00B0F0"/>
              </a:solidFill>
            </a:endParaRPr>
          </a:p>
        </p:txBody>
      </p:sp>
      <p:sp>
        <p:nvSpPr>
          <p:cNvPr id="3" name="Subtitle 2"/>
          <p:cNvSpPr>
            <a:spLocks noGrp="1"/>
          </p:cNvSpPr>
          <p:nvPr>
            <p:ph type="subTitle" idx="1"/>
          </p:nvPr>
        </p:nvSpPr>
        <p:spPr>
          <a:xfrm>
            <a:off x="0" y="3200400"/>
            <a:ext cx="9144000" cy="1295400"/>
          </a:xfrm>
        </p:spPr>
        <p:txBody>
          <a:bodyPr>
            <a:normAutofit/>
          </a:bodyPr>
          <a:lstStyle/>
          <a:p>
            <a:r>
              <a:rPr lang="en-US" b="1" i="0" strike="noStrike" dirty="0" smtClean="0">
                <a:solidFill>
                  <a:srgbClr val="7030A0"/>
                </a:solidFill>
                <a:latin typeface="arial"/>
              </a:rPr>
              <a:t>Address</a:t>
            </a:r>
            <a:r>
              <a:rPr lang="en-US" b="1" i="0" dirty="0" smtClean="0">
                <a:solidFill>
                  <a:srgbClr val="7030A0"/>
                </a:solidFill>
                <a:latin typeface="arial"/>
              </a:rPr>
              <a:t>: </a:t>
            </a:r>
            <a:r>
              <a:rPr lang="en-US" b="1" i="0" dirty="0" err="1" smtClean="0">
                <a:solidFill>
                  <a:srgbClr val="7030A0"/>
                </a:solidFill>
                <a:latin typeface="arial"/>
              </a:rPr>
              <a:t>Tha</a:t>
            </a:r>
            <a:r>
              <a:rPr lang="en-US" b="1" i="0" dirty="0" smtClean="0">
                <a:solidFill>
                  <a:srgbClr val="7030A0"/>
                </a:solidFill>
                <a:latin typeface="arial"/>
              </a:rPr>
              <a:t> </a:t>
            </a:r>
            <a:r>
              <a:rPr lang="en-US" b="1" i="0" dirty="0" err="1" smtClean="0">
                <a:solidFill>
                  <a:srgbClr val="7030A0"/>
                </a:solidFill>
                <a:latin typeface="arial"/>
              </a:rPr>
              <a:t>Kha</a:t>
            </a:r>
            <a:r>
              <a:rPr lang="en-US" b="1" i="0" dirty="0" smtClean="0">
                <a:solidFill>
                  <a:srgbClr val="7030A0"/>
                </a:solidFill>
                <a:latin typeface="arial"/>
              </a:rPr>
              <a:t>, </a:t>
            </a:r>
            <a:r>
              <a:rPr lang="en-US" b="1" i="0" dirty="0" err="1" smtClean="0">
                <a:solidFill>
                  <a:srgbClr val="7030A0"/>
                </a:solidFill>
                <a:latin typeface="arial"/>
              </a:rPr>
              <a:t>Amphawa</a:t>
            </a:r>
            <a:r>
              <a:rPr lang="en-US" b="1" dirty="0" smtClean="0">
                <a:solidFill>
                  <a:srgbClr val="7030A0"/>
                </a:solidFill>
                <a:latin typeface="arial"/>
              </a:rPr>
              <a:t> </a:t>
            </a:r>
            <a:r>
              <a:rPr lang="en-US" b="1" i="0" dirty="0" smtClean="0">
                <a:solidFill>
                  <a:srgbClr val="7030A0"/>
                </a:solidFill>
                <a:latin typeface="arial"/>
              </a:rPr>
              <a:t>District, </a:t>
            </a:r>
            <a:r>
              <a:rPr lang="en-US" b="1" i="0" dirty="0" err="1" smtClean="0">
                <a:solidFill>
                  <a:srgbClr val="7030A0"/>
                </a:solidFill>
                <a:latin typeface="arial"/>
              </a:rPr>
              <a:t>Samut</a:t>
            </a:r>
            <a:r>
              <a:rPr lang="en-US" b="1" i="0" dirty="0" smtClean="0">
                <a:solidFill>
                  <a:srgbClr val="7030A0"/>
                </a:solidFill>
                <a:latin typeface="arial"/>
              </a:rPr>
              <a:t> </a:t>
            </a:r>
            <a:r>
              <a:rPr lang="en-US" b="1" i="0" dirty="0" err="1" smtClean="0">
                <a:solidFill>
                  <a:srgbClr val="7030A0"/>
                </a:solidFill>
                <a:latin typeface="arial"/>
              </a:rPr>
              <a:t>Songkhram</a:t>
            </a:r>
            <a:r>
              <a:rPr lang="en-US" b="1" i="0" dirty="0" smtClean="0">
                <a:solidFill>
                  <a:srgbClr val="7030A0"/>
                </a:solidFill>
                <a:latin typeface="arial"/>
              </a:rPr>
              <a:t> 75110, Thailand.</a:t>
            </a:r>
          </a:p>
        </p:txBody>
      </p:sp>
      <p:sp>
        <p:nvSpPr>
          <p:cNvPr id="4" name="Title 1"/>
          <p:cNvSpPr txBox="1">
            <a:spLocks/>
          </p:cNvSpPr>
          <p:nvPr/>
        </p:nvSpPr>
        <p:spPr>
          <a:xfrm>
            <a:off x="838200" y="1676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Talat</a:t>
            </a:r>
            <a:r>
              <a:rPr kumimoji="0" lang="en-US" sz="4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Nam </a:t>
            </a:r>
            <a:r>
              <a:rPr kumimoji="0" lang="en-US" sz="4400" b="1" i="0" u="none" strike="noStrike" kern="1200" cap="none" spc="0" normalizeH="0" baseline="0" noProof="0" dirty="0" err="1" smtClean="0">
                <a:ln>
                  <a:noFill/>
                </a:ln>
                <a:solidFill>
                  <a:schemeClr val="tx2">
                    <a:lumMod val="60000"/>
                    <a:lumOff val="40000"/>
                  </a:schemeClr>
                </a:solidFill>
                <a:effectLst/>
                <a:uLnTx/>
                <a:uFillTx/>
                <a:latin typeface="+mj-lt"/>
                <a:ea typeface="+mj-ea"/>
                <a:cs typeface="+mj-cs"/>
              </a:rPr>
              <a:t>ThaKha</a:t>
            </a:r>
            <a:endParaRPr kumimoji="0" lang="en-US" sz="44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5" name="Title 1"/>
          <p:cNvSpPr txBox="1">
            <a:spLocks/>
          </p:cNvSpPr>
          <p:nvPr/>
        </p:nvSpPr>
        <p:spPr>
          <a:xfrm>
            <a:off x="0" y="4724400"/>
            <a:ext cx="9144000" cy="1600200"/>
          </a:xfrm>
          <a:prstGeom prst="rect">
            <a:avLst/>
          </a:prstGeom>
        </p:spPr>
        <p:txBody>
          <a:bodyPr vert="horz" lIns="91440" tIns="45720" rIns="91440" bIns="45720" rtlCol="0" anchor="ctr">
            <a:normAutofit fontScale="90000" lnSpcReduction="20000"/>
          </a:bodyPr>
          <a:lstStyle/>
          <a:p>
            <a:pPr lvl="0" algn="ctr">
              <a:spcBef>
                <a:spcPct val="0"/>
              </a:spcBef>
            </a:pPr>
            <a:r>
              <a:rPr lang="en-US" sz="4400" b="1" dirty="0">
                <a:solidFill>
                  <a:srgbClr val="002060"/>
                </a:solidFill>
              </a:rPr>
              <a:t>Alongside the </a:t>
            </a:r>
            <a:r>
              <a:rPr lang="en-US" sz="4400" b="1" dirty="0" err="1">
                <a:solidFill>
                  <a:srgbClr val="002060"/>
                </a:solidFill>
              </a:rPr>
              <a:t>Tha</a:t>
            </a:r>
            <a:r>
              <a:rPr lang="en-US" sz="4400" b="1" dirty="0">
                <a:solidFill>
                  <a:srgbClr val="002060"/>
                </a:solidFill>
              </a:rPr>
              <a:t> </a:t>
            </a:r>
            <a:r>
              <a:rPr lang="en-US" sz="4400" b="1" dirty="0" err="1">
                <a:solidFill>
                  <a:srgbClr val="002060"/>
                </a:solidFill>
              </a:rPr>
              <a:t>Sala</a:t>
            </a:r>
            <a:r>
              <a:rPr lang="en-US" sz="4400" b="1" dirty="0">
                <a:solidFill>
                  <a:srgbClr val="002060"/>
                </a:solidFill>
              </a:rPr>
              <a:t> canal, </a:t>
            </a:r>
            <a:r>
              <a:rPr lang="en-US" sz="4400" b="1" dirty="0" err="1">
                <a:solidFill>
                  <a:srgbClr val="002060"/>
                </a:solidFill>
              </a:rPr>
              <a:t>Tha</a:t>
            </a:r>
            <a:r>
              <a:rPr lang="en-US" sz="4400" b="1" dirty="0">
                <a:solidFill>
                  <a:srgbClr val="002060"/>
                </a:solidFill>
              </a:rPr>
              <a:t> </a:t>
            </a:r>
            <a:r>
              <a:rPr lang="en-US" sz="4400" b="1" dirty="0" err="1">
                <a:solidFill>
                  <a:srgbClr val="002060"/>
                </a:solidFill>
              </a:rPr>
              <a:t>Kha</a:t>
            </a:r>
            <a:r>
              <a:rPr lang="en-US" sz="4400" b="1" dirty="0">
                <a:solidFill>
                  <a:srgbClr val="002060"/>
                </a:solidFill>
              </a:rPr>
              <a:t> floating market is set in a small village in </a:t>
            </a:r>
            <a:r>
              <a:rPr lang="en-US" sz="4400" b="1" dirty="0" err="1">
                <a:solidFill>
                  <a:srgbClr val="002060"/>
                </a:solidFill>
              </a:rPr>
              <a:t>Samut</a:t>
            </a:r>
            <a:r>
              <a:rPr lang="en-US" sz="4400" b="1" dirty="0">
                <a:solidFill>
                  <a:srgbClr val="002060"/>
                </a:solidFill>
              </a:rPr>
              <a:t> </a:t>
            </a:r>
            <a:r>
              <a:rPr lang="en-US" sz="4400" b="1" dirty="0" err="1">
                <a:solidFill>
                  <a:srgbClr val="002060"/>
                </a:solidFill>
              </a:rPr>
              <a:t>Songkhram</a:t>
            </a:r>
            <a:r>
              <a:rPr lang="en-US" sz="4400" b="1" dirty="0">
                <a:solidFill>
                  <a:srgbClr val="002060"/>
                </a:solidFill>
              </a:rPr>
              <a:t> </a:t>
            </a:r>
            <a:r>
              <a:rPr lang="en-US" sz="4400" b="1" dirty="0" smtClean="0">
                <a:solidFill>
                  <a:srgbClr val="002060"/>
                </a:solidFill>
              </a:rPr>
              <a:t>province.</a:t>
            </a:r>
            <a:endParaRPr kumimoji="0" lang="en-US" sz="4400" b="1" i="0" u="none" strike="noStrike" kern="120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3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0" fill="hold"/>
                                        <p:tgtEl>
                                          <p:spTgt spid="5"/>
                                        </p:tgtEl>
                                        <p:attrNameLst>
                                          <p:attrName>ppt_x</p:attrName>
                                        </p:attrNameLst>
                                      </p:cBhvr>
                                      <p:tavLst>
                                        <p:tav tm="0">
                                          <p:val>
                                            <p:strVal val="#ppt_x"/>
                                          </p:val>
                                        </p:tav>
                                        <p:tav tm="100000">
                                          <p:val>
                                            <p:strVal val="#ppt_x"/>
                                          </p:val>
                                        </p:tav>
                                      </p:tavLst>
                                    </p:anim>
                                    <p:anim calcmode="lin" valueType="num">
                                      <p:cBhvr additive="base">
                                        <p:cTn id="25"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63417"/>
          </a:xfrm>
          <a:prstGeom prst="rect">
            <a:avLst/>
          </a:prstGeom>
        </p:spPr>
        <p:txBody>
          <a:bodyPr wrap="square">
            <a:spAutoFit/>
          </a:bodyPr>
          <a:lstStyle/>
          <a:p>
            <a:pPr algn="ctr"/>
            <a:r>
              <a:rPr lang="en-US" sz="4000" b="1" dirty="0"/>
              <a:t>The </a:t>
            </a:r>
            <a:r>
              <a:rPr lang="en-US" sz="4000" b="1" dirty="0" err="1"/>
              <a:t>ThaKha</a:t>
            </a:r>
            <a:r>
              <a:rPr lang="en-US" sz="4000" b="1" dirty="0"/>
              <a:t> Floating </a:t>
            </a:r>
            <a:r>
              <a:rPr lang="en-US" sz="4000" b="1" dirty="0" smtClean="0"/>
              <a:t>Market </a:t>
            </a:r>
            <a:r>
              <a:rPr lang="en-US" sz="4000" b="1" dirty="0"/>
              <a:t>is a </a:t>
            </a:r>
            <a:r>
              <a:rPr lang="en-US" sz="4000" b="1" dirty="0" smtClean="0"/>
              <a:t>meeting </a:t>
            </a:r>
            <a:r>
              <a:rPr lang="en-US" sz="4000" b="1" dirty="0"/>
              <a:t>point for vendors on boats carrying local culinary curiosities, vegetables and fruit, often homemade or home-grown. These include </a:t>
            </a:r>
            <a:r>
              <a:rPr lang="en-US" sz="4000" b="1" dirty="0" err="1"/>
              <a:t>chilis</a:t>
            </a:r>
            <a:r>
              <a:rPr lang="en-US" sz="4000" b="1" dirty="0"/>
              <a:t>, shallots, garlic, coconut sugar, guavas, rose apples and </a:t>
            </a:r>
            <a:r>
              <a:rPr lang="en-US" sz="4000" b="1" dirty="0" err="1"/>
              <a:t>pomelos</a:t>
            </a:r>
            <a:r>
              <a:rPr lang="en-US" sz="4000" b="1" dirty="0"/>
              <a:t>, which are just a few of the many uniquely Thai tastes on offer. A boat service is available for visitors who wish to explore the village and nearby fruit orchards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
                                          </p:val>
                                        </p:tav>
                                        <p:tav tm="100000">
                                          <p:val>
                                            <p:strVal val="#ppt_w"/>
                                          </p:val>
                                        </p:tav>
                                      </p:tavLst>
                                    </p:anim>
                                    <p:anim calcmode="lin" valueType="num">
                                      <p:cBhvr>
                                        <p:cTn id="8" dur="5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4373562"/>
          </a:xfrm>
        </p:spPr>
        <p:txBody>
          <a:bodyPr>
            <a:normAutofit fontScale="90000"/>
          </a:bodyPr>
          <a:lstStyle/>
          <a:p>
            <a:r>
              <a:rPr lang="en-US" b="1" dirty="0"/>
              <a:t>At </a:t>
            </a:r>
            <a:r>
              <a:rPr lang="en-US" b="1" dirty="0" err="1"/>
              <a:t>Tha</a:t>
            </a:r>
            <a:r>
              <a:rPr lang="en-US" b="1" dirty="0"/>
              <a:t> </a:t>
            </a:r>
            <a:r>
              <a:rPr lang="en-US" b="1" dirty="0" err="1"/>
              <a:t>Kha</a:t>
            </a:r>
            <a:r>
              <a:rPr lang="en-US" b="1" dirty="0"/>
              <a:t> they will paddle you along the narrow canals in peace and quiet so that you can better appreciate your environment. </a:t>
            </a:r>
            <a:r>
              <a:rPr lang="en-US" b="1" dirty="0" smtClean="0"/>
              <a:t>You can find two </a:t>
            </a:r>
            <a:r>
              <a:rPr lang="en-US" b="1" dirty="0"/>
              <a:t>old houses that are more than 100 years old and also a sugar palm factory.</a:t>
            </a:r>
          </a:p>
        </p:txBody>
      </p:sp>
      <p:sp>
        <p:nvSpPr>
          <p:cNvPr id="5" name="Title 1"/>
          <p:cNvSpPr txBox="1">
            <a:spLocks/>
          </p:cNvSpPr>
          <p:nvPr/>
        </p:nvSpPr>
        <p:spPr>
          <a:xfrm>
            <a:off x="533400" y="3581400"/>
            <a:ext cx="8229600" cy="1143000"/>
          </a:xfrm>
          <a:prstGeom prst="rect">
            <a:avLst/>
          </a:prstGeom>
        </p:spPr>
        <p:txBody>
          <a:bodyPr vert="horz" lIns="91440" tIns="45720" rIns="91440" bIns="45720" rtlCol="0" anchor="ctr">
            <a:normAutofit fontScale="97500"/>
          </a:bodyPr>
          <a:lstStyle/>
          <a:p>
            <a:pPr lvl="0" algn="ctr">
              <a:spcBef>
                <a:spcPct val="0"/>
              </a:spcBef>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6400800" cy="990600"/>
          </a:xfrm>
        </p:spPr>
        <p:txBody>
          <a:bodyPr>
            <a:normAutofit/>
          </a:bodyPr>
          <a:lstStyle/>
          <a:p>
            <a:r>
              <a:rPr lang="en-US" sz="4800" dirty="0" smtClean="0">
                <a:solidFill>
                  <a:schemeClr val="tx1">
                    <a:lumMod val="95000"/>
                    <a:lumOff val="5000"/>
                  </a:schemeClr>
                </a:solidFill>
              </a:rPr>
              <a:t>Let’s enjoy a short video</a:t>
            </a:r>
            <a:endParaRPr lang="en-US" sz="4800" dirty="0">
              <a:solidFill>
                <a:schemeClr val="tx1">
                  <a:lumMod val="95000"/>
                  <a:lumOff val="5000"/>
                </a:schemeClr>
              </a:solidFill>
            </a:endParaRPr>
          </a:p>
        </p:txBody>
      </p:sp>
      <p:graphicFrame>
        <p:nvGraphicFramePr>
          <p:cNvPr id="6" name="Object 5"/>
          <p:cNvGraphicFramePr>
            <a:graphicFrameLocks noChangeAspect="1"/>
          </p:cNvGraphicFramePr>
          <p:nvPr/>
        </p:nvGraphicFramePr>
        <p:xfrm>
          <a:off x="4114800" y="3043238"/>
          <a:ext cx="914400" cy="771525"/>
        </p:xfrm>
        <a:graphic>
          <a:graphicData uri="http://schemas.openxmlformats.org/presentationml/2006/ole">
            <p:oleObj spid="_x0000_s1028" name="Packager Shell Object" showAsIcon="1" r:id="rId3"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verb" presetSubtype="0" fill="hold" nodeType="clickEffect">
                                  <p:stCondLst>
                                    <p:cond delay="0"/>
                                  </p:stCondLst>
                                  <p:childTnLst>
                                    <p:cmd type="verb" cmd="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b="1" dirty="0" smtClean="0"/>
              <a:t>There were boats everywhere. The sellers were mainly elderly Thai women. Their small boats were laden with bundles of lotus flowers, farm-fresh coconuts, fruits, vegetables, local food, and delicious sweets.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b="1" dirty="0" smtClean="0"/>
              <a:t> The sellers and buyers</a:t>
            </a:r>
            <a:br>
              <a:rPr lang="en-US" b="1" dirty="0" smtClean="0"/>
            </a:br>
            <a:r>
              <a:rPr lang="en-US" b="1" dirty="0" smtClean="0"/>
              <a:t>rowed their boats slowly. The sellers displayed their goods for sale and the buyers chose their pick. They could have a little chit-chat as buying and selling was going 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664</Words>
  <Application>Microsoft Office PowerPoint</Application>
  <PresentationFormat>On-screen Show (4:3)</PresentationFormat>
  <Paragraphs>40</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vt:lpstr>
      <vt:lpstr>Slide 1</vt:lpstr>
      <vt:lpstr>Slide 2</vt:lpstr>
      <vt:lpstr>Slide 3</vt:lpstr>
      <vt:lpstr>Tha Kha Floating Market</vt:lpstr>
      <vt:lpstr>Slide 5</vt:lpstr>
      <vt:lpstr>At Tha Kha they will paddle you along the narrow canals in peace and quiet so that you can better appreciate your environment. You can find two old houses that are more than 100 years old and also a sugar palm factory.</vt:lpstr>
      <vt:lpstr>Slide 7</vt:lpstr>
      <vt:lpstr>There were boats everywhere. The sellers were mainly elderly Thai women. Their small boats were laden with bundles of lotus flowers, farm-fresh coconuts, fruits, vegetables, local food, and delicious sweets.</vt:lpstr>
      <vt:lpstr> The sellers and buyers rowed their boats slowly. The sellers displayed their goods for sale and the buyers chose their pick. They could have a little chit-chat as buying and selling was going on.</vt:lpstr>
      <vt:lpstr>The Tha Kha floating market is more traditional with a few tourists visiting than other floating markets. Originally, the Tha Kha floating market used to sit only six or seven days a month depending on the phase of the moon. Nowadays, the trade takes place on Fridays, Saturdays and Sundays from 6 am to 2 pm too. The earlier you go the better.</vt:lpstr>
      <vt:lpstr>Discuss the following questions in groups:</vt:lpstr>
      <vt:lpstr> The main buyers here are the Tha Kha natives. People seem to know each other very well. Everyone was seen smiling and calling each other by name. The locals did not notice Mita and others much. They were all busy buying and selling.</vt:lpstr>
      <vt:lpstr>They passed an hour and a half at the market and enjoyed the business. Then all of them were hungry. They rowed near the boat of an elderly woman, who was selling food. She welcomed them with a smile and showed them the foods.</vt:lpstr>
      <vt:lpstr>They bought the traditional and very popular food called ‘Pad Thai’, a kind of noodles with shrimps, tomato and some vegetables, with freshly roasted crushed peanut. The food was served in a bowl made from banana leaf. After Pad Thai, they ate `Kanom Krok'. It is a coconut pancake which is very sweet.</vt:lpstr>
      <vt:lpstr>The Tha Kha people are simple and easy going. They are very friendly and polite. They do not understand English or any other language. Yet they have a way to communicate with Mita and others. Mita was delighted to see a traditional Thai floating market. She took a lot of pictures with the elderly sellers.</vt:lpstr>
      <vt:lpstr>Slide 16</vt:lpstr>
      <vt:lpstr>Thank you for making it a fruitful session.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 Kha Floating Market</dc:title>
  <dc:creator>Sabi</dc:creator>
  <cp:lastModifiedBy>Windows User</cp:lastModifiedBy>
  <cp:revision>49</cp:revision>
  <dcterms:created xsi:type="dcterms:W3CDTF">2019-07-01T03:54:10Z</dcterms:created>
  <dcterms:modified xsi:type="dcterms:W3CDTF">2020-07-25T19:06:35Z</dcterms:modified>
</cp:coreProperties>
</file>