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259" r:id="rId3"/>
    <p:sldId id="270" r:id="rId4"/>
    <p:sldId id="325" r:id="rId5"/>
    <p:sldId id="276" r:id="rId6"/>
    <p:sldId id="274" r:id="rId7"/>
    <p:sldId id="287" r:id="rId8"/>
    <p:sldId id="278" r:id="rId9"/>
    <p:sldId id="288" r:id="rId10"/>
    <p:sldId id="279" r:id="rId11"/>
    <p:sldId id="289" r:id="rId12"/>
    <p:sldId id="320" r:id="rId13"/>
    <p:sldId id="280" r:id="rId14"/>
    <p:sldId id="321" r:id="rId15"/>
    <p:sldId id="306" r:id="rId16"/>
    <p:sldId id="319" r:id="rId17"/>
    <p:sldId id="322" r:id="rId18"/>
    <p:sldId id="299" r:id="rId19"/>
    <p:sldId id="323" r:id="rId20"/>
    <p:sldId id="317" r:id="rId21"/>
    <p:sldId id="305" r:id="rId22"/>
    <p:sldId id="326" r:id="rId23"/>
    <p:sldId id="275" r:id="rId24"/>
    <p:sldId id="31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457C39-891A-4E83-ABAF-178E98CA87BA}" type="datetimeFigureOut">
              <a:rPr lang="en-US" smtClean="0"/>
              <a:t>7/26/2020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D0ED-E450-4EC3-A4C1-E20A5CE6626C}" type="slidenum">
              <a:rPr lang="en-US" smtClean="0"/>
              <a:t>‹#›</a:t>
            </a:fld>
            <a:endParaRPr lang="en-US"/>
          </a:p>
        </p:txBody>
      </p:sp>
    </p:spTree>
    <p:extLst>
      <p:ext uri="{BB962C8B-B14F-4D97-AF65-F5344CB8AC3E}">
        <p14:creationId xmlns:p14="http://schemas.microsoft.com/office/powerpoint/2010/main" val="162266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57C39-891A-4E83-ABAF-178E98CA87BA}" type="datetimeFigureOut">
              <a:rPr lang="en-US" smtClean="0"/>
              <a:t>7/26/2020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D0ED-E450-4EC3-A4C1-E20A5CE6626C}" type="slidenum">
              <a:rPr lang="en-US" smtClean="0"/>
              <a:t>‹#›</a:t>
            </a:fld>
            <a:endParaRPr lang="en-US"/>
          </a:p>
        </p:txBody>
      </p:sp>
    </p:spTree>
    <p:extLst>
      <p:ext uri="{BB962C8B-B14F-4D97-AF65-F5344CB8AC3E}">
        <p14:creationId xmlns:p14="http://schemas.microsoft.com/office/powerpoint/2010/main" val="363183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57C39-891A-4E83-ABAF-178E98CA87BA}" type="datetimeFigureOut">
              <a:rPr lang="en-US" smtClean="0"/>
              <a:t>7/26/2020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D0ED-E450-4EC3-A4C1-E20A5CE6626C}" type="slidenum">
              <a:rPr lang="en-US" smtClean="0"/>
              <a:t>‹#›</a:t>
            </a:fld>
            <a:endParaRPr lang="en-US"/>
          </a:p>
        </p:txBody>
      </p:sp>
    </p:spTree>
    <p:extLst>
      <p:ext uri="{BB962C8B-B14F-4D97-AF65-F5344CB8AC3E}">
        <p14:creationId xmlns:p14="http://schemas.microsoft.com/office/powerpoint/2010/main" val="185246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57C39-891A-4E83-ABAF-178E98CA87BA}" type="datetimeFigureOut">
              <a:rPr lang="en-US" smtClean="0"/>
              <a:t>7/26/2020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D0ED-E450-4EC3-A4C1-E20A5CE6626C}" type="slidenum">
              <a:rPr lang="en-US" smtClean="0"/>
              <a:t>‹#›</a:t>
            </a:fld>
            <a:endParaRPr lang="en-US"/>
          </a:p>
        </p:txBody>
      </p:sp>
    </p:spTree>
    <p:extLst>
      <p:ext uri="{BB962C8B-B14F-4D97-AF65-F5344CB8AC3E}">
        <p14:creationId xmlns:p14="http://schemas.microsoft.com/office/powerpoint/2010/main" val="175927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57C39-891A-4E83-ABAF-178E98CA87BA}" type="datetimeFigureOut">
              <a:rPr lang="en-US" smtClean="0"/>
              <a:t>7/26/2020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D0ED-E450-4EC3-A4C1-E20A5CE6626C}" type="slidenum">
              <a:rPr lang="en-US" smtClean="0"/>
              <a:t>‹#›</a:t>
            </a:fld>
            <a:endParaRPr lang="en-US"/>
          </a:p>
        </p:txBody>
      </p:sp>
    </p:spTree>
    <p:extLst>
      <p:ext uri="{BB962C8B-B14F-4D97-AF65-F5344CB8AC3E}">
        <p14:creationId xmlns:p14="http://schemas.microsoft.com/office/powerpoint/2010/main" val="188035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457C39-891A-4E83-ABAF-178E98CA87BA}" type="datetimeFigureOut">
              <a:rPr lang="en-US" smtClean="0"/>
              <a:t>7/26/2020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D0ED-E450-4EC3-A4C1-E20A5CE6626C}" type="slidenum">
              <a:rPr lang="en-US" smtClean="0"/>
              <a:t>‹#›</a:t>
            </a:fld>
            <a:endParaRPr lang="en-US"/>
          </a:p>
        </p:txBody>
      </p:sp>
    </p:spTree>
    <p:extLst>
      <p:ext uri="{BB962C8B-B14F-4D97-AF65-F5344CB8AC3E}">
        <p14:creationId xmlns:p14="http://schemas.microsoft.com/office/powerpoint/2010/main" val="161628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457C39-891A-4E83-ABAF-178E98CA87BA}" type="datetimeFigureOut">
              <a:rPr lang="en-US" smtClean="0"/>
              <a:t>7/26/2020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ECD0ED-E450-4EC3-A4C1-E20A5CE6626C}" type="slidenum">
              <a:rPr lang="en-US" smtClean="0"/>
              <a:t>‹#›</a:t>
            </a:fld>
            <a:endParaRPr lang="en-US"/>
          </a:p>
        </p:txBody>
      </p:sp>
    </p:spTree>
    <p:extLst>
      <p:ext uri="{BB962C8B-B14F-4D97-AF65-F5344CB8AC3E}">
        <p14:creationId xmlns:p14="http://schemas.microsoft.com/office/powerpoint/2010/main" val="233062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57C39-891A-4E83-ABAF-178E98CA87BA}" type="datetimeFigureOut">
              <a:rPr lang="en-US" smtClean="0"/>
              <a:t>7/26/2020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CD0ED-E450-4EC3-A4C1-E20A5CE6626C}" type="slidenum">
              <a:rPr lang="en-US" smtClean="0"/>
              <a:t>‹#›</a:t>
            </a:fld>
            <a:endParaRPr lang="en-US"/>
          </a:p>
        </p:txBody>
      </p:sp>
    </p:spTree>
    <p:extLst>
      <p:ext uri="{BB962C8B-B14F-4D97-AF65-F5344CB8AC3E}">
        <p14:creationId xmlns:p14="http://schemas.microsoft.com/office/powerpoint/2010/main" val="22312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57C39-891A-4E83-ABAF-178E98CA87BA}" type="datetimeFigureOut">
              <a:rPr lang="en-US" smtClean="0"/>
              <a:t>7/26/2020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ECD0ED-E450-4EC3-A4C1-E20A5CE6626C}" type="slidenum">
              <a:rPr lang="en-US" smtClean="0"/>
              <a:t>‹#›</a:t>
            </a:fld>
            <a:endParaRPr lang="en-US"/>
          </a:p>
        </p:txBody>
      </p:sp>
    </p:spTree>
    <p:extLst>
      <p:ext uri="{BB962C8B-B14F-4D97-AF65-F5344CB8AC3E}">
        <p14:creationId xmlns:p14="http://schemas.microsoft.com/office/powerpoint/2010/main" val="3798735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57C39-891A-4E83-ABAF-178E98CA87BA}" type="datetimeFigureOut">
              <a:rPr lang="en-US" smtClean="0"/>
              <a:t>7/26/2020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D0ED-E450-4EC3-A4C1-E20A5CE6626C}" type="slidenum">
              <a:rPr lang="en-US" smtClean="0"/>
              <a:t>‹#›</a:t>
            </a:fld>
            <a:endParaRPr lang="en-US"/>
          </a:p>
        </p:txBody>
      </p:sp>
    </p:spTree>
    <p:extLst>
      <p:ext uri="{BB962C8B-B14F-4D97-AF65-F5344CB8AC3E}">
        <p14:creationId xmlns:p14="http://schemas.microsoft.com/office/powerpoint/2010/main" val="3580386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57C39-891A-4E83-ABAF-178E98CA87BA}" type="datetimeFigureOut">
              <a:rPr lang="en-US" smtClean="0"/>
              <a:t>7/26/2020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D0ED-E450-4EC3-A4C1-E20A5CE6626C}" type="slidenum">
              <a:rPr lang="en-US" smtClean="0"/>
              <a:t>‹#›</a:t>
            </a:fld>
            <a:endParaRPr lang="en-US"/>
          </a:p>
        </p:txBody>
      </p:sp>
    </p:spTree>
    <p:extLst>
      <p:ext uri="{BB962C8B-B14F-4D97-AF65-F5344CB8AC3E}">
        <p14:creationId xmlns:p14="http://schemas.microsoft.com/office/powerpoint/2010/main" val="152759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57C39-891A-4E83-ABAF-178E98CA87BA}" type="datetimeFigureOut">
              <a:rPr lang="en-US" smtClean="0"/>
              <a:t>7/26/2020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CD0ED-E450-4EC3-A4C1-E20A5CE6626C}" type="slidenum">
              <a:rPr lang="en-US" smtClean="0"/>
              <a:t>‹#›</a:t>
            </a:fld>
            <a:endParaRPr lang="en-US"/>
          </a:p>
        </p:txBody>
      </p:sp>
    </p:spTree>
    <p:extLst>
      <p:ext uri="{BB962C8B-B14F-4D97-AF65-F5344CB8AC3E}">
        <p14:creationId xmlns:p14="http://schemas.microsoft.com/office/powerpoint/2010/main" val="317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11.tmp"/><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0.tmp"/></Relationships>
</file>

<file path=ppt/slides/_rels/slide1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11.tmp"/><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0.tmp"/></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11.tmp"/><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0.tmp"/></Relationships>
</file>

<file path=ppt/slides/_rels/slide1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11.tmp"/><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788"/>
          <a:stretch/>
        </p:blipFill>
        <p:spPr>
          <a:xfrm>
            <a:off x="0" y="0"/>
            <a:ext cx="12192000" cy="6857999"/>
          </a:xfrm>
          <a:prstGeom prst="rect">
            <a:avLst/>
          </a:prstGeom>
        </p:spPr>
      </p:pic>
    </p:spTree>
    <p:extLst>
      <p:ext uri="{BB962C8B-B14F-4D97-AF65-F5344CB8AC3E}">
        <p14:creationId xmlns:p14="http://schemas.microsoft.com/office/powerpoint/2010/main" val="254747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1) ছোট্ট লাল মুরগি | Little Red Hen in Bengali | Bangla Cartoon | Bengali Fairy Tales - YouTube - Google Chrome"/>
          <p:cNvPicPr>
            <a:picLocks noChangeAspect="1"/>
          </p:cNvPicPr>
          <p:nvPr/>
        </p:nvPicPr>
        <p:blipFill rotWithShape="1">
          <a:blip r:embed="rId2">
            <a:extLst>
              <a:ext uri="{28A0092B-C50C-407E-A947-70E740481C1C}">
                <a14:useLocalDpi xmlns:a14="http://schemas.microsoft.com/office/drawing/2010/main" val="0"/>
              </a:ext>
            </a:extLst>
          </a:blip>
          <a:srcRect l="26243" t="27924" r="21435" b="17965"/>
          <a:stretch/>
        </p:blipFill>
        <p:spPr>
          <a:xfrm>
            <a:off x="2332491" y="1134325"/>
            <a:ext cx="7975599" cy="4297215"/>
          </a:xfrm>
          <a:prstGeom prst="rect">
            <a:avLst/>
          </a:prstGeom>
        </p:spPr>
      </p:pic>
      <p:pic>
        <p:nvPicPr>
          <p:cNvPr id="5" name="Picture 4" descr="(1) ছোট্ট লাল মুরগি | Little Red Hen in Bengali | Bangla Cartoon | Bengali Fairy Tales - YouTube - Google Chrome"/>
          <p:cNvPicPr>
            <a:picLocks noChangeAspect="1"/>
          </p:cNvPicPr>
          <p:nvPr/>
        </p:nvPicPr>
        <p:blipFill rotWithShape="1">
          <a:blip r:embed="rId3">
            <a:extLst>
              <a:ext uri="{28A0092B-C50C-407E-A947-70E740481C1C}">
                <a14:useLocalDpi xmlns:a14="http://schemas.microsoft.com/office/drawing/2010/main" val="0"/>
              </a:ext>
            </a:extLst>
          </a:blip>
          <a:srcRect l="25027" t="31791" r="19348" b="17667"/>
          <a:stretch/>
        </p:blipFill>
        <p:spPr>
          <a:xfrm>
            <a:off x="2349424" y="1185642"/>
            <a:ext cx="7958666" cy="4187151"/>
          </a:xfrm>
          <a:prstGeom prst="rect">
            <a:avLst/>
          </a:prstGeom>
        </p:spPr>
      </p:pic>
      <p:sp>
        <p:nvSpPr>
          <p:cNvPr id="6" name="Rectangle 5"/>
          <p:cNvSpPr/>
          <p:nvPr/>
        </p:nvSpPr>
        <p:spPr>
          <a:xfrm>
            <a:off x="1790822" y="293708"/>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2128058" y="5503026"/>
            <a:ext cx="8386200" cy="1024340"/>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 ছোট লাল মুরগিটি তখন নিজেই গম বুনল।</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412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1) ছোট্ট লাল মুরগি | Little Red Hen in Bengali | Bangla Cartoon | Bengali Fairy Tales - YouTube - Google Chrome"/>
          <p:cNvPicPr>
            <a:picLocks noChangeAspect="1"/>
          </p:cNvPicPr>
          <p:nvPr/>
        </p:nvPicPr>
        <p:blipFill rotWithShape="1">
          <a:blip r:embed="rId2">
            <a:extLst>
              <a:ext uri="{28A0092B-C50C-407E-A947-70E740481C1C}">
                <a14:useLocalDpi xmlns:a14="http://schemas.microsoft.com/office/drawing/2010/main" val="0"/>
              </a:ext>
            </a:extLst>
          </a:blip>
          <a:srcRect l="22593" t="28817" r="18827" b="17073"/>
          <a:stretch/>
        </p:blipFill>
        <p:spPr>
          <a:xfrm>
            <a:off x="1898253" y="1174295"/>
            <a:ext cx="8301197" cy="4020453"/>
          </a:xfrm>
          <a:prstGeom prst="rect">
            <a:avLst/>
          </a:prstGeom>
        </p:spPr>
      </p:pic>
      <p:pic>
        <p:nvPicPr>
          <p:cNvPr id="5" name="Picture 4" descr="(1) ছোট্ট লাল মুরগি | Little Red Hen in Bengali | Bangla Cartoon | Bengali Fairy Tales - YouTube - Google Chrome"/>
          <p:cNvPicPr>
            <a:picLocks noChangeAspect="1"/>
          </p:cNvPicPr>
          <p:nvPr/>
        </p:nvPicPr>
        <p:blipFill rotWithShape="1">
          <a:blip r:embed="rId3">
            <a:extLst>
              <a:ext uri="{28A0092B-C50C-407E-A947-70E740481C1C}">
                <a14:useLocalDpi xmlns:a14="http://schemas.microsoft.com/office/drawing/2010/main" val="0"/>
              </a:ext>
            </a:extLst>
          </a:blip>
          <a:srcRect l="22419" t="24952" r="19349" b="17965"/>
          <a:stretch/>
        </p:blipFill>
        <p:spPr>
          <a:xfrm>
            <a:off x="1879481" y="1196350"/>
            <a:ext cx="8303342" cy="4077646"/>
          </a:xfrm>
          <a:prstGeom prst="rect">
            <a:avLst/>
          </a:prstGeom>
        </p:spPr>
      </p:pic>
      <p:sp>
        <p:nvSpPr>
          <p:cNvPr id="6" name="Rectangle 5"/>
          <p:cNvSpPr/>
          <p:nvPr/>
        </p:nvSpPr>
        <p:spPr>
          <a:xfrm>
            <a:off x="1633496" y="327267"/>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878675" y="5370022"/>
            <a:ext cx="8312729" cy="1068854"/>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 কদিন পরে খেতে অনেক গমের চারা হলো।</a:t>
            </a:r>
            <a:endParaRPr lang="en-US" sz="4400" b="1"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1848198" y="5392548"/>
            <a:ext cx="8367699" cy="1068854"/>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 দেখতে দেখতে গম কাটার সময় হয়ে গেল।</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197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কুকুর কার্টুন - Google Search - Google Chrome"/>
          <p:cNvPicPr>
            <a:picLocks noChangeAspect="1"/>
          </p:cNvPicPr>
          <p:nvPr/>
        </p:nvPicPr>
        <p:blipFill rotWithShape="1">
          <a:blip r:embed="rId2">
            <a:extLst>
              <a:ext uri="{28A0092B-C50C-407E-A947-70E740481C1C}">
                <a14:useLocalDpi xmlns:a14="http://schemas.microsoft.com/office/drawing/2010/main" val="0"/>
              </a:ext>
            </a:extLst>
          </a:blip>
          <a:srcRect l="60140" t="16924" r="16046" b="36695"/>
          <a:stretch/>
        </p:blipFill>
        <p:spPr>
          <a:xfrm>
            <a:off x="7483400" y="1194619"/>
            <a:ext cx="3231974" cy="4119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ছোট লাল মুরগি - Google Search - Google Chrome"/>
          <p:cNvPicPr>
            <a:picLocks noChangeAspect="1"/>
          </p:cNvPicPr>
          <p:nvPr/>
        </p:nvPicPr>
        <p:blipFill rotWithShape="1">
          <a:blip r:embed="rId3">
            <a:extLst>
              <a:ext uri="{28A0092B-C50C-407E-A947-70E740481C1C}">
                <a14:useLocalDpi xmlns:a14="http://schemas.microsoft.com/office/drawing/2010/main" val="0"/>
              </a:ext>
            </a:extLst>
          </a:blip>
          <a:srcRect l="49710" t="29114" r="28040" b="42047"/>
          <a:stretch/>
        </p:blipFill>
        <p:spPr>
          <a:xfrm>
            <a:off x="452375" y="2228451"/>
            <a:ext cx="5539456" cy="3206085"/>
          </a:xfrm>
          <a:prstGeom prst="rect">
            <a:avLst/>
          </a:prstGeom>
        </p:spPr>
      </p:pic>
      <p:sp>
        <p:nvSpPr>
          <p:cNvPr id="6" name="Rectangle 5"/>
          <p:cNvSpPr/>
          <p:nvPr/>
        </p:nvSpPr>
        <p:spPr>
          <a:xfrm>
            <a:off x="1462684" y="229660"/>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365760" y="5530647"/>
            <a:ext cx="11405062" cy="1029970"/>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  এবারও লাল মুরগি কুকুর, বিড়াল ও গরুকে বলল, তোমরা কী আমাকে খেত থেকে গম কেটে আনতে সাহায্য করবে? </a:t>
            </a:r>
            <a:endParaRPr lang="en-US" sz="3600" b="1" dirty="0">
              <a:solidFill>
                <a:schemeClr val="tx1"/>
              </a:solidFill>
              <a:latin typeface="NikoshBAN" panose="02000000000000000000" pitchFamily="2" charset="0"/>
              <a:cs typeface="NikoshBAN" panose="02000000000000000000" pitchFamily="2" charset="0"/>
            </a:endParaRPr>
          </a:p>
        </p:txBody>
      </p:sp>
      <p:pic>
        <p:nvPicPr>
          <p:cNvPr id="8" name="Picture 7" descr="বিড়াল কার্টুন - Google Search - Google Chrome"/>
          <p:cNvPicPr>
            <a:picLocks noChangeAspect="1"/>
          </p:cNvPicPr>
          <p:nvPr/>
        </p:nvPicPr>
        <p:blipFill rotWithShape="1">
          <a:blip r:embed="rId4">
            <a:extLst>
              <a:ext uri="{28A0092B-C50C-407E-A947-70E740481C1C}">
                <a14:useLocalDpi xmlns:a14="http://schemas.microsoft.com/office/drawing/2010/main" val="0"/>
              </a:ext>
            </a:extLst>
          </a:blip>
          <a:srcRect l="56490" t="17221" r="12568" b="37290"/>
          <a:stretch/>
        </p:blipFill>
        <p:spPr>
          <a:xfrm>
            <a:off x="7263309" y="1857749"/>
            <a:ext cx="4364167" cy="3420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770" t="13226" r="2392" b="11613"/>
          <a:stretch/>
        </p:blipFill>
        <p:spPr>
          <a:xfrm>
            <a:off x="6164825" y="1120878"/>
            <a:ext cx="5540664" cy="4275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368530" y="5533418"/>
            <a:ext cx="11405062" cy="1029970"/>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anose="02000000000000000000" pitchFamily="2" charset="0"/>
                <a:cs typeface="NikoshBAN" panose="02000000000000000000" pitchFamily="2" charset="0"/>
              </a:rPr>
              <a:t>কুকুর বলল, না। বিড়াল বলল, না। গরুও বলল, না। </a:t>
            </a:r>
            <a:endParaRPr lang="en-US" sz="4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313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xit" presetSubtype="4" fill="hold" nodeType="clickEffect">
                                  <p:stCondLst>
                                    <p:cond delay="0"/>
                                  </p:stCondLst>
                                  <p:childTnLst>
                                    <p:anim calcmode="lin" valueType="num">
                                      <p:cBhvr additive="base">
                                        <p:cTn id="17" dur="500"/>
                                        <p:tgtEl>
                                          <p:spTgt spid="8"/>
                                        </p:tgtEl>
                                        <p:attrNameLst>
                                          <p:attrName>ppt_y</p:attrName>
                                        </p:attrNameLst>
                                      </p:cBhvr>
                                      <p:tavLst>
                                        <p:tav tm="0">
                                          <p:val>
                                            <p:strVal val="#ppt_y"/>
                                          </p:val>
                                        </p:tav>
                                        <p:tav tm="100000">
                                          <p:val>
                                            <p:strVal val="#ppt_y+#ppt_h*1.125000"/>
                                          </p:val>
                                        </p:tav>
                                      </p:tavLst>
                                    </p:anim>
                                    <p:animEffect transition="out" filter="wipe(down)">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1) ছোট্ট লাল মুরগি | Little Red Hen in Bengali | Bangla Cartoon | Bengali Fairy Tales - YouTube - Google Chrome"/>
          <p:cNvPicPr>
            <a:picLocks noChangeAspect="1"/>
          </p:cNvPicPr>
          <p:nvPr/>
        </p:nvPicPr>
        <p:blipFill rotWithShape="1">
          <a:blip r:embed="rId2">
            <a:extLst>
              <a:ext uri="{28A0092B-C50C-407E-A947-70E740481C1C}">
                <a14:useLocalDpi xmlns:a14="http://schemas.microsoft.com/office/drawing/2010/main" val="0"/>
              </a:ext>
            </a:extLst>
          </a:blip>
          <a:srcRect l="20855" t="30006" r="19175" b="19451"/>
          <a:stretch/>
        </p:blipFill>
        <p:spPr>
          <a:xfrm>
            <a:off x="825910" y="1253613"/>
            <a:ext cx="10486103" cy="4041057"/>
          </a:xfrm>
          <a:prstGeom prst="rect">
            <a:avLst/>
          </a:prstGeom>
        </p:spPr>
      </p:pic>
      <p:sp>
        <p:nvSpPr>
          <p:cNvPr id="6" name="Rectangle 5"/>
          <p:cNvSpPr/>
          <p:nvPr/>
        </p:nvSpPr>
        <p:spPr>
          <a:xfrm>
            <a:off x="1757651" y="391891"/>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847898" y="5442157"/>
            <a:ext cx="10424160" cy="1029970"/>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 তখন লাল মুরগি নিজেই খেতে গিয়ে সেই গম কাটল।</a:t>
            </a:r>
            <a:endParaRPr lang="en-US" sz="4000" b="1"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867294" y="5428303"/>
            <a:ext cx="10424160" cy="1029970"/>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এবার গম পিষে আটা বানানোর পালা ।</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158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কুকুর কার্টুন - Google Search - Google Chrome"/>
          <p:cNvPicPr>
            <a:picLocks noChangeAspect="1"/>
          </p:cNvPicPr>
          <p:nvPr/>
        </p:nvPicPr>
        <p:blipFill rotWithShape="1">
          <a:blip r:embed="rId2">
            <a:extLst>
              <a:ext uri="{28A0092B-C50C-407E-A947-70E740481C1C}">
                <a14:useLocalDpi xmlns:a14="http://schemas.microsoft.com/office/drawing/2010/main" val="0"/>
              </a:ext>
            </a:extLst>
          </a:blip>
          <a:srcRect l="60140" t="16924" r="16046" b="36695"/>
          <a:stretch/>
        </p:blipFill>
        <p:spPr>
          <a:xfrm>
            <a:off x="7483400" y="1194619"/>
            <a:ext cx="3231974" cy="4119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ছোট লাল মুরগি - Google Search - Google Chrome"/>
          <p:cNvPicPr>
            <a:picLocks noChangeAspect="1"/>
          </p:cNvPicPr>
          <p:nvPr/>
        </p:nvPicPr>
        <p:blipFill rotWithShape="1">
          <a:blip r:embed="rId3">
            <a:extLst>
              <a:ext uri="{28A0092B-C50C-407E-A947-70E740481C1C}">
                <a14:useLocalDpi xmlns:a14="http://schemas.microsoft.com/office/drawing/2010/main" val="0"/>
              </a:ext>
            </a:extLst>
          </a:blip>
          <a:srcRect l="49710" t="29114" r="28040" b="42047"/>
          <a:stretch/>
        </p:blipFill>
        <p:spPr>
          <a:xfrm>
            <a:off x="1017640" y="2245076"/>
            <a:ext cx="5539456" cy="3206085"/>
          </a:xfrm>
          <a:prstGeom prst="rect">
            <a:avLst/>
          </a:prstGeom>
        </p:spPr>
      </p:pic>
      <p:sp>
        <p:nvSpPr>
          <p:cNvPr id="6" name="Rectangle 5"/>
          <p:cNvSpPr/>
          <p:nvPr/>
        </p:nvSpPr>
        <p:spPr>
          <a:xfrm>
            <a:off x="1462684" y="229660"/>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pic>
        <p:nvPicPr>
          <p:cNvPr id="8" name="Picture 7" descr="বিড়াল কার্টুন - Google Search - Google Chrome"/>
          <p:cNvPicPr>
            <a:picLocks noChangeAspect="1"/>
          </p:cNvPicPr>
          <p:nvPr/>
        </p:nvPicPr>
        <p:blipFill rotWithShape="1">
          <a:blip r:embed="rId4">
            <a:extLst>
              <a:ext uri="{28A0092B-C50C-407E-A947-70E740481C1C}">
                <a14:useLocalDpi xmlns:a14="http://schemas.microsoft.com/office/drawing/2010/main" val="0"/>
              </a:ext>
            </a:extLst>
          </a:blip>
          <a:srcRect l="56490" t="17221" r="12568" b="37290"/>
          <a:stretch/>
        </p:blipFill>
        <p:spPr>
          <a:xfrm>
            <a:off x="7263309" y="1857749"/>
            <a:ext cx="4364167" cy="3420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770" t="13226" r="2392" b="11613"/>
          <a:stretch/>
        </p:blipFill>
        <p:spPr>
          <a:xfrm>
            <a:off x="6164825" y="1120878"/>
            <a:ext cx="5540664" cy="4275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365760" y="5530647"/>
            <a:ext cx="11405062" cy="1029970"/>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  এবারও লাল মুরগি কুকুর, বিড়াল ও গরুকে জিজ্ঞেস করল; তোমরা কী আমাকে গমের দানা পিষে আটা বানাতে সাহায্য করবে? </a:t>
            </a:r>
            <a:endParaRPr lang="en-US" sz="3600" b="1"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368530" y="5533418"/>
            <a:ext cx="11405062" cy="1029970"/>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কুকুর বলল, না... না... আমার অনেক কাজ। বিড়াল বলল, না... না... আমি বাজারে যাচ্ছি। গরুও বলল, আমি মাঠে যাচ্ছি, আমার একদম সময় নেই। </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964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xit" presetSubtype="4" fill="hold" nodeType="clickEffect">
                                  <p:stCondLst>
                                    <p:cond delay="0"/>
                                  </p:stCondLst>
                                  <p:childTnLst>
                                    <p:anim calcmode="lin" valueType="num">
                                      <p:cBhvr additive="base">
                                        <p:cTn id="17" dur="500"/>
                                        <p:tgtEl>
                                          <p:spTgt spid="8"/>
                                        </p:tgtEl>
                                        <p:attrNameLst>
                                          <p:attrName>ppt_y</p:attrName>
                                        </p:attrNameLst>
                                      </p:cBhvr>
                                      <p:tavLst>
                                        <p:tav tm="0">
                                          <p:val>
                                            <p:strVal val="#ppt_y"/>
                                          </p:val>
                                        </p:tav>
                                        <p:tav tm="100000">
                                          <p:val>
                                            <p:strVal val="#ppt_y+#ppt_h*1.125000"/>
                                          </p:val>
                                        </p:tav>
                                      </p:tavLst>
                                    </p:anim>
                                    <p:animEffect transition="out" filter="wipe(down)">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964128" y="332898"/>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grpSp>
        <p:nvGrpSpPr>
          <p:cNvPr id="4" name="Group 3"/>
          <p:cNvGrpSpPr/>
          <p:nvPr/>
        </p:nvGrpSpPr>
        <p:grpSpPr>
          <a:xfrm>
            <a:off x="6091085" y="1238864"/>
            <a:ext cx="5560142" cy="5176684"/>
            <a:chOff x="2035278" y="1209367"/>
            <a:chExt cx="6865315" cy="4498261"/>
          </a:xfrm>
        </p:grpSpPr>
        <p:pic>
          <p:nvPicPr>
            <p:cNvPr id="5" name="Picture 4" descr="(1) ছোট্ট লাল মুরগি | Little Red Hen in Bengali | Bangla Cartoon | Bengali Fairy Tales - YouTube - Google Chrome"/>
            <p:cNvPicPr>
              <a:picLocks noChangeAspect="1"/>
            </p:cNvPicPr>
            <p:nvPr/>
          </p:nvPicPr>
          <p:blipFill rotWithShape="1">
            <a:blip r:embed="rId2">
              <a:extLst>
                <a:ext uri="{28A0092B-C50C-407E-A947-70E740481C1C}">
                  <a14:useLocalDpi xmlns:a14="http://schemas.microsoft.com/office/drawing/2010/main" val="0"/>
                </a:ext>
              </a:extLst>
            </a:blip>
            <a:srcRect l="24680" t="26736" r="38991" b="24506"/>
            <a:stretch/>
          </p:blipFill>
          <p:spPr>
            <a:xfrm>
              <a:off x="2036269" y="1209367"/>
              <a:ext cx="6864324" cy="3462401"/>
            </a:xfrm>
            <a:prstGeom prst="rect">
              <a:avLst/>
            </a:prstGeom>
          </p:spPr>
        </p:pic>
        <p:pic>
          <p:nvPicPr>
            <p:cNvPr id="3" name="Picture 2" descr="(1) ছোট্ট লাল মুরগি | Little Red Hen in Bengali | Bangla Cartoon | Bengali Fairy Tales - YouTube - Google Chrome"/>
            <p:cNvPicPr>
              <a:picLocks noChangeAspect="1"/>
            </p:cNvPicPr>
            <p:nvPr/>
          </p:nvPicPr>
          <p:blipFill rotWithShape="1">
            <a:blip r:embed="rId3">
              <a:extLst>
                <a:ext uri="{28A0092B-C50C-407E-A947-70E740481C1C}">
                  <a14:useLocalDpi xmlns:a14="http://schemas.microsoft.com/office/drawing/2010/main" val="0"/>
                </a:ext>
              </a:extLst>
            </a:blip>
            <a:srcRect l="20944" t="55050" r="19819" b="18658"/>
            <a:stretch/>
          </p:blipFill>
          <p:spPr>
            <a:xfrm>
              <a:off x="2035278" y="4652842"/>
              <a:ext cx="5049152" cy="1045532"/>
            </a:xfrm>
            <a:prstGeom prst="rect">
              <a:avLst/>
            </a:prstGeom>
          </p:spPr>
        </p:pic>
        <p:pic>
          <p:nvPicPr>
            <p:cNvPr id="7" name="Picture 6" descr="(1) ছোট্ট লাল মুরগি | Little Red Hen in Bengali | Bangla Cartoon | Bengali Fairy Tales - YouTube - Google Chrome"/>
            <p:cNvPicPr>
              <a:picLocks noChangeAspect="1"/>
            </p:cNvPicPr>
            <p:nvPr/>
          </p:nvPicPr>
          <p:blipFill rotWithShape="1">
            <a:blip r:embed="rId2">
              <a:extLst>
                <a:ext uri="{28A0092B-C50C-407E-A947-70E740481C1C}">
                  <a14:useLocalDpi xmlns:a14="http://schemas.microsoft.com/office/drawing/2010/main" val="0"/>
                </a:ext>
              </a:extLst>
            </a:blip>
            <a:srcRect l="24680" t="49305" r="70207" b="24506"/>
            <a:stretch/>
          </p:blipFill>
          <p:spPr>
            <a:xfrm rot="5400000">
              <a:off x="7430276" y="4256396"/>
              <a:ext cx="1042723" cy="1859742"/>
            </a:xfrm>
            <a:prstGeom prst="rect">
              <a:avLst/>
            </a:prstGeom>
          </p:spPr>
        </p:pic>
      </p:grpSp>
      <p:sp>
        <p:nvSpPr>
          <p:cNvPr id="9" name="Rectangle 8"/>
          <p:cNvSpPr/>
          <p:nvPr/>
        </p:nvSpPr>
        <p:spPr>
          <a:xfrm>
            <a:off x="482940" y="2676698"/>
            <a:ext cx="4807975" cy="2227811"/>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 ছোট লাল মুরগি একা একাই আটা তৈরি করল।</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860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descr="(1) ছোট্ট লাল মুরগি | Little Red Hen in Bengali | Bangla Cartoon | Bengali Fairy Tales - YouTube - Google Chrome"/>
          <p:cNvPicPr>
            <a:picLocks noChangeAspect="1"/>
          </p:cNvPicPr>
          <p:nvPr/>
        </p:nvPicPr>
        <p:blipFill rotWithShape="1">
          <a:blip r:embed="rId2">
            <a:extLst>
              <a:ext uri="{28A0092B-C50C-407E-A947-70E740481C1C}">
                <a14:useLocalDpi xmlns:a14="http://schemas.microsoft.com/office/drawing/2010/main" val="0"/>
              </a:ext>
            </a:extLst>
          </a:blip>
          <a:srcRect l="22256" t="29720" r="22631" b="25392"/>
          <a:stretch/>
        </p:blipFill>
        <p:spPr>
          <a:xfrm>
            <a:off x="2069402" y="1307980"/>
            <a:ext cx="8462682" cy="3872752"/>
          </a:xfrm>
          <a:prstGeom prst="rect">
            <a:avLst/>
          </a:prstGeom>
        </p:spPr>
      </p:pic>
      <p:sp>
        <p:nvSpPr>
          <p:cNvPr id="4" name="Rectangle 3"/>
          <p:cNvSpPr/>
          <p:nvPr/>
        </p:nvSpPr>
        <p:spPr>
          <a:xfrm>
            <a:off x="1949380" y="377143"/>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2011679" y="5286894"/>
            <a:ext cx="8462355" cy="1213658"/>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 লাল মুরগি আটা পিষতে পিষতে ভাবল, আটা দিয়ে সে রুটি তৈরি করবে।</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18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কুকুর কার্টুন - Google Search - Google Chrome"/>
          <p:cNvPicPr>
            <a:picLocks noChangeAspect="1"/>
          </p:cNvPicPr>
          <p:nvPr/>
        </p:nvPicPr>
        <p:blipFill rotWithShape="1">
          <a:blip r:embed="rId2">
            <a:extLst>
              <a:ext uri="{28A0092B-C50C-407E-A947-70E740481C1C}">
                <a14:useLocalDpi xmlns:a14="http://schemas.microsoft.com/office/drawing/2010/main" val="0"/>
              </a:ext>
            </a:extLst>
          </a:blip>
          <a:srcRect l="60140" t="16924" r="16046" b="36695"/>
          <a:stretch/>
        </p:blipFill>
        <p:spPr>
          <a:xfrm>
            <a:off x="7483400" y="1194619"/>
            <a:ext cx="3231974" cy="4119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ছোট লাল মুরগি - Google Search - Google Chrome"/>
          <p:cNvPicPr>
            <a:picLocks noChangeAspect="1"/>
          </p:cNvPicPr>
          <p:nvPr/>
        </p:nvPicPr>
        <p:blipFill rotWithShape="1">
          <a:blip r:embed="rId3">
            <a:extLst>
              <a:ext uri="{28A0092B-C50C-407E-A947-70E740481C1C}">
                <a14:useLocalDpi xmlns:a14="http://schemas.microsoft.com/office/drawing/2010/main" val="0"/>
              </a:ext>
            </a:extLst>
          </a:blip>
          <a:srcRect l="49710" t="29114" r="28040" b="42047"/>
          <a:stretch/>
        </p:blipFill>
        <p:spPr>
          <a:xfrm>
            <a:off x="469000" y="2294952"/>
            <a:ext cx="5539456" cy="3206085"/>
          </a:xfrm>
          <a:prstGeom prst="rect">
            <a:avLst/>
          </a:prstGeom>
        </p:spPr>
      </p:pic>
      <p:sp>
        <p:nvSpPr>
          <p:cNvPr id="6" name="Rectangle 5"/>
          <p:cNvSpPr/>
          <p:nvPr/>
        </p:nvSpPr>
        <p:spPr>
          <a:xfrm>
            <a:off x="1462684" y="229660"/>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432262" y="5530647"/>
            <a:ext cx="11288683" cy="1029970"/>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 রুটি বানানোর সময়ও ছোট লাল মুরগিটি তাদের সহায়তা চাইল, কুকুর বলল, না। বিড়াল বলল, না। গরু বলল, না।</a:t>
            </a:r>
            <a:endParaRPr lang="en-US" sz="3600" b="1" dirty="0">
              <a:solidFill>
                <a:schemeClr val="tx1"/>
              </a:solidFill>
              <a:latin typeface="NikoshBAN" panose="02000000000000000000" pitchFamily="2" charset="0"/>
              <a:cs typeface="NikoshBAN" panose="02000000000000000000" pitchFamily="2" charset="0"/>
            </a:endParaRPr>
          </a:p>
        </p:txBody>
      </p:sp>
      <p:pic>
        <p:nvPicPr>
          <p:cNvPr id="8" name="Picture 7" descr="বিড়াল কার্টুন - Google Search - Google Chrome"/>
          <p:cNvPicPr>
            <a:picLocks noChangeAspect="1"/>
          </p:cNvPicPr>
          <p:nvPr/>
        </p:nvPicPr>
        <p:blipFill rotWithShape="1">
          <a:blip r:embed="rId4">
            <a:extLst>
              <a:ext uri="{28A0092B-C50C-407E-A947-70E740481C1C}">
                <a14:useLocalDpi xmlns:a14="http://schemas.microsoft.com/office/drawing/2010/main" val="0"/>
              </a:ext>
            </a:extLst>
          </a:blip>
          <a:srcRect l="56490" t="17221" r="12568" b="37290"/>
          <a:stretch/>
        </p:blipFill>
        <p:spPr>
          <a:xfrm>
            <a:off x="7263309" y="1857749"/>
            <a:ext cx="4364167" cy="3420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770" t="13226" r="2392" b="11613"/>
          <a:stretch/>
        </p:blipFill>
        <p:spPr>
          <a:xfrm>
            <a:off x="6131574" y="1170755"/>
            <a:ext cx="5540664" cy="4275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594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xit" presetSubtype="4" fill="hold" nodeType="clickEffect">
                                  <p:stCondLst>
                                    <p:cond delay="0"/>
                                  </p:stCondLst>
                                  <p:childTnLst>
                                    <p:anim calcmode="lin" valueType="num">
                                      <p:cBhvr additive="base">
                                        <p:cTn id="17" dur="500"/>
                                        <p:tgtEl>
                                          <p:spTgt spid="8"/>
                                        </p:tgtEl>
                                        <p:attrNameLst>
                                          <p:attrName>ppt_y</p:attrName>
                                        </p:attrNameLst>
                                      </p:cBhvr>
                                      <p:tavLst>
                                        <p:tav tm="0">
                                          <p:val>
                                            <p:strVal val="#ppt_y"/>
                                          </p:val>
                                        </p:tav>
                                        <p:tav tm="100000">
                                          <p:val>
                                            <p:strVal val="#ppt_y+#ppt_h*1.125000"/>
                                          </p:val>
                                        </p:tav>
                                      </p:tavLst>
                                    </p:anim>
                                    <p:animEffect transition="out" filter="wipe(down)">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1) ছোট্ট লাল মুরগি | Little Red Hen in Bengali | Bangla Cartoon | Bengali Fairy Tales - YouTube - Google Chrome"/>
          <p:cNvPicPr>
            <a:picLocks noChangeAspect="1"/>
          </p:cNvPicPr>
          <p:nvPr/>
        </p:nvPicPr>
        <p:blipFill rotWithShape="1">
          <a:blip r:embed="rId2">
            <a:extLst>
              <a:ext uri="{28A0092B-C50C-407E-A947-70E740481C1C}">
                <a14:useLocalDpi xmlns:a14="http://schemas.microsoft.com/office/drawing/2010/main" val="0"/>
              </a:ext>
            </a:extLst>
          </a:blip>
          <a:srcRect l="23439" t="27033" r="22130" b="17965"/>
          <a:stretch/>
        </p:blipFill>
        <p:spPr>
          <a:xfrm>
            <a:off x="2165062" y="1196764"/>
            <a:ext cx="7697585" cy="4089863"/>
          </a:xfrm>
          <a:prstGeom prst="rect">
            <a:avLst/>
          </a:prstGeom>
        </p:spPr>
      </p:pic>
      <p:sp>
        <p:nvSpPr>
          <p:cNvPr id="5" name="Rectangle 4"/>
          <p:cNvSpPr/>
          <p:nvPr/>
        </p:nvSpPr>
        <p:spPr>
          <a:xfrm>
            <a:off x="1474838" y="5442157"/>
            <a:ext cx="9365226" cy="1029970"/>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anose="02000000000000000000" pitchFamily="2" charset="0"/>
                <a:cs typeface="NikoshBAN" panose="02000000000000000000" pitchFamily="2" charset="0"/>
              </a:rPr>
              <a:t> লাল মুরগি রুটি বানালো নিজে নিজেই।</a:t>
            </a:r>
            <a:endParaRPr lang="en-US" sz="4800" b="1"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1465363" y="316272"/>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71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 ছোট্ট লাল মুরগি | Little Red Hen in Bengali | Bangla Cartoon | Bengali Fairy Tales - YouTube - Google Chrome"/>
          <p:cNvPicPr>
            <a:picLocks noChangeAspect="1"/>
          </p:cNvPicPr>
          <p:nvPr/>
        </p:nvPicPr>
        <p:blipFill rotWithShape="1">
          <a:blip r:embed="rId2">
            <a:extLst>
              <a:ext uri="{28A0092B-C50C-407E-A947-70E740481C1C}">
                <a14:useLocalDpi xmlns:a14="http://schemas.microsoft.com/office/drawing/2010/main" val="0"/>
              </a:ext>
            </a:extLst>
          </a:blip>
          <a:srcRect l="52665" t="28222" r="19697" b="17073"/>
          <a:stretch/>
        </p:blipFill>
        <p:spPr>
          <a:xfrm>
            <a:off x="3358342" y="1246790"/>
            <a:ext cx="6013795" cy="3970832"/>
          </a:xfrm>
          <a:prstGeom prst="rect">
            <a:avLst/>
          </a:prstGeom>
        </p:spPr>
      </p:pic>
      <p:sp>
        <p:nvSpPr>
          <p:cNvPr id="3" name="Frame 2"/>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565265" y="5442157"/>
            <a:ext cx="11188931" cy="1029970"/>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ছোট</a:t>
            </a:r>
            <a:r>
              <a:rPr lang="bn-IN" sz="4000" b="1" dirty="0">
                <a:solidFill>
                  <a:schemeClr val="tx1"/>
                </a:solidFill>
                <a:latin typeface="NikoshBAN" panose="02000000000000000000" pitchFamily="2" charset="0"/>
                <a:cs typeface="NikoshBAN" panose="02000000000000000000" pitchFamily="2" charset="0"/>
              </a:rPr>
              <a:t> </a:t>
            </a:r>
            <a:r>
              <a:rPr lang="bn-IN" sz="4000" b="1" dirty="0" smtClean="0">
                <a:solidFill>
                  <a:schemeClr val="tx1"/>
                </a:solidFill>
                <a:latin typeface="NikoshBAN" panose="02000000000000000000" pitchFamily="2" charset="0"/>
                <a:cs typeface="NikoshBAN" panose="02000000000000000000" pitchFamily="2" charset="0"/>
              </a:rPr>
              <a:t>লাল মুরগি সবশেষে কুকুর, বিড়াল ও গরুকে জিজ্ঞেস করল, তোমরা কী আমাকে রুটি খেতে সাহায্য করবে?</a:t>
            </a:r>
            <a:endParaRPr lang="en-US" sz="4000" b="1"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1465363" y="316272"/>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2821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602"/>
          <a:stretch/>
        </p:blipFill>
        <p:spPr>
          <a:xfrm>
            <a:off x="383458" y="250723"/>
            <a:ext cx="11592232" cy="6268065"/>
          </a:xfrm>
          <a:prstGeom prst="rect">
            <a:avLst/>
          </a:prstGeom>
        </p:spPr>
      </p:pic>
      <p:sp>
        <p:nvSpPr>
          <p:cNvPr id="6" name="Rounded Rectangle 5"/>
          <p:cNvSpPr/>
          <p:nvPr/>
        </p:nvSpPr>
        <p:spPr>
          <a:xfrm>
            <a:off x="2722526" y="4257660"/>
            <a:ext cx="6976820" cy="2247255"/>
          </a:xfrm>
          <a:prstGeom prst="roundRect">
            <a:avLst/>
          </a:prstGeom>
          <a:ln w="57150">
            <a:solidFill>
              <a:srgbClr val="FF00FF"/>
            </a:solidFill>
          </a:ln>
        </p:spPr>
        <p:style>
          <a:lnRef idx="2">
            <a:schemeClr val="accent6"/>
          </a:lnRef>
          <a:fillRef idx="1">
            <a:schemeClr val="lt1"/>
          </a:fillRef>
          <a:effectRef idx="0">
            <a:schemeClr val="accent6"/>
          </a:effectRef>
          <a:fontRef idx="minor">
            <a:schemeClr val="dk1"/>
          </a:fontRef>
        </p:style>
        <p:txBody>
          <a:bodyPr rtlCol="0" anchor="ctr">
            <a:prstTxWarp prst="textCanDown">
              <a:avLst/>
            </a:prstTxWarp>
          </a:bodyPr>
          <a:lstStyle/>
          <a:p>
            <a:pPr algn="ctr"/>
            <a:r>
              <a:rPr lang="en-US" sz="4400" b="1" dirty="0" err="1" smtClean="0">
                <a:solidFill>
                  <a:srgbClr val="0070C0"/>
                </a:solidFill>
                <a:effectLst/>
                <a:latin typeface="NikoshBAN" panose="02000000000000000000" pitchFamily="2" charset="0"/>
                <a:cs typeface="NikoshBAN" panose="02000000000000000000" pitchFamily="2" charset="0"/>
              </a:rPr>
              <a:t>প্রাক-প্রাথমিক</a:t>
            </a:r>
            <a:r>
              <a:rPr lang="en-US" sz="4400" b="1" dirty="0" smtClean="0">
                <a:solidFill>
                  <a:srgbClr val="0070C0"/>
                </a:solidFill>
                <a:effectLst/>
                <a:latin typeface="NikoshBAN" panose="02000000000000000000" pitchFamily="2" charset="0"/>
                <a:cs typeface="NikoshBAN" panose="02000000000000000000" pitchFamily="2" charset="0"/>
              </a:rPr>
              <a:t> </a:t>
            </a:r>
            <a:r>
              <a:rPr lang="en-US" sz="4400" b="1" dirty="0" err="1" smtClean="0">
                <a:solidFill>
                  <a:srgbClr val="0070C0"/>
                </a:solidFill>
                <a:effectLst/>
                <a:latin typeface="NikoshBAN" panose="02000000000000000000" pitchFamily="2" charset="0"/>
                <a:cs typeface="NikoshBAN" panose="02000000000000000000" pitchFamily="2" charset="0"/>
              </a:rPr>
              <a:t>শ্রেণির</a:t>
            </a:r>
            <a:r>
              <a:rPr lang="en-US" sz="4400" b="1" dirty="0" smtClean="0">
                <a:solidFill>
                  <a:srgbClr val="0070C0"/>
                </a:solidFill>
                <a:effectLst/>
                <a:latin typeface="NikoshBAN" panose="02000000000000000000" pitchFamily="2" charset="0"/>
                <a:cs typeface="NikoshBAN" panose="02000000000000000000" pitchFamily="2" charset="0"/>
              </a:rPr>
              <a:t> </a:t>
            </a:r>
            <a:r>
              <a:rPr lang="en-US" sz="4400" b="1" dirty="0" err="1" smtClean="0">
                <a:solidFill>
                  <a:srgbClr val="0070C0"/>
                </a:solidFill>
                <a:effectLst/>
                <a:latin typeface="NikoshBAN" panose="02000000000000000000" pitchFamily="2" charset="0"/>
                <a:cs typeface="NikoshBAN" panose="02000000000000000000" pitchFamily="2" charset="0"/>
              </a:rPr>
              <a:t>ছোট্ট</a:t>
            </a:r>
            <a:r>
              <a:rPr lang="en-US" sz="4400" b="1" dirty="0" smtClean="0">
                <a:solidFill>
                  <a:srgbClr val="0070C0"/>
                </a:solidFill>
                <a:effectLst/>
                <a:latin typeface="NikoshBAN" panose="02000000000000000000" pitchFamily="2" charset="0"/>
                <a:cs typeface="NikoshBAN" panose="02000000000000000000" pitchFamily="2" charset="0"/>
              </a:rPr>
              <a:t> </a:t>
            </a:r>
            <a:r>
              <a:rPr lang="en-US" sz="4400" b="1" dirty="0" err="1" smtClean="0">
                <a:solidFill>
                  <a:srgbClr val="0070C0"/>
                </a:solidFill>
                <a:effectLst/>
                <a:latin typeface="NikoshBAN" panose="02000000000000000000" pitchFamily="2" charset="0"/>
                <a:cs typeface="NikoshBAN" panose="02000000000000000000" pitchFamily="2" charset="0"/>
              </a:rPr>
              <a:t>সোনামণিরা</a:t>
            </a:r>
            <a:r>
              <a:rPr lang="en-US" sz="4400" b="1" dirty="0" smtClean="0">
                <a:solidFill>
                  <a:srgbClr val="0070C0"/>
                </a:solidFill>
                <a:effectLst/>
                <a:latin typeface="NikoshBAN" panose="02000000000000000000" pitchFamily="2" charset="0"/>
                <a:cs typeface="NikoshBAN" panose="02000000000000000000" pitchFamily="2" charset="0"/>
              </a:rPr>
              <a:t> </a:t>
            </a:r>
            <a:r>
              <a:rPr lang="en-US" sz="4400" b="1" dirty="0" err="1" smtClean="0">
                <a:solidFill>
                  <a:srgbClr val="0070C0"/>
                </a:solidFill>
                <a:effectLst/>
                <a:latin typeface="NikoshBAN" panose="02000000000000000000" pitchFamily="2" charset="0"/>
                <a:cs typeface="NikoshBAN" panose="02000000000000000000" pitchFamily="2" charset="0"/>
              </a:rPr>
              <a:t>আজকের</a:t>
            </a:r>
            <a:r>
              <a:rPr lang="en-US" sz="4400" b="1" dirty="0" smtClean="0">
                <a:solidFill>
                  <a:srgbClr val="0070C0"/>
                </a:solidFill>
                <a:effectLst/>
                <a:latin typeface="NikoshBAN" panose="02000000000000000000" pitchFamily="2" charset="0"/>
                <a:cs typeface="NikoshBAN" panose="02000000000000000000" pitchFamily="2" charset="0"/>
              </a:rPr>
              <a:t> </a:t>
            </a:r>
            <a:r>
              <a:rPr lang="en-US" sz="4400" b="1" dirty="0" err="1" smtClean="0">
                <a:solidFill>
                  <a:srgbClr val="0070C0"/>
                </a:solidFill>
                <a:effectLst/>
                <a:latin typeface="NikoshBAN" panose="02000000000000000000" pitchFamily="2" charset="0"/>
                <a:cs typeface="NikoshBAN" panose="02000000000000000000" pitchFamily="2" charset="0"/>
              </a:rPr>
              <a:t>ক্লাসে</a:t>
            </a:r>
            <a:r>
              <a:rPr lang="en-US" sz="4400" b="1" dirty="0" smtClean="0">
                <a:solidFill>
                  <a:srgbClr val="0070C0"/>
                </a:solidFill>
                <a:effectLst/>
                <a:latin typeface="NikoshBAN" panose="02000000000000000000" pitchFamily="2" charset="0"/>
                <a:cs typeface="NikoshBAN" panose="02000000000000000000" pitchFamily="2" charset="0"/>
              </a:rPr>
              <a:t> </a:t>
            </a:r>
            <a:r>
              <a:rPr lang="en-US" sz="4400" b="1" dirty="0" err="1" smtClean="0">
                <a:solidFill>
                  <a:srgbClr val="0070C0"/>
                </a:solidFill>
                <a:effectLst/>
                <a:latin typeface="NikoshBAN" panose="02000000000000000000" pitchFamily="2" charset="0"/>
                <a:cs typeface="NikoshBAN" panose="02000000000000000000" pitchFamily="2" charset="0"/>
              </a:rPr>
              <a:t>তোমাদের</a:t>
            </a:r>
            <a:r>
              <a:rPr lang="en-US" sz="4400" b="1" dirty="0" smtClean="0">
                <a:solidFill>
                  <a:srgbClr val="0070C0"/>
                </a:solidFill>
                <a:effectLst/>
                <a:latin typeface="NikoshBAN" panose="02000000000000000000" pitchFamily="2" charset="0"/>
                <a:cs typeface="NikoshBAN" panose="02000000000000000000" pitchFamily="2" charset="0"/>
              </a:rPr>
              <a:t> সকলকে</a:t>
            </a:r>
          </a:p>
          <a:p>
            <a:pPr algn="ctr"/>
            <a:r>
              <a:rPr lang="en-US" sz="5400" b="1" dirty="0" err="1" smtClean="0">
                <a:solidFill>
                  <a:srgbClr val="FF00FF"/>
                </a:solidFill>
                <a:effectLst/>
                <a:latin typeface="NikoshBAN" panose="02000000000000000000" pitchFamily="2" charset="0"/>
                <a:cs typeface="NikoshBAN" panose="02000000000000000000" pitchFamily="2" charset="0"/>
              </a:rPr>
              <a:t>স্বাগত</a:t>
            </a:r>
            <a:r>
              <a:rPr lang="en-US" sz="5400" b="1" dirty="0" smtClean="0">
                <a:solidFill>
                  <a:srgbClr val="FF00FF"/>
                </a:solidFill>
                <a:effectLst/>
                <a:latin typeface="NikoshBAN" panose="02000000000000000000" pitchFamily="2" charset="0"/>
                <a:cs typeface="NikoshBAN" panose="02000000000000000000" pitchFamily="2" charset="0"/>
              </a:rPr>
              <a:t> </a:t>
            </a:r>
            <a:endParaRPr lang="en-US" sz="5400" b="1" dirty="0">
              <a:solidFill>
                <a:srgbClr val="FF00FF"/>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83684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1166462" y="1447219"/>
            <a:ext cx="9831161" cy="3827878"/>
            <a:chOff x="738300" y="1296786"/>
            <a:chExt cx="11185523" cy="4588626"/>
          </a:xfrm>
        </p:grpSpPr>
        <p:pic>
          <p:nvPicPr>
            <p:cNvPr id="4" name="Picture 3" descr="বিড়াল কার্টুন - Google Search - Google Chrome"/>
            <p:cNvPicPr>
              <a:picLocks noChangeAspect="1"/>
            </p:cNvPicPr>
            <p:nvPr/>
          </p:nvPicPr>
          <p:blipFill rotWithShape="1">
            <a:blip r:embed="rId2">
              <a:extLst>
                <a:ext uri="{28A0092B-C50C-407E-A947-70E740481C1C}">
                  <a14:useLocalDpi xmlns:a14="http://schemas.microsoft.com/office/drawing/2010/main" val="0"/>
                </a:ext>
              </a:extLst>
            </a:blip>
            <a:srcRect l="56490" t="17221" r="12568" b="37290"/>
            <a:stretch/>
          </p:blipFill>
          <p:spPr>
            <a:xfrm>
              <a:off x="9177253" y="3458093"/>
              <a:ext cx="2746570" cy="2360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কুকুর কার্টুন - Google Search - Google Chrome"/>
            <p:cNvPicPr>
              <a:picLocks noChangeAspect="1"/>
            </p:cNvPicPr>
            <p:nvPr/>
          </p:nvPicPr>
          <p:blipFill rotWithShape="1">
            <a:blip r:embed="rId3">
              <a:extLst>
                <a:ext uri="{28A0092B-C50C-407E-A947-70E740481C1C}">
                  <a14:useLocalDpi xmlns:a14="http://schemas.microsoft.com/office/drawing/2010/main" val="0"/>
                </a:ext>
              </a:extLst>
            </a:blip>
            <a:srcRect l="60140" t="16924" r="16046" b="36695"/>
            <a:stretch/>
          </p:blipFill>
          <p:spPr>
            <a:xfrm>
              <a:off x="6083957" y="2327564"/>
              <a:ext cx="3109919" cy="3541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770" t="13226" r="2392" b="11613"/>
            <a:stretch/>
          </p:blipFill>
          <p:spPr>
            <a:xfrm>
              <a:off x="738300" y="1296786"/>
              <a:ext cx="5789940" cy="4588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8" name="Rectangle 7"/>
          <p:cNvSpPr/>
          <p:nvPr/>
        </p:nvSpPr>
        <p:spPr>
          <a:xfrm>
            <a:off x="1949380" y="377143"/>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399011" y="5471654"/>
            <a:ext cx="11421687" cy="1029970"/>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 এবার </a:t>
            </a:r>
            <a:r>
              <a:rPr lang="bn-IN" sz="3600" b="1" dirty="0">
                <a:solidFill>
                  <a:schemeClr val="tx1"/>
                </a:solidFill>
                <a:latin typeface="NikoshBAN" panose="02000000000000000000" pitchFamily="2" charset="0"/>
                <a:cs typeface="NikoshBAN" panose="02000000000000000000" pitchFamily="2" charset="0"/>
              </a:rPr>
              <a:t>সঙ্গে </a:t>
            </a:r>
            <a:r>
              <a:rPr lang="bn-IN" sz="3600" b="1" dirty="0" smtClean="0">
                <a:solidFill>
                  <a:schemeClr val="tx1"/>
                </a:solidFill>
                <a:latin typeface="NikoshBAN" panose="02000000000000000000" pitchFamily="2" charset="0"/>
                <a:cs typeface="NikoshBAN" panose="02000000000000000000" pitchFamily="2" charset="0"/>
              </a:rPr>
              <a:t>সঙ্গেই কুকুর বলল, হ্যাঁ... নিশ্চয়ই! বিড়াল বলল, হ্যাঁ হ্যাঁ নিশ্চয়ই সাহায্য করব। গরু বলল, হ্যাঁ হ্যাঁ আমিও করব।</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0595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384174" y="1429788"/>
            <a:ext cx="5415279" cy="4735484"/>
            <a:chOff x="3142211" y="1429789"/>
            <a:chExt cx="6583679" cy="4386612"/>
          </a:xfrm>
        </p:grpSpPr>
        <p:pic>
          <p:nvPicPr>
            <p:cNvPr id="2" name="Picture 1" descr="(1) ছোট্ট লাল মুরগি | Little Red Hen in Bengali | Bangla Cartoon | Bengali Fairy Tales - YouTube - Google Chrome"/>
            <p:cNvPicPr>
              <a:picLocks noChangeAspect="1"/>
            </p:cNvPicPr>
            <p:nvPr/>
          </p:nvPicPr>
          <p:blipFill rotWithShape="1">
            <a:blip r:embed="rId2">
              <a:extLst>
                <a:ext uri="{28A0092B-C50C-407E-A947-70E740481C1C}">
                  <a14:useLocalDpi xmlns:a14="http://schemas.microsoft.com/office/drawing/2010/main" val="0"/>
                </a:ext>
              </a:extLst>
            </a:blip>
            <a:srcRect l="52665" t="28222" r="19697" b="17073"/>
            <a:stretch/>
          </p:blipFill>
          <p:spPr>
            <a:xfrm>
              <a:off x="3142211" y="1429789"/>
              <a:ext cx="6583679" cy="4386612"/>
            </a:xfrm>
            <a:prstGeom prst="rect">
              <a:avLst/>
            </a:prstGeom>
          </p:spPr>
        </p:pic>
        <p:pic>
          <p:nvPicPr>
            <p:cNvPr id="3" name="Picture 2" descr="ছোট লাল মুরগি বাংলা কার্টুন - Google Search - Google Chrome"/>
            <p:cNvPicPr>
              <a:picLocks noChangeAspect="1"/>
            </p:cNvPicPr>
            <p:nvPr/>
          </p:nvPicPr>
          <p:blipFill rotWithShape="1">
            <a:blip r:embed="rId3">
              <a:extLst>
                <a:ext uri="{28A0092B-C50C-407E-A947-70E740481C1C}">
                  <a14:useLocalDpi xmlns:a14="http://schemas.microsoft.com/office/drawing/2010/main" val="0"/>
                </a:ext>
              </a:extLst>
            </a:blip>
            <a:srcRect l="80651" t="24060" r="7007" b="39668"/>
            <a:stretch/>
          </p:blipFill>
          <p:spPr>
            <a:xfrm flipH="1">
              <a:off x="3192951" y="3709940"/>
              <a:ext cx="1557595" cy="2044102"/>
            </a:xfrm>
            <a:prstGeom prst="rect">
              <a:avLst/>
            </a:prstGeom>
          </p:spPr>
        </p:pic>
        <p:pic>
          <p:nvPicPr>
            <p:cNvPr id="4" name="Picture 3" descr="ছোট লাল মুরগি বাংলা কার্টুন - Google Search - Google Chrome"/>
            <p:cNvPicPr>
              <a:picLocks noChangeAspect="1"/>
            </p:cNvPicPr>
            <p:nvPr/>
          </p:nvPicPr>
          <p:blipFill rotWithShape="1">
            <a:blip r:embed="rId3">
              <a:extLst>
                <a:ext uri="{28A0092B-C50C-407E-A947-70E740481C1C}">
                  <a14:useLocalDpi xmlns:a14="http://schemas.microsoft.com/office/drawing/2010/main" val="0"/>
                </a:ext>
              </a:extLst>
            </a:blip>
            <a:srcRect l="80651" t="24060" r="7007" b="39668"/>
            <a:stretch/>
          </p:blipFill>
          <p:spPr>
            <a:xfrm>
              <a:off x="7715086" y="2729046"/>
              <a:ext cx="1557595" cy="2044102"/>
            </a:xfrm>
            <a:prstGeom prst="rect">
              <a:avLst/>
            </a:prstGeom>
          </p:spPr>
        </p:pic>
        <p:pic>
          <p:nvPicPr>
            <p:cNvPr id="5" name="Picture 4" descr="ছোট লাল মুরগি বাংলা কার্টুন - Google Search - Google Chrome"/>
            <p:cNvPicPr>
              <a:picLocks noChangeAspect="1"/>
            </p:cNvPicPr>
            <p:nvPr/>
          </p:nvPicPr>
          <p:blipFill rotWithShape="1">
            <a:blip r:embed="rId3">
              <a:extLst>
                <a:ext uri="{28A0092B-C50C-407E-A947-70E740481C1C}">
                  <a14:useLocalDpi xmlns:a14="http://schemas.microsoft.com/office/drawing/2010/main" val="0"/>
                </a:ext>
              </a:extLst>
            </a:blip>
            <a:srcRect l="80651" t="24060" r="7007" b="39668"/>
            <a:stretch/>
          </p:blipFill>
          <p:spPr>
            <a:xfrm>
              <a:off x="7036214" y="3729343"/>
              <a:ext cx="1557595" cy="2044102"/>
            </a:xfrm>
            <a:prstGeom prst="rect">
              <a:avLst/>
            </a:prstGeom>
          </p:spPr>
        </p:pic>
      </p:grpSp>
      <p:sp>
        <p:nvSpPr>
          <p:cNvPr id="7" name="Frame 6"/>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2169514" y="377143"/>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379971" y="1512916"/>
            <a:ext cx="5688319" cy="4621877"/>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 তখন ছোট লাল মুরগিটি বলল, না, তা হচ্ছে না। তোমরা কাজের সময় কেউ আসোনি। তাই এবার আমি আমার তিন ছানাকে নিয়ে মজা করে রুটি খাব। এরপর লাল মুরগিটি তার তিন ছানাকে নিয়ে রুটি খেতে বসল।  </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1393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704001" y="393769"/>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এই</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থেকে</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আমরা</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কী</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শিখলাম</a:t>
            </a:r>
            <a:r>
              <a:rPr lang="en-US" sz="4000" b="1" dirty="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4605250" y="1729046"/>
            <a:ext cx="7182197" cy="3416320"/>
          </a:xfrm>
          <a:prstGeom prst="rect">
            <a:avLst/>
          </a:prstGeom>
          <a:noFill/>
        </p:spPr>
        <p:txBody>
          <a:bodyPr wrap="square" rtlCol="0">
            <a:spAutoFit/>
          </a:bodyPr>
          <a:lstStyle/>
          <a:p>
            <a:pPr marL="285750" indent="-285750">
              <a:buFont typeface="Wingdings" panose="05000000000000000000" pitchFamily="2" charset="2"/>
              <a:buChar char="q"/>
            </a:pPr>
            <a:r>
              <a:rPr lang="bn-IN" sz="3600" dirty="0" smtClean="0">
                <a:latin typeface="NikoshBAN" panose="02000000000000000000" pitchFamily="2" charset="0"/>
                <a:cs typeface="NikoshBAN" panose="02000000000000000000" pitchFamily="2" charset="0"/>
              </a:rPr>
              <a:t>পরিশ্রম করলে সফলতা আসে।</a:t>
            </a:r>
          </a:p>
          <a:p>
            <a:pPr marL="285750" indent="-285750">
              <a:buFont typeface="Wingdings" panose="05000000000000000000" pitchFamily="2" charset="2"/>
              <a:buChar char="q"/>
            </a:pPr>
            <a:r>
              <a:rPr lang="bn-IN" sz="3600" dirty="0" smtClean="0">
                <a:latin typeface="NikoshBAN" panose="02000000000000000000" pitchFamily="2" charset="0"/>
                <a:cs typeface="NikoshBAN" panose="02000000000000000000" pitchFamily="2" charset="0"/>
              </a:rPr>
              <a:t>অলসেরা কখনওই জীবনে উন্নতি করতে পারে না।</a:t>
            </a:r>
          </a:p>
          <a:p>
            <a:pPr marL="285750" indent="-285750">
              <a:buFont typeface="Wingdings" panose="05000000000000000000" pitchFamily="2" charset="2"/>
              <a:buChar char="q"/>
            </a:pPr>
            <a:r>
              <a:rPr lang="bn-IN" sz="3600" dirty="0" smtClean="0">
                <a:latin typeface="NikoshBAN" panose="02000000000000000000" pitchFamily="2" charset="0"/>
                <a:cs typeface="NikoshBAN" panose="02000000000000000000" pitchFamily="2" charset="0"/>
              </a:rPr>
              <a:t>বাবা, মা, ভাই, বোন, বন্ধু, আত্মীয়-স্বজনকে </a:t>
            </a:r>
            <a:r>
              <a:rPr lang="bn-IN" sz="3600" dirty="0" smtClean="0">
                <a:latin typeface="NikoshBAN" panose="02000000000000000000" pitchFamily="2" charset="0"/>
                <a:cs typeface="NikoshBAN" panose="02000000000000000000" pitchFamily="2" charset="0"/>
              </a:rPr>
              <a:t>সবসময়</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ভালোকাজে </a:t>
            </a:r>
            <a:r>
              <a:rPr lang="bn-IN" sz="3600" dirty="0" smtClean="0">
                <a:latin typeface="NikoshBAN" panose="02000000000000000000" pitchFamily="2" charset="0"/>
                <a:cs typeface="NikoshBAN" panose="02000000000000000000" pitchFamily="2" charset="0"/>
              </a:rPr>
              <a:t>সাহায্য করা উচিত। </a:t>
            </a:r>
          </a:p>
          <a:p>
            <a:pPr marL="285750" indent="-285750">
              <a:buFont typeface="Wingdings" panose="05000000000000000000" pitchFamily="2" charset="2"/>
              <a:buChar char="q"/>
            </a:pPr>
            <a:r>
              <a:rPr lang="bn-IN" sz="3600" dirty="0" smtClean="0">
                <a:latin typeface="NikoshBAN" panose="02000000000000000000" pitchFamily="2" charset="0"/>
                <a:cs typeface="NikoshBAN" panose="02000000000000000000" pitchFamily="2" charset="0"/>
              </a:rPr>
              <a:t>ছোট কাজকেও অবহেলা করতে হয় না।</a:t>
            </a:r>
            <a:endParaRPr lang="en-US" sz="3600" dirty="0">
              <a:latin typeface="NikoshBAN" panose="02000000000000000000" pitchFamily="2" charset="0"/>
              <a:cs typeface="NikoshBAN" panose="02000000000000000000" pitchFamily="2" charset="0"/>
            </a:endParaRPr>
          </a:p>
        </p:txBody>
      </p:sp>
      <p:pic>
        <p:nvPicPr>
          <p:cNvPr id="5" name="Picture 4" descr="ছোট লাল মুরগি - Google Search - Google Chrome"/>
          <p:cNvPicPr>
            <a:picLocks noChangeAspect="1"/>
          </p:cNvPicPr>
          <p:nvPr/>
        </p:nvPicPr>
        <p:blipFill rotWithShape="1">
          <a:blip r:embed="rId2">
            <a:extLst>
              <a:ext uri="{28A0092B-C50C-407E-A947-70E740481C1C}">
                <a14:useLocalDpi xmlns:a14="http://schemas.microsoft.com/office/drawing/2010/main" val="0"/>
              </a:ext>
            </a:extLst>
          </a:blip>
          <a:srcRect l="49710" t="29114" r="28040" b="42047"/>
          <a:stretch/>
        </p:blipFill>
        <p:spPr>
          <a:xfrm>
            <a:off x="618628" y="4206241"/>
            <a:ext cx="3644686" cy="2109444"/>
          </a:xfrm>
          <a:prstGeom prst="rect">
            <a:avLst/>
          </a:prstGeom>
        </p:spPr>
      </p:pic>
      <p:sp>
        <p:nvSpPr>
          <p:cNvPr id="6" name="Oval Callout 5"/>
          <p:cNvSpPr/>
          <p:nvPr/>
        </p:nvSpPr>
        <p:spPr>
          <a:xfrm rot="15730070">
            <a:off x="2051807" y="2352464"/>
            <a:ext cx="1332700" cy="2247295"/>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ight Arrow 6"/>
          <p:cNvSpPr/>
          <p:nvPr/>
        </p:nvSpPr>
        <p:spPr>
          <a:xfrm>
            <a:off x="1762298" y="3258589"/>
            <a:ext cx="1878677" cy="26600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13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7"/>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1233635" y="1642843"/>
            <a:ext cx="4281085" cy="4099034"/>
            <a:chOff x="94593" y="200416"/>
            <a:chExt cx="3224805" cy="3267997"/>
          </a:xfrm>
        </p:grpSpPr>
        <p:sp>
          <p:nvSpPr>
            <p:cNvPr id="11" name="Diagonal Stripe 10"/>
            <p:cNvSpPr/>
            <p:nvPr/>
          </p:nvSpPr>
          <p:spPr>
            <a:xfrm rot="2268230">
              <a:off x="346690" y="1115176"/>
              <a:ext cx="2725838" cy="2205361"/>
            </a:xfrm>
            <a:prstGeom prst="diagStrip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230170" y="2186521"/>
              <a:ext cx="2895546" cy="104821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evel 12"/>
            <p:cNvSpPr/>
            <p:nvPr/>
          </p:nvSpPr>
          <p:spPr>
            <a:xfrm>
              <a:off x="598166" y="2522112"/>
              <a:ext cx="271155" cy="271759"/>
            </a:xfrm>
            <a:prstGeom prst="beve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vel 13"/>
            <p:cNvSpPr/>
            <p:nvPr/>
          </p:nvSpPr>
          <p:spPr>
            <a:xfrm>
              <a:off x="2544670" y="2522112"/>
              <a:ext cx="280839" cy="271759"/>
            </a:xfrm>
            <a:prstGeom prst="beve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vel 14"/>
            <p:cNvSpPr/>
            <p:nvPr/>
          </p:nvSpPr>
          <p:spPr>
            <a:xfrm>
              <a:off x="1484260" y="2420202"/>
              <a:ext cx="387365" cy="849244"/>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4593" y="3366504"/>
              <a:ext cx="3224805" cy="10190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11166769">
              <a:off x="869320" y="200416"/>
              <a:ext cx="1365458" cy="904671"/>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ocess 17"/>
            <p:cNvSpPr/>
            <p:nvPr/>
          </p:nvSpPr>
          <p:spPr>
            <a:xfrm>
              <a:off x="1401946" y="1027442"/>
              <a:ext cx="193682" cy="368815"/>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0170" y="3269447"/>
              <a:ext cx="2895546" cy="873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un 19"/>
          <p:cNvSpPr/>
          <p:nvPr/>
        </p:nvSpPr>
        <p:spPr>
          <a:xfrm>
            <a:off x="4071746" y="841829"/>
            <a:ext cx="1402555" cy="1297805"/>
          </a:xfrm>
          <a:prstGeom prst="su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64035" t="79851" r="22287"/>
          <a:stretch/>
        </p:blipFill>
        <p:spPr>
          <a:xfrm>
            <a:off x="535076" y="5175418"/>
            <a:ext cx="725357" cy="801370"/>
          </a:xfrm>
          <a:prstGeom prst="rect">
            <a:avLst/>
          </a:prstGeom>
        </p:spPr>
      </p:pic>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64035" t="79851" r="22287"/>
          <a:stretch/>
        </p:blipFill>
        <p:spPr>
          <a:xfrm>
            <a:off x="1010948" y="5573789"/>
            <a:ext cx="725357" cy="801370"/>
          </a:xfrm>
          <a:prstGeom prst="rect">
            <a:avLst/>
          </a:prstGeom>
        </p:spPr>
      </p:pic>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64035" t="79851" r="22287"/>
          <a:stretch/>
        </p:blipFill>
        <p:spPr>
          <a:xfrm>
            <a:off x="1795509" y="5677965"/>
            <a:ext cx="725357" cy="801370"/>
          </a:xfrm>
          <a:prstGeom prst="rect">
            <a:avLst/>
          </a:prstGeom>
        </p:spPr>
      </p:pic>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64035" t="79851" r="22287"/>
          <a:stretch/>
        </p:blipFill>
        <p:spPr>
          <a:xfrm>
            <a:off x="5357184" y="5124678"/>
            <a:ext cx="725357" cy="801370"/>
          </a:xfrm>
          <a:prstGeom prst="rect">
            <a:avLst/>
          </a:prstGeom>
        </p:spPr>
      </p:pic>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64035" t="79851" r="22287"/>
          <a:stretch/>
        </p:blipFill>
        <p:spPr>
          <a:xfrm>
            <a:off x="4894919" y="5558412"/>
            <a:ext cx="725357" cy="801370"/>
          </a:xfrm>
          <a:prstGeom prst="rect">
            <a:avLst/>
          </a:prstGeom>
        </p:spPr>
      </p:pic>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64035" t="79851" r="22287"/>
          <a:stretch/>
        </p:blipFill>
        <p:spPr>
          <a:xfrm>
            <a:off x="4228689" y="5681608"/>
            <a:ext cx="725357" cy="801370"/>
          </a:xfrm>
          <a:prstGeom prst="rect">
            <a:avLst/>
          </a:prstGeom>
        </p:spPr>
      </p:pic>
      <p:sp>
        <p:nvSpPr>
          <p:cNvPr id="27" name="Rectangle 26"/>
          <p:cNvSpPr/>
          <p:nvPr/>
        </p:nvSpPr>
        <p:spPr>
          <a:xfrm>
            <a:off x="6261315" y="3285641"/>
            <a:ext cx="5365019" cy="2705143"/>
          </a:xfrm>
          <a:prstGeom prst="rect">
            <a:avLst/>
          </a:prstGeom>
          <a:solidFill>
            <a:schemeClr val="bg1"/>
          </a:solidFill>
          <a:ln>
            <a:solidFill>
              <a:srgbClr val="FFC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4400" b="1" dirty="0" smtClean="0">
              <a:solidFill>
                <a:schemeClr val="tx1"/>
              </a:solidFill>
              <a:latin typeface="NikoshBAN" panose="02000000000000000000" pitchFamily="2" charset="0"/>
              <a:cs typeface="NikoshBAN" panose="02000000000000000000" pitchFamily="2" charset="0"/>
            </a:endParaRPr>
          </a:p>
          <a:p>
            <a:pPr algn="ctr"/>
            <a:endParaRPr lang="bn-IN" sz="4400" b="1" dirty="0" smtClean="0">
              <a:solidFill>
                <a:schemeClr val="tx1"/>
              </a:solidFill>
              <a:latin typeface="NikoshBAN" panose="02000000000000000000" pitchFamily="2" charset="0"/>
              <a:cs typeface="NikoshBAN" panose="02000000000000000000" pitchFamily="2" charset="0"/>
            </a:endParaRPr>
          </a:p>
          <a:p>
            <a:pPr algn="ctr"/>
            <a:r>
              <a:rPr lang="bn-IN" sz="4400" b="1" dirty="0" smtClean="0">
                <a:solidFill>
                  <a:schemeClr val="tx1"/>
                </a:solidFill>
                <a:latin typeface="NikoshBAN" panose="02000000000000000000" pitchFamily="2" charset="0"/>
                <a:cs typeface="NikoshBAN" panose="02000000000000000000" pitchFamily="2" charset="0"/>
              </a:rPr>
              <a:t>বাড়</a:t>
            </a:r>
            <a:r>
              <a:rPr lang="en-US" sz="4400" b="1" dirty="0">
                <a:solidFill>
                  <a:schemeClr val="tx1"/>
                </a:solidFill>
                <a:latin typeface="NikoshBAN" panose="02000000000000000000" pitchFamily="2" charset="0"/>
                <a:cs typeface="NikoshBAN" panose="02000000000000000000" pitchFamily="2" charset="0"/>
              </a:rPr>
              <a:t>ি</a:t>
            </a:r>
            <a:r>
              <a:rPr lang="bn-IN" sz="4400" b="1" dirty="0" smtClean="0">
                <a:solidFill>
                  <a:schemeClr val="tx1"/>
                </a:solidFill>
                <a:latin typeface="NikoshBAN" panose="02000000000000000000" pitchFamily="2" charset="0"/>
                <a:cs typeface="NikoshBAN" panose="02000000000000000000" pitchFamily="2" charset="0"/>
              </a:rPr>
              <a:t>তে এই সুন্দর গল্পটি সকলকে বলবে। </a:t>
            </a:r>
          </a:p>
          <a:p>
            <a:pPr algn="ctr"/>
            <a:endParaRPr lang="bn-IN" sz="4400" b="1" dirty="0" smtClean="0">
              <a:solidFill>
                <a:schemeClr val="tx1"/>
              </a:solidFill>
              <a:latin typeface="NikoshBAN" panose="02000000000000000000" pitchFamily="2" charset="0"/>
              <a:cs typeface="NikoshBAN" panose="02000000000000000000" pitchFamily="2" charset="0"/>
            </a:endParaRPr>
          </a:p>
          <a:p>
            <a:pPr algn="ctr"/>
            <a:endParaRPr lang="bn-IN" sz="4800" b="1" dirty="0" smtClean="0">
              <a:solidFill>
                <a:schemeClr val="tx1"/>
              </a:solidFill>
              <a:latin typeface="NikoshBAN" panose="02000000000000000000" pitchFamily="2" charset="0"/>
              <a:cs typeface="NikoshBAN" panose="02000000000000000000" pitchFamily="2" charset="0"/>
            </a:endParaRPr>
          </a:p>
        </p:txBody>
      </p:sp>
      <p:sp>
        <p:nvSpPr>
          <p:cNvPr id="28" name="Rectangle 27"/>
          <p:cNvSpPr/>
          <p:nvPr/>
        </p:nvSpPr>
        <p:spPr>
          <a:xfrm>
            <a:off x="7671661" y="1844299"/>
            <a:ext cx="2882707" cy="889258"/>
          </a:xfrm>
          <a:prstGeom prst="rect">
            <a:avLst/>
          </a:prstGeom>
          <a:solidFill>
            <a:schemeClr val="bg1"/>
          </a:solidFill>
          <a:ln>
            <a:solidFill>
              <a:srgbClr val="FFC000"/>
            </a:solidFill>
          </a:ln>
          <a:effectLst>
            <a:glow rad="635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4400" b="1" dirty="0" smtClean="0">
              <a:solidFill>
                <a:schemeClr val="tx1"/>
              </a:solidFill>
              <a:latin typeface="NikoshBAN" panose="02000000000000000000" pitchFamily="2" charset="0"/>
              <a:cs typeface="NikoshBAN" panose="02000000000000000000" pitchFamily="2" charset="0"/>
            </a:endParaRPr>
          </a:p>
          <a:p>
            <a:pPr algn="ctr"/>
            <a:endParaRPr lang="bn-IN" sz="4400" b="1" dirty="0" smtClean="0">
              <a:solidFill>
                <a:schemeClr val="tx1"/>
              </a:solidFill>
              <a:latin typeface="NikoshBAN" panose="02000000000000000000" pitchFamily="2" charset="0"/>
              <a:cs typeface="NikoshBAN" panose="02000000000000000000" pitchFamily="2" charset="0"/>
            </a:endParaRPr>
          </a:p>
          <a:p>
            <a:pPr algn="ctr"/>
            <a:r>
              <a:rPr lang="bn-IN" sz="4400" b="1" dirty="0" smtClean="0">
                <a:solidFill>
                  <a:schemeClr val="tx1"/>
                </a:solidFill>
                <a:latin typeface="NikoshBAN" panose="02000000000000000000" pitchFamily="2" charset="0"/>
                <a:cs typeface="NikoshBAN" panose="02000000000000000000" pitchFamily="2" charset="0"/>
              </a:rPr>
              <a:t>বাড়</a:t>
            </a:r>
            <a:r>
              <a:rPr lang="en-US" sz="4400" b="1" dirty="0" smtClean="0">
                <a:solidFill>
                  <a:schemeClr val="tx1"/>
                </a:solidFill>
                <a:latin typeface="NikoshBAN" panose="02000000000000000000" pitchFamily="2" charset="0"/>
                <a:cs typeface="NikoshBAN" panose="02000000000000000000" pitchFamily="2" charset="0"/>
              </a:rPr>
              <a:t>ি</a:t>
            </a:r>
            <a:r>
              <a:rPr lang="bn-IN" sz="4400" b="1" dirty="0" smtClean="0">
                <a:solidFill>
                  <a:schemeClr val="tx1"/>
                </a:solidFill>
                <a:latin typeface="NikoshBAN" panose="02000000000000000000" pitchFamily="2" charset="0"/>
                <a:cs typeface="NikoshBAN" panose="02000000000000000000" pitchFamily="2" charset="0"/>
              </a:rPr>
              <a:t>র কাজ </a:t>
            </a:r>
          </a:p>
          <a:p>
            <a:pPr algn="ctr"/>
            <a:endParaRPr lang="bn-IN" sz="4400" b="1" dirty="0" smtClean="0">
              <a:solidFill>
                <a:schemeClr val="tx1"/>
              </a:solidFill>
              <a:latin typeface="NikoshBAN" panose="02000000000000000000" pitchFamily="2" charset="0"/>
              <a:cs typeface="NikoshBAN" panose="02000000000000000000" pitchFamily="2" charset="0"/>
            </a:endParaRPr>
          </a:p>
          <a:p>
            <a:pPr algn="ctr"/>
            <a:endParaRPr lang="bn-IN" sz="4800" b="1" dirty="0" smtClean="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913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84" y="299259"/>
            <a:ext cx="11587942" cy="6317673"/>
          </a:xfrm>
          <a:prstGeom prst="rect">
            <a:avLst/>
          </a:prstGeom>
        </p:spPr>
      </p:pic>
      <p:sp>
        <p:nvSpPr>
          <p:cNvPr id="3" name="TextBox 2"/>
          <p:cNvSpPr txBox="1"/>
          <p:nvPr/>
        </p:nvSpPr>
        <p:spPr>
          <a:xfrm>
            <a:off x="3591098" y="5220392"/>
            <a:ext cx="5120641" cy="1931851"/>
          </a:xfrm>
          <a:prstGeom prst="rect">
            <a:avLst/>
          </a:prstGeom>
          <a:noFill/>
        </p:spPr>
        <p:txBody>
          <a:bodyPr wrap="square" rtlCol="0">
            <a:prstTxWarp prst="textArchUp">
              <a:avLst>
                <a:gd name="adj" fmla="val 9223405"/>
              </a:avLst>
            </a:prstTxWarp>
            <a:spAutoFit/>
          </a:bodyPr>
          <a:lstStyle/>
          <a:p>
            <a:pPr algn="ctr"/>
            <a:r>
              <a:rPr lang="bn-IN" sz="287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ক্লাস এখানেই শেষ করছি।</a:t>
            </a:r>
          </a:p>
          <a:p>
            <a:pPr algn="ctr"/>
            <a:r>
              <a:rPr lang="bn-IN" sz="413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ধন্যবাদ</a:t>
            </a:r>
          </a:p>
          <a:p>
            <a:endParaRPr lang="en-US" sz="28700" dirty="0">
              <a:solidFill>
                <a:schemeClr val="bg1"/>
              </a:solidFill>
            </a:endParaRPr>
          </a:p>
        </p:txBody>
      </p:sp>
    </p:spTree>
    <p:extLst>
      <p:ext uri="{BB962C8B-B14F-4D97-AF65-F5344CB8AC3E}">
        <p14:creationId xmlns:p14="http://schemas.microsoft.com/office/powerpoint/2010/main" val="3574414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repeatCount="indefinite" fill="hold" grpId="0" nodeType="clickEffect">
                                  <p:stCondLst>
                                    <p:cond delay="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b="12486"/>
          <a:stretch/>
        </p:blipFill>
        <p:spPr>
          <a:xfrm>
            <a:off x="2491591" y="0"/>
            <a:ext cx="9700409" cy="6242858"/>
          </a:xfrm>
          <a:prstGeom prst="rect">
            <a:avLst/>
          </a:prstGeom>
        </p:spPr>
      </p:pic>
      <p:sp>
        <p:nvSpPr>
          <p:cNvPr id="15" name="TextBox 14"/>
          <p:cNvSpPr txBox="1"/>
          <p:nvPr/>
        </p:nvSpPr>
        <p:spPr>
          <a:xfrm>
            <a:off x="5601196" y="2259866"/>
            <a:ext cx="5288477" cy="2554545"/>
          </a:xfrm>
          <a:prstGeom prst="rect">
            <a:avLst/>
          </a:prstGeom>
          <a:solidFill>
            <a:srgbClr val="FF3399"/>
          </a:solidFill>
          <a:ln w="28575">
            <a:solidFill>
              <a:srgbClr val="FF66FF"/>
            </a:solidFill>
          </a:ln>
        </p:spPr>
        <p:txBody>
          <a:bodyPr wrap="square" rtlCol="0">
            <a:spAutoFit/>
          </a:bodyPr>
          <a:lstStyle/>
          <a:p>
            <a:pPr algn="ctr"/>
            <a:r>
              <a:rPr lang="bn-IN" sz="3200" b="1" dirty="0" smtClean="0">
                <a:latin typeface="NikoshBAN" panose="02000000000000000000" pitchFamily="2" charset="0"/>
                <a:cs typeface="NikoshBAN" panose="02000000000000000000" pitchFamily="2" charset="0"/>
              </a:rPr>
              <a:t>মাহফুজা ইয়াসমীন শ্রাবণী </a:t>
            </a:r>
            <a:endParaRPr lang="bn-IN" sz="3200" b="1" dirty="0">
              <a:latin typeface="NikoshBAN" panose="02000000000000000000" pitchFamily="2" charset="0"/>
              <a:cs typeface="NikoshBAN" panose="02000000000000000000" pitchFamily="2" charset="0"/>
            </a:endParaRPr>
          </a:p>
          <a:p>
            <a:pPr algn="ctr"/>
            <a:r>
              <a:rPr lang="bn-IN" sz="3200" b="1" dirty="0">
                <a:latin typeface="NikoshBAN" panose="02000000000000000000" pitchFamily="2" charset="0"/>
                <a:cs typeface="NikoshBAN" panose="02000000000000000000" pitchFamily="2" charset="0"/>
              </a:rPr>
              <a:t>সহকারী </a:t>
            </a:r>
            <a:r>
              <a:rPr lang="bn-IN" sz="3200" b="1" dirty="0" smtClean="0">
                <a:latin typeface="NikoshBAN" panose="02000000000000000000" pitchFamily="2" charset="0"/>
                <a:cs typeface="NikoshBAN" panose="02000000000000000000" pitchFamily="2" charset="0"/>
              </a:rPr>
              <a:t>শিক্ষক</a:t>
            </a:r>
          </a:p>
          <a:p>
            <a:pPr algn="ctr"/>
            <a:r>
              <a:rPr lang="bn-IN" sz="3200" b="1" dirty="0" smtClean="0">
                <a:latin typeface="NikoshBAN" panose="02000000000000000000" pitchFamily="2" charset="0"/>
                <a:cs typeface="NikoshBAN" panose="02000000000000000000" pitchFamily="2" charset="0"/>
              </a:rPr>
              <a:t>আলোকদিয়া সরকারি </a:t>
            </a:r>
            <a:r>
              <a:rPr lang="bn-IN" sz="3200" b="1" dirty="0">
                <a:latin typeface="NikoshBAN" panose="02000000000000000000" pitchFamily="2" charset="0"/>
                <a:cs typeface="NikoshBAN" panose="02000000000000000000" pitchFamily="2" charset="0"/>
              </a:rPr>
              <a:t>প্রাথমিক </a:t>
            </a:r>
            <a:r>
              <a:rPr lang="bn-IN" sz="3200" b="1" dirty="0" smtClean="0">
                <a:latin typeface="NikoshBAN" panose="02000000000000000000" pitchFamily="2" charset="0"/>
                <a:cs typeface="NikoshBAN" panose="02000000000000000000" pitchFamily="2" charset="0"/>
              </a:rPr>
              <a:t>বিদ্যালয়</a:t>
            </a:r>
          </a:p>
          <a:p>
            <a:pPr algn="ctr"/>
            <a:r>
              <a:rPr lang="bn-IN" sz="3200" b="1" dirty="0" smtClean="0">
                <a:latin typeface="NikoshBAN" panose="02000000000000000000" pitchFamily="2" charset="0"/>
                <a:cs typeface="NikoshBAN" panose="02000000000000000000" pitchFamily="2" charset="0"/>
              </a:rPr>
              <a:t>নড়াইল সদর, নড়াইল।</a:t>
            </a:r>
            <a:endParaRPr lang="en-US" sz="3200" b="1" dirty="0" smtClean="0">
              <a:latin typeface="NikoshBAN" panose="02000000000000000000" pitchFamily="2" charset="0"/>
              <a:cs typeface="NikoshBAN" panose="02000000000000000000" pitchFamily="2" charset="0"/>
            </a:endParaRPr>
          </a:p>
          <a:p>
            <a:pPr algn="ctr"/>
            <a:endParaRPr lang="bn-IN" sz="3200" b="1" dirty="0">
              <a:latin typeface="NikoshBAN" panose="02000000000000000000" pitchFamily="2" charset="0"/>
              <a:cs typeface="NikoshBAN" panose="02000000000000000000" pitchFamily="2" charset="0"/>
            </a:endParaRPr>
          </a:p>
        </p:txBody>
      </p:sp>
      <p:sp>
        <p:nvSpPr>
          <p:cNvPr id="16" name="Rectangle 15"/>
          <p:cNvSpPr/>
          <p:nvPr/>
        </p:nvSpPr>
        <p:spPr>
          <a:xfrm>
            <a:off x="6730782" y="1333456"/>
            <a:ext cx="3521099" cy="658665"/>
          </a:xfrm>
          <a:prstGeom prst="rect">
            <a:avLst/>
          </a:prstGeom>
          <a:solidFill>
            <a:schemeClr val="bg1"/>
          </a:solid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anose="02000000000000000000" pitchFamily="2" charset="0"/>
                <a:cs typeface="NikoshBAN" panose="02000000000000000000" pitchFamily="2" charset="0"/>
              </a:rPr>
              <a:t>শিক্ষক</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পরিচিতি</a:t>
            </a:r>
            <a:endParaRPr lang="en-US" sz="3200" b="1" dirty="0">
              <a:solidFill>
                <a:schemeClr val="tx1"/>
              </a:solidFill>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034" y="2257719"/>
            <a:ext cx="1975313" cy="2563663"/>
          </a:xfrm>
          <a:prstGeom prst="rect">
            <a:avLst/>
          </a:prstGeom>
          <a:ln w="28575">
            <a:solidFill>
              <a:srgbClr val="FF66FF"/>
            </a:solidFill>
          </a:ln>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415" y="2031075"/>
            <a:ext cx="3318503" cy="3186545"/>
          </a:xfrm>
          <a:prstGeom prst="rect">
            <a:avLst/>
          </a:prstGeom>
        </p:spPr>
      </p:pic>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b="12486"/>
          <a:stretch/>
        </p:blipFill>
        <p:spPr>
          <a:xfrm>
            <a:off x="2693324" y="897775"/>
            <a:ext cx="8950036" cy="5547355"/>
          </a:xfrm>
          <a:prstGeom prst="rect">
            <a:avLst/>
          </a:prstGeom>
        </p:spPr>
      </p:pic>
      <p:sp>
        <p:nvSpPr>
          <p:cNvPr id="20" name="TextBox 19"/>
          <p:cNvSpPr txBox="1"/>
          <p:nvPr/>
        </p:nvSpPr>
        <p:spPr>
          <a:xfrm>
            <a:off x="6230294" y="2833415"/>
            <a:ext cx="3341410" cy="2246769"/>
          </a:xfrm>
          <a:prstGeom prst="rect">
            <a:avLst/>
          </a:prstGeom>
          <a:solidFill>
            <a:srgbClr val="FF3399"/>
          </a:solidFill>
          <a:ln>
            <a:solidFill>
              <a:srgbClr val="FF66FF"/>
            </a:solidFill>
          </a:ln>
        </p:spPr>
        <p:txBody>
          <a:bodyPr wrap="square" rtlCol="0">
            <a:spAutoFit/>
          </a:bodyPr>
          <a:lstStyle/>
          <a:p>
            <a:pPr algn="just"/>
            <a:endParaRPr lang="bn-IN" sz="2800" dirty="0" smtClean="0">
              <a:latin typeface="NikoshBAN" panose="02000000000000000000" pitchFamily="2" charset="0"/>
              <a:cs typeface="NikoshBAN" panose="02000000000000000000" pitchFamily="2" charset="0"/>
            </a:endParaRPr>
          </a:p>
          <a:p>
            <a:pPr algn="just"/>
            <a:r>
              <a:rPr lang="bn-IN" sz="2800" dirty="0" smtClean="0">
                <a:latin typeface="NikoshBAN" panose="02000000000000000000" pitchFamily="2" charset="0"/>
                <a:cs typeface="NikoshBAN" panose="02000000000000000000" pitchFamily="2" charset="0"/>
              </a:rPr>
              <a:t>শ্রেণি:</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প্রাক-প্রাথমিক </a:t>
            </a:r>
            <a:endParaRPr lang="en-US" sz="2800" dirty="0" smtClean="0">
              <a:latin typeface="NikoshBAN" panose="02000000000000000000" pitchFamily="2" charset="0"/>
              <a:cs typeface="NikoshBAN" panose="02000000000000000000" pitchFamily="2" charset="0"/>
            </a:endParaRPr>
          </a:p>
          <a:p>
            <a:pPr algn="just"/>
            <a:r>
              <a:rPr lang="bn-IN" sz="2800" dirty="0" smtClean="0">
                <a:latin typeface="NikoshBAN" panose="02000000000000000000" pitchFamily="2" charset="0"/>
                <a:cs typeface="NikoshBAN" panose="02000000000000000000" pitchFamily="2" charset="0"/>
              </a:rPr>
              <a:t>সৃজনশীল কাজ: গ</a:t>
            </a:r>
            <a:r>
              <a:rPr lang="en-US" sz="2800" dirty="0" err="1" smtClean="0">
                <a:latin typeface="NikoshBAN" panose="02000000000000000000" pitchFamily="2" charset="0"/>
                <a:cs typeface="NikoshBAN" panose="02000000000000000000" pitchFamily="2" charset="0"/>
              </a:rPr>
              <a:t>ল্প</a:t>
            </a:r>
            <a:endParaRPr lang="bn-IN" sz="2800" dirty="0" smtClean="0">
              <a:latin typeface="NikoshBAN" panose="02000000000000000000" pitchFamily="2" charset="0"/>
              <a:cs typeface="NikoshBAN" panose="02000000000000000000" pitchFamily="2" charset="0"/>
            </a:endParaRPr>
          </a:p>
          <a:p>
            <a:pPr algn="just"/>
            <a:r>
              <a:rPr lang="bn-IN" sz="2800" dirty="0" smtClean="0">
                <a:latin typeface="NikoshBAN" panose="02000000000000000000" pitchFamily="2" charset="0"/>
                <a:cs typeface="NikoshBAN" panose="02000000000000000000" pitchFamily="2" charset="0"/>
              </a:rPr>
              <a:t>উপকরণ: শিক্ষক সহায়িকা</a:t>
            </a:r>
          </a:p>
          <a:p>
            <a:pPr algn="just"/>
            <a:r>
              <a:rPr lang="bn-IN" sz="2800" dirty="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(প্রাক-প্রাথমিক শিক্ষা)</a:t>
            </a:r>
          </a:p>
        </p:txBody>
      </p:sp>
      <p:sp>
        <p:nvSpPr>
          <p:cNvPr id="21" name="Rectangle 20"/>
          <p:cNvSpPr/>
          <p:nvPr/>
        </p:nvSpPr>
        <p:spPr>
          <a:xfrm>
            <a:off x="6745266" y="1855403"/>
            <a:ext cx="2383606" cy="678903"/>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chemeClr val="tx1"/>
                </a:solidFill>
                <a:latin typeface="NikoshBAN" panose="02000000000000000000" pitchFamily="2" charset="0"/>
                <a:cs typeface="NikoshBAN" panose="02000000000000000000" pitchFamily="2" charset="0"/>
              </a:rPr>
              <a:t>পাঠ</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পরিচিতি</a:t>
            </a:r>
            <a:r>
              <a:rPr lang="bn-IN" sz="2800" b="1" dirty="0" smtClean="0">
                <a:solidFill>
                  <a:schemeClr val="tx1"/>
                </a:solidFill>
                <a:latin typeface="NikoshBAN" panose="02000000000000000000" pitchFamily="2" charset="0"/>
                <a:cs typeface="NikoshBAN" panose="02000000000000000000" pitchFamily="2" charset="0"/>
              </a:rPr>
              <a:t> </a:t>
            </a:r>
            <a:endParaRPr lang="en-US" sz="2800" b="1" dirty="0">
              <a:solidFill>
                <a:schemeClr val="tx1"/>
              </a:solidFill>
              <a:latin typeface="NikoshBAN" panose="02000000000000000000" pitchFamily="2" charset="0"/>
              <a:cs typeface="NikoshBAN" panose="02000000000000000000" pitchFamily="2"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8917" y="2370109"/>
            <a:ext cx="2174201" cy="3049789"/>
          </a:xfrm>
          <a:prstGeom prst="rect">
            <a:avLst/>
          </a:prstGeom>
          <a:ln>
            <a:solidFill>
              <a:srgbClr val="FF66FF"/>
            </a:solidFill>
          </a:ln>
        </p:spPr>
      </p:pic>
      <p:sp>
        <p:nvSpPr>
          <p:cNvPr id="24" name="Rectangle 23"/>
          <p:cNvSpPr/>
          <p:nvPr/>
        </p:nvSpPr>
        <p:spPr>
          <a:xfrm>
            <a:off x="6002976" y="351902"/>
            <a:ext cx="2144552" cy="658665"/>
          </a:xfrm>
          <a:prstGeom prst="rect">
            <a:avLst/>
          </a:prstGeom>
          <a:solidFill>
            <a:schemeClr val="bg1"/>
          </a:solid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পরিচিতি</a:t>
            </a:r>
            <a:endParaRPr lang="en-US" sz="4000" b="1" dirty="0">
              <a:solidFill>
                <a:schemeClr val="tx1"/>
              </a:solidFill>
              <a:latin typeface="NikoshBAN" panose="02000000000000000000" pitchFamily="2" charset="0"/>
              <a:cs typeface="NikoshBAN" panose="02000000000000000000" pitchFamily="2" charset="0"/>
            </a:endParaRPr>
          </a:p>
        </p:txBody>
      </p:sp>
      <p:sp>
        <p:nvSpPr>
          <p:cNvPr id="25" name="Frame 24"/>
          <p:cNvSpPr/>
          <p:nvPr/>
        </p:nvSpPr>
        <p:spPr>
          <a:xfrm>
            <a:off x="0" y="0"/>
            <a:ext cx="12192000" cy="6858000"/>
          </a:xfrm>
          <a:prstGeom prst="frame">
            <a:avLst>
              <a:gd name="adj1" fmla="val 3288"/>
            </a:avLst>
          </a:prstGeom>
          <a:pattFill prst="horzBrick">
            <a:fgClr>
              <a:srgbClr val="7030A0"/>
            </a:fgClr>
            <a:bgClr>
              <a:srgbClr val="FFC000"/>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265348803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39" presetClass="path" presetSubtype="0" accel="50000" decel="50000" fill="hold" nodeType="withEffect">
                                  <p:stCondLst>
                                    <p:cond delay="0"/>
                                  </p:stCondLst>
                                  <p:childTnLst>
                                    <p:animMotion origin="layout" path="M 0.46614 -0.10254 C 0.46614 -0.06875 0.13385 -0.01435 0.18086 0.02662 C 0.22799 0.06759 0.71367 0.10648 0.74778 0.14144 C 0.7819 0.17662 0.33281 0.23773 0.38567 0.23773 C 0.43685 0.23773 0.47135 0.39838 0.47135 0.43334 " pathEditMode="relative" rAng="0" ptsTypes="AAAAA">
                                      <p:cBhvr>
                                        <p:cTn id="9" dur="2000" fill="hold"/>
                                        <p:tgtEl>
                                          <p:spTgt spid="18"/>
                                        </p:tgtEl>
                                        <p:attrNameLst>
                                          <p:attrName>ppt_x</p:attrName>
                                          <p:attrName>ppt_y</p:attrName>
                                        </p:attrNameLst>
                                      </p:cBhvr>
                                      <p:rCtr x="-326" y="26782"/>
                                    </p:animMotion>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9" presetClass="exit" presetSubtype="0" fill="hold" nodeType="withEffect">
                                  <p:stCondLst>
                                    <p:cond delay="0"/>
                                  </p:stCondLst>
                                  <p:childTnLst>
                                    <p:animEffect transition="out" filter="dissolv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 name="Rectangle 2"/>
          <p:cNvSpPr/>
          <p:nvPr/>
        </p:nvSpPr>
        <p:spPr>
          <a:xfrm>
            <a:off x="1296785" y="1762298"/>
            <a:ext cx="9920031" cy="4222865"/>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bn-IN" sz="3200" b="1" dirty="0">
              <a:solidFill>
                <a:schemeClr val="tx1"/>
              </a:solidFill>
              <a:latin typeface="NikoshBAN" panose="02000000000000000000" pitchFamily="2" charset="0"/>
              <a:cs typeface="NikoshBAN" panose="02000000000000000000" pitchFamily="2" charset="0"/>
            </a:endParaRPr>
          </a:p>
          <a:p>
            <a:pPr algn="just"/>
            <a:endParaRPr lang="bn-IN" sz="3200" b="1" dirty="0" smtClean="0">
              <a:solidFill>
                <a:schemeClr val="tx1"/>
              </a:solidFill>
              <a:latin typeface="NikoshBAN" panose="02000000000000000000" pitchFamily="2" charset="0"/>
              <a:cs typeface="NikoshBAN" panose="02000000000000000000" pitchFamily="2" charset="0"/>
            </a:endParaRPr>
          </a:p>
          <a:p>
            <a:pPr algn="just"/>
            <a:endParaRPr lang="bn-IN" sz="3200" b="1" dirty="0">
              <a:solidFill>
                <a:schemeClr val="tx1"/>
              </a:solidFill>
              <a:latin typeface="NikoshBAN" panose="02000000000000000000" pitchFamily="2" charset="0"/>
              <a:cs typeface="NikoshBAN" panose="02000000000000000000" pitchFamily="2" charset="0"/>
            </a:endParaRPr>
          </a:p>
          <a:p>
            <a:pPr algn="just"/>
            <a:endParaRPr lang="bn-IN" sz="3200" b="1" dirty="0" smtClean="0">
              <a:solidFill>
                <a:schemeClr val="tx1"/>
              </a:solidFill>
              <a:latin typeface="NikoshBAN" panose="02000000000000000000" pitchFamily="2" charset="0"/>
              <a:cs typeface="NikoshBAN" panose="02000000000000000000" pitchFamily="2" charset="0"/>
            </a:endParaRPr>
          </a:p>
          <a:p>
            <a:pPr algn="just"/>
            <a:r>
              <a:rPr lang="en-US" sz="4000" b="1" dirty="0" err="1" smtClean="0">
                <a:solidFill>
                  <a:schemeClr val="tx1"/>
                </a:solidFill>
                <a:latin typeface="NikoshBAN" panose="02000000000000000000" pitchFamily="2" charset="0"/>
                <a:cs typeface="NikoshBAN" panose="02000000000000000000" pitchFamily="2" charset="0"/>
              </a:rPr>
              <a:t>এই</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পাঠ</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শেষে</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শিক্ষার্থীরা</a:t>
            </a:r>
            <a:r>
              <a:rPr lang="en-US" sz="4000" b="1" dirty="0" smtClean="0">
                <a:solidFill>
                  <a:schemeClr val="tx1"/>
                </a:solidFill>
                <a:latin typeface="NikoshBAN" panose="02000000000000000000" pitchFamily="2" charset="0"/>
                <a:cs typeface="NikoshBAN" panose="02000000000000000000" pitchFamily="2" charset="0"/>
              </a:rPr>
              <a:t>----</a:t>
            </a:r>
            <a:endParaRPr lang="bn-IN" sz="4000" b="1" dirty="0" smtClean="0">
              <a:solidFill>
                <a:schemeClr val="tx1"/>
              </a:solidFill>
              <a:latin typeface="NikoshBAN" panose="02000000000000000000" pitchFamily="2" charset="0"/>
              <a:cs typeface="NikoshBAN" panose="02000000000000000000" pitchFamily="2" charset="0"/>
            </a:endParaRPr>
          </a:p>
          <a:p>
            <a:pPr algn="just"/>
            <a:r>
              <a:rPr lang="en-US" sz="4000" b="1" dirty="0" smtClean="0">
                <a:solidFill>
                  <a:schemeClr val="tx1"/>
                </a:solidFill>
                <a:latin typeface="NikoshBAN" panose="02000000000000000000" pitchFamily="2" charset="0"/>
                <a:cs typeface="NikoshBAN" panose="02000000000000000000" pitchFamily="2" charset="0"/>
              </a:rPr>
              <a:t>3.1.3 </a:t>
            </a:r>
            <a:r>
              <a:rPr lang="en-US" sz="4000" b="1" dirty="0" err="1" smtClean="0">
                <a:solidFill>
                  <a:schemeClr val="tx1"/>
                </a:solidFill>
                <a:latin typeface="NikoshBAN" panose="02000000000000000000" pitchFamily="2" charset="0"/>
                <a:cs typeface="NikoshBAN" panose="02000000000000000000" pitchFamily="2" charset="0"/>
              </a:rPr>
              <a:t>ছোট</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ছোট</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নিজের</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মতো</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করে</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বলতে</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পারবে</a:t>
            </a:r>
            <a:r>
              <a:rPr lang="en-US" sz="4000" b="1" dirty="0" smtClean="0">
                <a:solidFill>
                  <a:schemeClr val="tx1"/>
                </a:solidFill>
                <a:latin typeface="NikoshBAN" panose="02000000000000000000" pitchFamily="2" charset="0"/>
                <a:cs typeface="NikoshBAN" panose="02000000000000000000" pitchFamily="2" charset="0"/>
              </a:rPr>
              <a:t>। </a:t>
            </a:r>
          </a:p>
          <a:p>
            <a:pPr algn="just"/>
            <a:r>
              <a:rPr lang="en-US" sz="4000" b="1" dirty="0" smtClean="0">
                <a:solidFill>
                  <a:schemeClr val="tx1"/>
                </a:solidFill>
                <a:latin typeface="NikoshBAN" panose="02000000000000000000" pitchFamily="2" charset="0"/>
                <a:cs typeface="NikoshBAN" panose="02000000000000000000" pitchFamily="2" charset="0"/>
              </a:rPr>
              <a:t>৩.১.৭  </a:t>
            </a:r>
            <a:r>
              <a:rPr lang="en-US" sz="4000" b="1" dirty="0" err="1" smtClean="0">
                <a:solidFill>
                  <a:schemeClr val="tx1"/>
                </a:solidFill>
                <a:latin typeface="NikoshBAN" panose="02000000000000000000" pitchFamily="2" charset="0"/>
                <a:cs typeface="NikoshBAN" panose="02000000000000000000" pitchFamily="2" charset="0"/>
              </a:rPr>
              <a:t>ছড়া</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গান</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বলতে</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পারবে</a:t>
            </a:r>
            <a:r>
              <a:rPr lang="en-US" sz="4000" b="1" dirty="0" smtClean="0">
                <a:solidFill>
                  <a:schemeClr val="tx1"/>
                </a:solidFill>
                <a:latin typeface="NikoshBAN" panose="02000000000000000000" pitchFamily="2" charset="0"/>
                <a:cs typeface="NikoshBAN" panose="02000000000000000000" pitchFamily="2" charset="0"/>
              </a:rPr>
              <a:t>।</a:t>
            </a:r>
          </a:p>
          <a:p>
            <a:pPr algn="just"/>
            <a:r>
              <a:rPr lang="en-US" sz="4000" b="1" dirty="0" smtClean="0">
                <a:solidFill>
                  <a:schemeClr val="tx1"/>
                </a:solidFill>
                <a:latin typeface="NikoshBAN" panose="02000000000000000000" pitchFamily="2" charset="0"/>
                <a:cs typeface="NikoshBAN" panose="02000000000000000000" pitchFamily="2" charset="0"/>
              </a:rPr>
              <a:t>৩.১.১২ </a:t>
            </a:r>
            <a:r>
              <a:rPr lang="en-US" sz="4000" b="1" dirty="0" err="1" smtClean="0">
                <a:solidFill>
                  <a:schemeClr val="tx1"/>
                </a:solidFill>
                <a:latin typeface="NikoshBAN" panose="02000000000000000000" pitchFamily="2" charset="0"/>
                <a:cs typeface="NikoshBAN" panose="02000000000000000000" pitchFamily="2" charset="0"/>
              </a:rPr>
              <a:t>অসম্পূর্ণ</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নিজে</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সম্পূর্ণ</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করে</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বলতে</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পারবে</a:t>
            </a:r>
            <a:r>
              <a:rPr lang="en-US" sz="4000" b="1" dirty="0" smtClean="0">
                <a:solidFill>
                  <a:schemeClr val="tx1"/>
                </a:solidFill>
                <a:latin typeface="NikoshBAN" panose="02000000000000000000" pitchFamily="2" charset="0"/>
                <a:cs typeface="NikoshBAN" panose="02000000000000000000" pitchFamily="2" charset="0"/>
              </a:rPr>
              <a:t>।</a:t>
            </a:r>
          </a:p>
          <a:p>
            <a:pPr algn="just"/>
            <a:r>
              <a:rPr lang="en-US" sz="4000" b="1" dirty="0" smtClean="0">
                <a:solidFill>
                  <a:schemeClr val="tx1"/>
                </a:solidFill>
                <a:latin typeface="NikoshBAN" panose="02000000000000000000" pitchFamily="2" charset="0"/>
                <a:cs typeface="NikoshBAN" panose="02000000000000000000" pitchFamily="2" charset="0"/>
              </a:rPr>
              <a:t>৫.২.১ </a:t>
            </a:r>
            <a:r>
              <a:rPr lang="bn-IN"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দলে</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ধারাবাহিক</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তৈরি</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করতে</a:t>
            </a:r>
            <a:r>
              <a:rPr lang="en-US" sz="4000" b="1" dirty="0" smtClean="0">
                <a:solidFill>
                  <a:schemeClr val="tx1"/>
                </a:solidFill>
                <a:latin typeface="NikoshBAN" panose="02000000000000000000" pitchFamily="2" charset="0"/>
                <a:cs typeface="NikoshBAN" panose="02000000000000000000" pitchFamily="2" charset="0"/>
              </a:rPr>
              <a:t> ও </a:t>
            </a:r>
            <a:r>
              <a:rPr lang="en-US" sz="4000" b="1" dirty="0" err="1" smtClean="0">
                <a:solidFill>
                  <a:schemeClr val="tx1"/>
                </a:solidFill>
                <a:latin typeface="NikoshBAN" panose="02000000000000000000" pitchFamily="2" charset="0"/>
                <a:cs typeface="NikoshBAN" panose="02000000000000000000" pitchFamily="2" charset="0"/>
              </a:rPr>
              <a:t>বলতে</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পারবে</a:t>
            </a:r>
            <a:r>
              <a:rPr lang="en-US" sz="4000" b="1" dirty="0" smtClean="0">
                <a:solidFill>
                  <a:schemeClr val="tx1"/>
                </a:solidFill>
                <a:latin typeface="NikoshBAN" panose="02000000000000000000" pitchFamily="2" charset="0"/>
                <a:cs typeface="NikoshBAN" panose="02000000000000000000" pitchFamily="2" charset="0"/>
              </a:rPr>
              <a:t>।</a:t>
            </a:r>
            <a:endParaRPr lang="bn-IN" sz="4000" b="1" dirty="0">
              <a:solidFill>
                <a:schemeClr val="tx1"/>
              </a:solidFill>
              <a:latin typeface="NikoshBAN" panose="02000000000000000000" pitchFamily="2" charset="0"/>
              <a:cs typeface="NikoshBAN" panose="02000000000000000000" pitchFamily="2" charset="0"/>
            </a:endParaRPr>
          </a:p>
          <a:p>
            <a:pPr algn="just"/>
            <a:endParaRPr lang="bn-IN" sz="4000" b="1" dirty="0">
              <a:solidFill>
                <a:schemeClr val="tx1"/>
              </a:solidFill>
              <a:latin typeface="NikoshBAN" panose="02000000000000000000" pitchFamily="2" charset="0"/>
              <a:cs typeface="NikoshBAN" panose="02000000000000000000" pitchFamily="2" charset="0"/>
            </a:endParaRPr>
          </a:p>
          <a:p>
            <a:pPr algn="just"/>
            <a:endParaRPr lang="en-US" sz="4000" b="1" dirty="0" smtClean="0">
              <a:solidFill>
                <a:schemeClr val="tx1"/>
              </a:solidFill>
              <a:latin typeface="NikoshBAN" panose="02000000000000000000" pitchFamily="2" charset="0"/>
              <a:cs typeface="NikoshBAN" panose="02000000000000000000" pitchFamily="2" charset="0"/>
            </a:endParaRPr>
          </a:p>
          <a:p>
            <a:pPr algn="just"/>
            <a:r>
              <a:rPr lang="en-US" sz="4000" b="1" dirty="0" smtClean="0">
                <a:solidFill>
                  <a:schemeClr val="tx1"/>
                </a:solidFill>
                <a:latin typeface="NikoshBAN" panose="02000000000000000000" pitchFamily="2" charset="0"/>
                <a:cs typeface="NikoshBAN" panose="02000000000000000000" pitchFamily="2" charset="0"/>
              </a:rPr>
              <a:t>  </a:t>
            </a:r>
            <a:endParaRPr lang="en-US" sz="4000" b="1"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5194944" y="557855"/>
            <a:ext cx="2769185" cy="678904"/>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NikoshBAN" panose="02000000000000000000" pitchFamily="2" charset="0"/>
                <a:cs typeface="NikoshBAN" panose="02000000000000000000" pitchFamily="2" charset="0"/>
              </a:rPr>
              <a:t> </a:t>
            </a:r>
            <a:r>
              <a:rPr lang="en-US" sz="4000" b="1" dirty="0" smtClean="0">
                <a:solidFill>
                  <a:schemeClr val="tx1"/>
                </a:solidFill>
                <a:latin typeface="NikoshBAN" panose="02000000000000000000" pitchFamily="2" charset="0"/>
                <a:cs typeface="NikoshBAN" panose="02000000000000000000" pitchFamily="2" charset="0"/>
              </a:rPr>
              <a:t>শিখনফল</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1544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15" y="199942"/>
            <a:ext cx="11853950" cy="6658058"/>
          </a:xfrm>
          <a:prstGeom prst="rect">
            <a:avLst/>
          </a:prstGeom>
        </p:spPr>
      </p:pic>
      <p:sp>
        <p:nvSpPr>
          <p:cNvPr id="7" name="Rectangle 6"/>
          <p:cNvSpPr/>
          <p:nvPr/>
        </p:nvSpPr>
        <p:spPr>
          <a:xfrm>
            <a:off x="7596553" y="2583048"/>
            <a:ext cx="3786161"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সৃজনশীল কাজ : গল্প</a:t>
            </a:r>
            <a:endParaRPr lang="en-US" sz="4400" b="1" dirty="0">
              <a:solidFill>
                <a:schemeClr val="tx1"/>
              </a:solidFill>
              <a:latin typeface="NikoshBAN" panose="02000000000000000000" pitchFamily="2" charset="0"/>
              <a:cs typeface="NikoshBAN" panose="02000000000000000000" pitchFamily="2" charset="0"/>
            </a:endParaRPr>
          </a:p>
        </p:txBody>
      </p:sp>
      <p:pic>
        <p:nvPicPr>
          <p:cNvPr id="8" name="Picture 7" descr="ছোট লাল মুরগি - Google Search - Google Chrome"/>
          <p:cNvPicPr>
            <a:picLocks noChangeAspect="1"/>
          </p:cNvPicPr>
          <p:nvPr/>
        </p:nvPicPr>
        <p:blipFill rotWithShape="1">
          <a:blip r:embed="rId3">
            <a:extLst>
              <a:ext uri="{28A0092B-C50C-407E-A947-70E740481C1C}">
                <a14:useLocalDpi xmlns:a14="http://schemas.microsoft.com/office/drawing/2010/main" val="0"/>
              </a:ext>
            </a:extLst>
          </a:blip>
          <a:srcRect l="49710" t="29114" r="28040" b="42047"/>
          <a:stretch/>
        </p:blipFill>
        <p:spPr>
          <a:xfrm>
            <a:off x="2148929" y="2409093"/>
            <a:ext cx="5355439" cy="3099581"/>
          </a:xfrm>
          <a:prstGeom prst="rect">
            <a:avLst/>
          </a:prstGeom>
        </p:spPr>
      </p:pic>
      <p:sp>
        <p:nvSpPr>
          <p:cNvPr id="10" name="Rectangle 9"/>
          <p:cNvSpPr/>
          <p:nvPr/>
        </p:nvSpPr>
        <p:spPr>
          <a:xfrm>
            <a:off x="2545976" y="950259"/>
            <a:ext cx="7676690" cy="754346"/>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3200" dirty="0" err="1" smtClean="0">
                <a:solidFill>
                  <a:schemeClr val="tx1"/>
                </a:solidFill>
                <a:latin typeface="NikoshBAN" panose="02000000000000000000" pitchFamily="2" charset="0"/>
                <a:cs typeface="NikoshBAN" panose="02000000000000000000" pitchFamily="2" charset="0"/>
              </a:rPr>
              <a:t>আজকের</a:t>
            </a:r>
            <a:r>
              <a:rPr lang="en-US" sz="3200" dirty="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ক্লাসে আমরা</a:t>
            </a:r>
            <a:r>
              <a:rPr lang="bn-IN" sz="3200" dirty="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গল্প শুনব </a:t>
            </a:r>
            <a:r>
              <a:rPr lang="en-US" sz="3200" dirty="0" smtClean="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3405553" y="4740094"/>
            <a:ext cx="3786161" cy="678904"/>
          </a:xfrm>
          <a:prstGeom prst="rect">
            <a:avLst/>
          </a:prstGeom>
          <a:solidFill>
            <a:srgbClr val="FF0000"/>
          </a:solidFill>
          <a:ln>
            <a:solidFill>
              <a:srgbClr val="FFC000"/>
            </a:solidFill>
          </a:ln>
          <a:effectLst>
            <a:glow rad="101600">
              <a:schemeClr val="accent2">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ছোট লাল মুরগিটি</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7520353" y="4142217"/>
            <a:ext cx="3786161" cy="678904"/>
          </a:xfrm>
          <a:prstGeom prst="rect">
            <a:avLst/>
          </a:prstGeom>
          <a:solidFill>
            <a:schemeClr val="bg1"/>
          </a:solidFill>
          <a:ln>
            <a:solidFill>
              <a:srgbClr val="FFC000"/>
            </a:solidFill>
          </a:ln>
          <a:effectLst>
            <a:glow rad="228600">
              <a:schemeClr val="accent6">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গল্প - ৭</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9244040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1961804" y="1249485"/>
            <a:ext cx="8894618" cy="3954282"/>
            <a:chOff x="1268647" y="1266109"/>
            <a:chExt cx="5481288" cy="4153789"/>
          </a:xfrm>
        </p:grpSpPr>
        <p:pic>
          <p:nvPicPr>
            <p:cNvPr id="4" name="Picture 3" descr="ছোট লাল মুরগি - Google Search - Google Chrome"/>
            <p:cNvPicPr>
              <a:picLocks noChangeAspect="1"/>
            </p:cNvPicPr>
            <p:nvPr/>
          </p:nvPicPr>
          <p:blipFill rotWithShape="1">
            <a:blip r:embed="rId2">
              <a:extLst>
                <a:ext uri="{28A0092B-C50C-407E-A947-70E740481C1C}">
                  <a14:useLocalDpi xmlns:a14="http://schemas.microsoft.com/office/drawing/2010/main" val="0"/>
                </a:ext>
              </a:extLst>
            </a:blip>
            <a:srcRect l="49710" t="29114" r="28040" b="42047"/>
            <a:stretch/>
          </p:blipFill>
          <p:spPr>
            <a:xfrm>
              <a:off x="1268647" y="1266109"/>
              <a:ext cx="5481288" cy="4153789"/>
            </a:xfrm>
            <a:prstGeom prst="rect">
              <a:avLst/>
            </a:prstGeom>
          </p:spPr>
        </p:pic>
        <p:pic>
          <p:nvPicPr>
            <p:cNvPr id="5" name="Picture 4" descr="ছোট লাল মুরগি বাংলা কার্টুন - Google Search - Google Chrome"/>
            <p:cNvPicPr>
              <a:picLocks noChangeAspect="1"/>
            </p:cNvPicPr>
            <p:nvPr/>
          </p:nvPicPr>
          <p:blipFill rotWithShape="1">
            <a:blip r:embed="rId3">
              <a:extLst>
                <a:ext uri="{28A0092B-C50C-407E-A947-70E740481C1C}">
                  <a14:useLocalDpi xmlns:a14="http://schemas.microsoft.com/office/drawing/2010/main" val="0"/>
                </a:ext>
              </a:extLst>
            </a:blip>
            <a:srcRect l="80651" t="24060" r="7007" b="39668"/>
            <a:stretch/>
          </p:blipFill>
          <p:spPr>
            <a:xfrm flipH="1">
              <a:off x="4326570" y="3458094"/>
              <a:ext cx="1093327" cy="1878676"/>
            </a:xfrm>
            <a:prstGeom prst="rect">
              <a:avLst/>
            </a:prstGeom>
          </p:spPr>
        </p:pic>
        <p:pic>
          <p:nvPicPr>
            <p:cNvPr id="6" name="Picture 5" descr="ছোট লাল মুরগি বাংলা কার্টুন - Google Search - Google Chrome"/>
            <p:cNvPicPr>
              <a:picLocks noChangeAspect="1"/>
            </p:cNvPicPr>
            <p:nvPr/>
          </p:nvPicPr>
          <p:blipFill rotWithShape="1">
            <a:blip r:embed="rId3">
              <a:extLst>
                <a:ext uri="{28A0092B-C50C-407E-A947-70E740481C1C}">
                  <a14:useLocalDpi xmlns:a14="http://schemas.microsoft.com/office/drawing/2010/main" val="0"/>
                </a:ext>
              </a:extLst>
            </a:blip>
            <a:srcRect l="80651" t="24060" r="7007" b="39668"/>
            <a:stretch/>
          </p:blipFill>
          <p:spPr>
            <a:xfrm flipH="1">
              <a:off x="3232061" y="3460867"/>
              <a:ext cx="1093327" cy="1878676"/>
            </a:xfrm>
            <a:prstGeom prst="rect">
              <a:avLst/>
            </a:prstGeom>
          </p:spPr>
        </p:pic>
        <p:pic>
          <p:nvPicPr>
            <p:cNvPr id="7" name="Picture 6" descr="ছোট লাল মুরগি বাংলা কার্টুন - Google Search - Google Chrome"/>
            <p:cNvPicPr>
              <a:picLocks noChangeAspect="1"/>
            </p:cNvPicPr>
            <p:nvPr/>
          </p:nvPicPr>
          <p:blipFill rotWithShape="1">
            <a:blip r:embed="rId3">
              <a:extLst>
                <a:ext uri="{28A0092B-C50C-407E-A947-70E740481C1C}">
                  <a14:useLocalDpi xmlns:a14="http://schemas.microsoft.com/office/drawing/2010/main" val="0"/>
                </a:ext>
              </a:extLst>
            </a:blip>
            <a:srcRect l="80651" t="24060" r="7007" b="39668"/>
            <a:stretch/>
          </p:blipFill>
          <p:spPr>
            <a:xfrm flipH="1">
              <a:off x="1522411" y="3496888"/>
              <a:ext cx="1093327" cy="1878676"/>
            </a:xfrm>
            <a:prstGeom prst="rect">
              <a:avLst/>
            </a:prstGeom>
          </p:spPr>
        </p:pic>
      </p:grpSp>
      <p:sp>
        <p:nvSpPr>
          <p:cNvPr id="9" name="Rectangle 8"/>
          <p:cNvSpPr/>
          <p:nvPr/>
        </p:nvSpPr>
        <p:spPr>
          <a:xfrm>
            <a:off x="1949380" y="377143"/>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1725561" y="5324169"/>
            <a:ext cx="9365226" cy="1029970"/>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 এক ছিল ছোট লাল মুরগি, তার ছিল তিনটি ছানা।</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16404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1150374" y="1386348"/>
            <a:ext cx="10037639" cy="3695142"/>
            <a:chOff x="738300" y="1296786"/>
            <a:chExt cx="11185523" cy="4588626"/>
          </a:xfrm>
        </p:grpSpPr>
        <p:pic>
          <p:nvPicPr>
            <p:cNvPr id="4" name="Picture 3" descr="বিড়াল কার্টুন - Google Search - Google Chrome"/>
            <p:cNvPicPr>
              <a:picLocks noChangeAspect="1"/>
            </p:cNvPicPr>
            <p:nvPr/>
          </p:nvPicPr>
          <p:blipFill rotWithShape="1">
            <a:blip r:embed="rId2">
              <a:extLst>
                <a:ext uri="{28A0092B-C50C-407E-A947-70E740481C1C}">
                  <a14:useLocalDpi xmlns:a14="http://schemas.microsoft.com/office/drawing/2010/main" val="0"/>
                </a:ext>
              </a:extLst>
            </a:blip>
            <a:srcRect l="56490" t="17221" r="12568" b="37290"/>
            <a:stretch/>
          </p:blipFill>
          <p:spPr>
            <a:xfrm>
              <a:off x="9177253" y="3458093"/>
              <a:ext cx="2746570" cy="2360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কুকুর কার্টুন - Google Search - Google Chrome"/>
            <p:cNvPicPr>
              <a:picLocks noChangeAspect="1"/>
            </p:cNvPicPr>
            <p:nvPr/>
          </p:nvPicPr>
          <p:blipFill rotWithShape="1">
            <a:blip r:embed="rId3">
              <a:extLst>
                <a:ext uri="{28A0092B-C50C-407E-A947-70E740481C1C}">
                  <a14:useLocalDpi xmlns:a14="http://schemas.microsoft.com/office/drawing/2010/main" val="0"/>
                </a:ext>
              </a:extLst>
            </a:blip>
            <a:srcRect l="60140" t="16924" r="16046" b="36695"/>
            <a:stretch/>
          </p:blipFill>
          <p:spPr>
            <a:xfrm>
              <a:off x="6083957" y="2327564"/>
              <a:ext cx="3109919" cy="3541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770" t="13226" r="2392" b="11613"/>
            <a:stretch/>
          </p:blipFill>
          <p:spPr>
            <a:xfrm>
              <a:off x="738300" y="1296786"/>
              <a:ext cx="5789940" cy="4588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8" name="Rectangle 7"/>
          <p:cNvSpPr/>
          <p:nvPr/>
        </p:nvSpPr>
        <p:spPr>
          <a:xfrm>
            <a:off x="1949380" y="377143"/>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825911" y="5456905"/>
            <a:ext cx="10692580" cy="1029970"/>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 তার তিনজন বন্ধুও ছিল; তারা হলো গরু, কুকুর, বিড়াল।</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690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ছোট লাল মুরগি - Google Search - Google Chrome"/>
          <p:cNvPicPr>
            <a:picLocks noChangeAspect="1"/>
          </p:cNvPicPr>
          <p:nvPr/>
        </p:nvPicPr>
        <p:blipFill rotWithShape="1">
          <a:blip r:embed="rId2">
            <a:extLst>
              <a:ext uri="{28A0092B-C50C-407E-A947-70E740481C1C}">
                <a14:useLocalDpi xmlns:a14="http://schemas.microsoft.com/office/drawing/2010/main" val="0"/>
              </a:ext>
            </a:extLst>
          </a:blip>
          <a:srcRect l="49710" t="29114" r="28040" b="42047"/>
          <a:stretch/>
        </p:blipFill>
        <p:spPr>
          <a:xfrm>
            <a:off x="1185520" y="1176558"/>
            <a:ext cx="6096430" cy="352844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574" y="2255280"/>
            <a:ext cx="4178790" cy="2449636"/>
          </a:xfrm>
          <a:prstGeom prst="rect">
            <a:avLst/>
          </a:prstGeom>
        </p:spPr>
      </p:pic>
      <p:sp>
        <p:nvSpPr>
          <p:cNvPr id="7" name="Rectangle 6"/>
          <p:cNvSpPr/>
          <p:nvPr/>
        </p:nvSpPr>
        <p:spPr>
          <a:xfrm>
            <a:off x="1949380" y="377143"/>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398206" y="4970206"/>
            <a:ext cx="11385755" cy="1383933"/>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 একদিন ছোট লাল মুরগি মাঠের মধ্যে দিয়ে হাঁটছিল। হঠাৎ সে মাঠের মধ্যে কিছু গমের দানা দেখতে পেল। গমের দানাগুলো কুড়িয়ে নিয়ে সে বুনতে রওয়ানা হলো। </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5654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288"/>
            </a:avLst>
          </a:prstGeom>
          <a:pattFill prst="horzBrick">
            <a:fgClr>
              <a:srgbClr val="7030A0"/>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কুকুর কার্টুন - Google Search - Google Chrome"/>
          <p:cNvPicPr>
            <a:picLocks noChangeAspect="1"/>
          </p:cNvPicPr>
          <p:nvPr/>
        </p:nvPicPr>
        <p:blipFill rotWithShape="1">
          <a:blip r:embed="rId2">
            <a:extLst>
              <a:ext uri="{28A0092B-C50C-407E-A947-70E740481C1C}">
                <a14:useLocalDpi xmlns:a14="http://schemas.microsoft.com/office/drawing/2010/main" val="0"/>
              </a:ext>
            </a:extLst>
          </a:blip>
          <a:srcRect l="60140" t="16924" r="16046" b="36695"/>
          <a:stretch/>
        </p:blipFill>
        <p:spPr>
          <a:xfrm>
            <a:off x="7483400" y="1194619"/>
            <a:ext cx="3231974" cy="4119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ছোট লাল মুরগি - Google Search - Google Chrome"/>
          <p:cNvPicPr>
            <a:picLocks noChangeAspect="1"/>
          </p:cNvPicPr>
          <p:nvPr/>
        </p:nvPicPr>
        <p:blipFill rotWithShape="1">
          <a:blip r:embed="rId3">
            <a:extLst>
              <a:ext uri="{28A0092B-C50C-407E-A947-70E740481C1C}">
                <a14:useLocalDpi xmlns:a14="http://schemas.microsoft.com/office/drawing/2010/main" val="0"/>
              </a:ext>
            </a:extLst>
          </a:blip>
          <a:srcRect l="49710" t="29114" r="28040" b="42047"/>
          <a:stretch/>
        </p:blipFill>
        <p:spPr>
          <a:xfrm>
            <a:off x="1017640" y="2245076"/>
            <a:ext cx="5539456" cy="3206085"/>
          </a:xfrm>
          <a:prstGeom prst="rect">
            <a:avLst/>
          </a:prstGeom>
        </p:spPr>
      </p:pic>
      <p:sp>
        <p:nvSpPr>
          <p:cNvPr id="6" name="Rectangle 5"/>
          <p:cNvSpPr/>
          <p:nvPr/>
        </p:nvSpPr>
        <p:spPr>
          <a:xfrm>
            <a:off x="1462684" y="229660"/>
            <a:ext cx="8927870" cy="678904"/>
          </a:xfrm>
          <a:prstGeom prst="rect">
            <a:avLst/>
          </a:prstGeom>
          <a:solidFill>
            <a:schemeClr val="bg1"/>
          </a:solidFill>
          <a:ln>
            <a:solidFill>
              <a:srgbClr val="FFC000"/>
            </a:solidFill>
          </a:ln>
          <a:effectLst>
            <a:glow rad="101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এসো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ছবি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দেখে</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গল্প</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শুনি</a:t>
            </a:r>
            <a:r>
              <a:rPr lang="en-US" sz="40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383459" y="5574889"/>
            <a:ext cx="11429999" cy="867739"/>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 পথে কুকুরের সঙ্গে দেখা। সে কুকুরকে বলল; তুমি কী গম বুনতে আমাকে সাহায্য করবে?</a:t>
            </a:r>
            <a:endParaRPr lang="en-US" sz="3200" b="1" dirty="0">
              <a:solidFill>
                <a:schemeClr val="tx1"/>
              </a:solidFill>
              <a:latin typeface="NikoshBAN" panose="02000000000000000000" pitchFamily="2" charset="0"/>
              <a:cs typeface="NikoshBAN" panose="02000000000000000000" pitchFamily="2" charset="0"/>
            </a:endParaRPr>
          </a:p>
        </p:txBody>
      </p:sp>
      <p:pic>
        <p:nvPicPr>
          <p:cNvPr id="8" name="Picture 7" descr="বিড়াল কার্টুন - Google Search - Google Chrome"/>
          <p:cNvPicPr>
            <a:picLocks noChangeAspect="1"/>
          </p:cNvPicPr>
          <p:nvPr/>
        </p:nvPicPr>
        <p:blipFill rotWithShape="1">
          <a:blip r:embed="rId4">
            <a:extLst>
              <a:ext uri="{28A0092B-C50C-407E-A947-70E740481C1C}">
                <a14:useLocalDpi xmlns:a14="http://schemas.microsoft.com/office/drawing/2010/main" val="0"/>
              </a:ext>
            </a:extLst>
          </a:blip>
          <a:srcRect l="56490" t="17221" r="12568" b="37290"/>
          <a:stretch/>
        </p:blipFill>
        <p:spPr>
          <a:xfrm>
            <a:off x="7263309" y="1857749"/>
            <a:ext cx="4364167" cy="3420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770" t="13226" r="2392" b="11613"/>
          <a:stretch/>
        </p:blipFill>
        <p:spPr>
          <a:xfrm>
            <a:off x="6214701" y="1170754"/>
            <a:ext cx="5540664" cy="4275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2595716" y="5574889"/>
            <a:ext cx="7742903" cy="867737"/>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 কুকুর বলল, না, আমার সময় নেই। </a:t>
            </a:r>
            <a:endParaRPr lang="en-US" sz="4000" b="1"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2615112" y="5610911"/>
            <a:ext cx="7742903" cy="867737"/>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লাল মুরগি দানা নিয়ে এগিয়ে চলল। </a:t>
            </a:r>
            <a:endParaRPr lang="en-US" sz="4000" b="1"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399010" y="5569528"/>
            <a:ext cx="11405062" cy="1011644"/>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এবার তার বিড়ালের সঙ্গে দেখা হলো। সে বিড়ালকে বলল, তুমি কী আমাকে গম বুনতে আমাকে সাহায্য করবে? </a:t>
            </a:r>
            <a:endParaRPr lang="en-US" sz="4000" b="1"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2617883" y="5663559"/>
            <a:ext cx="7742903" cy="867737"/>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বিড়াল বলল, না... না... আমি ব্যস্ত। </a:t>
            </a:r>
            <a:endParaRPr lang="en-US" sz="4000" b="1"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399010" y="5586154"/>
            <a:ext cx="11371811" cy="964540"/>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তারপর তার গরুর সঙ্গে দেখা। গরুকে জিজ্ঞেস করতেই গরু বলল আমার অনেক কাজ, আমি সাহায্য করতে পারব না।  </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5941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xit" presetSubtype="10" fill="hold" grpId="1" nodeType="clickEffect">
                                  <p:stCondLst>
                                    <p:cond delay="0"/>
                                  </p:stCondLst>
                                  <p:childTnLst>
                                    <p:anim calcmode="lin" valueType="num">
                                      <p:cBhvr>
                                        <p:cTn id="16" dur="500"/>
                                        <p:tgtEl>
                                          <p:spTgt spid="7"/>
                                        </p:tgtEl>
                                        <p:attrNameLst>
                                          <p:attrName>ppt_w</p:attrName>
                                        </p:attrNameLst>
                                      </p:cBhvr>
                                      <p:tavLst>
                                        <p:tav tm="0">
                                          <p:val>
                                            <p:strVal val="ppt_w"/>
                                          </p:val>
                                        </p:tav>
                                        <p:tav tm="100000">
                                          <p:val>
                                            <p:fltVal val="0"/>
                                          </p:val>
                                        </p:tav>
                                      </p:tavLst>
                                    </p:anim>
                                    <p:anim calcmode="lin" valueType="num">
                                      <p:cBhvr>
                                        <p:cTn id="17" dur="500"/>
                                        <p:tgtEl>
                                          <p:spTgt spid="7"/>
                                        </p:tgtEl>
                                        <p:attrNameLst>
                                          <p:attrName>ppt_h</p:attrName>
                                        </p:attrNameLst>
                                      </p:cBhvr>
                                      <p:tavLst>
                                        <p:tav tm="0">
                                          <p:val>
                                            <p:strVal val="ppt_h"/>
                                          </p:val>
                                        </p:tav>
                                        <p:tav tm="100000">
                                          <p:val>
                                            <p:strVal val="ppt_h"/>
                                          </p:val>
                                        </p:tav>
                                      </p:tavLst>
                                    </p:anim>
                                    <p:set>
                                      <p:cBhvr>
                                        <p:cTn id="18" dur="1" fill="hold">
                                          <p:stCondLst>
                                            <p:cond delay="499"/>
                                          </p:stCondLst>
                                        </p:cTn>
                                        <p:tgtEl>
                                          <p:spTgt spid="7"/>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xit" presetSubtype="4" fill="hold" grpId="1" nodeType="clickEffect">
                                  <p:stCondLst>
                                    <p:cond delay="0"/>
                                  </p:stCondLst>
                                  <p:childTnLst>
                                    <p:anim calcmode="lin" valueType="num">
                                      <p:cBhvr additive="base">
                                        <p:cTn id="25" dur="500"/>
                                        <p:tgtEl>
                                          <p:spTgt spid="10"/>
                                        </p:tgtEl>
                                        <p:attrNameLst>
                                          <p:attrName>ppt_y</p:attrName>
                                        </p:attrNameLst>
                                      </p:cBhvr>
                                      <p:tavLst>
                                        <p:tav tm="0">
                                          <p:val>
                                            <p:strVal val="#ppt_y"/>
                                          </p:val>
                                        </p:tav>
                                        <p:tav tm="100000">
                                          <p:val>
                                            <p:strVal val="#ppt_y+#ppt_h*1.125000"/>
                                          </p:val>
                                        </p:tav>
                                      </p:tavLst>
                                    </p:anim>
                                    <p:animEffect transition="out" filter="wipe(dow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6" presetClass="entr" presetSubtype="2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xit" presetSubtype="4" fill="hold" grpId="1" nodeType="clickEffect">
                                  <p:stCondLst>
                                    <p:cond delay="0"/>
                                  </p:stCondLst>
                                  <p:childTnLst>
                                    <p:anim calcmode="lin" valueType="num">
                                      <p:cBhvr additive="base">
                                        <p:cTn id="39" dur="500"/>
                                        <p:tgtEl>
                                          <p:spTgt spid="11"/>
                                        </p:tgtEl>
                                        <p:attrNameLst>
                                          <p:attrName>ppt_y</p:attrName>
                                        </p:attrNameLst>
                                      </p:cBhvr>
                                      <p:tavLst>
                                        <p:tav tm="0">
                                          <p:val>
                                            <p:strVal val="#ppt_y"/>
                                          </p:val>
                                        </p:tav>
                                        <p:tav tm="100000">
                                          <p:val>
                                            <p:strVal val="#ppt_y+#ppt_h*1.125000"/>
                                          </p:val>
                                        </p:tav>
                                      </p:tavLst>
                                    </p:anim>
                                    <p:animEffect transition="out" filter="wipe(down)">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xit" presetSubtype="4" fill="hold" grpId="1" nodeType="clickEffect">
                                  <p:stCondLst>
                                    <p:cond delay="0"/>
                                  </p:stCondLst>
                                  <p:childTnLst>
                                    <p:anim calcmode="lin" valueType="num">
                                      <p:cBhvr additive="base">
                                        <p:cTn id="52" dur="500"/>
                                        <p:tgtEl>
                                          <p:spTgt spid="12"/>
                                        </p:tgtEl>
                                        <p:attrNameLst>
                                          <p:attrName>ppt_y</p:attrName>
                                        </p:attrNameLst>
                                      </p:cBhvr>
                                      <p:tavLst>
                                        <p:tav tm="0">
                                          <p:val>
                                            <p:strVal val="#ppt_y"/>
                                          </p:val>
                                        </p:tav>
                                        <p:tav tm="100000">
                                          <p:val>
                                            <p:strVal val="#ppt_y+#ppt_h*1.125000"/>
                                          </p:val>
                                        </p:tav>
                                      </p:tavLst>
                                    </p:anim>
                                    <p:animEffect transition="out" filter="wipe(down)">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6" presetClass="entr" presetSubtype="21"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xit" presetSubtype="4" fill="hold" grpId="1" nodeType="clickEffect">
                                  <p:stCondLst>
                                    <p:cond delay="0"/>
                                  </p:stCondLst>
                                  <p:childTnLst>
                                    <p:anim calcmode="lin" valueType="num">
                                      <p:cBhvr additive="base">
                                        <p:cTn id="61" dur="500"/>
                                        <p:tgtEl>
                                          <p:spTgt spid="13"/>
                                        </p:tgtEl>
                                        <p:attrNameLst>
                                          <p:attrName>ppt_y</p:attrName>
                                        </p:attrNameLst>
                                      </p:cBhvr>
                                      <p:tavLst>
                                        <p:tav tm="0">
                                          <p:val>
                                            <p:strVal val="#ppt_y"/>
                                          </p:val>
                                        </p:tav>
                                        <p:tav tm="100000">
                                          <p:val>
                                            <p:strVal val="#ppt_y+#ppt_h*1.125000"/>
                                          </p:val>
                                        </p:tav>
                                      </p:tavLst>
                                    </p:anim>
                                    <p:animEffect transition="out" filter="wipe(down)">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2" presetClass="exit" presetSubtype="4" fill="hold" nodeType="clickEffect">
                                  <p:stCondLst>
                                    <p:cond delay="0"/>
                                  </p:stCondLst>
                                  <p:childTnLst>
                                    <p:anim calcmode="lin" valueType="num">
                                      <p:cBhvr additive="base">
                                        <p:cTn id="67" dur="500"/>
                                        <p:tgtEl>
                                          <p:spTgt spid="8"/>
                                        </p:tgtEl>
                                        <p:attrNameLst>
                                          <p:attrName>ppt_y</p:attrName>
                                        </p:attrNameLst>
                                      </p:cBhvr>
                                      <p:tavLst>
                                        <p:tav tm="0">
                                          <p:val>
                                            <p:strVal val="#ppt_y"/>
                                          </p:val>
                                        </p:tav>
                                        <p:tav tm="100000">
                                          <p:val>
                                            <p:strVal val="#ppt_y+#ppt_h*1.125000"/>
                                          </p:val>
                                        </p:tav>
                                      </p:tavLst>
                                    </p:anim>
                                    <p:animEffect transition="out" filter="wipe(down)">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barn(inVertical)">
                                      <p:cBhvr>
                                        <p:cTn id="7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697</Words>
  <Application>Microsoft Office PowerPoint</Application>
  <PresentationFormat>Widescreen</PresentationFormat>
  <Paragraphs>85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57</cp:revision>
  <dcterms:created xsi:type="dcterms:W3CDTF">2020-07-22T16:26:40Z</dcterms:created>
  <dcterms:modified xsi:type="dcterms:W3CDTF">2020-07-25T22:00:41Z</dcterms:modified>
</cp:coreProperties>
</file>