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2" r:id="rId2"/>
    <p:sldId id="283" r:id="rId3"/>
    <p:sldId id="287" r:id="rId4"/>
    <p:sldId id="284" r:id="rId5"/>
    <p:sldId id="285" r:id="rId6"/>
    <p:sldId id="286" r:id="rId7"/>
    <p:sldId id="272" r:id="rId8"/>
    <p:sldId id="262" r:id="rId9"/>
    <p:sldId id="280" r:id="rId10"/>
    <p:sldId id="281" r:id="rId11"/>
    <p:sldId id="289" r:id="rId12"/>
    <p:sldId id="291" r:id="rId13"/>
    <p:sldId id="292" r:id="rId14"/>
    <p:sldId id="290" r:id="rId15"/>
    <p:sldId id="288" r:id="rId16"/>
    <p:sldId id="274"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77E13-C2DC-42C0-8806-4C8433D7BD67}" type="datetimeFigureOut">
              <a:rPr lang="en-US" smtClean="0"/>
              <a:t>7/25/2020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F0EAF-BB3B-4A12-BF53-8CC8F37CE693}" type="slidenum">
              <a:rPr lang="en-US" smtClean="0"/>
              <a:t>‹#›</a:t>
            </a:fld>
            <a:endParaRPr lang="en-US" dirty="0"/>
          </a:p>
        </p:txBody>
      </p:sp>
    </p:spTree>
    <p:extLst>
      <p:ext uri="{BB962C8B-B14F-4D97-AF65-F5344CB8AC3E}">
        <p14:creationId xmlns:p14="http://schemas.microsoft.com/office/powerpoint/2010/main" val="744160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208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078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222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071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130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996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133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503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7880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90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7/25/2020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141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7/25/2020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0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 Id="rId4" Type="http://schemas.openxmlformats.org/officeDocument/2006/relationships/image" Target="../media/image7.png" /></Relationships>
</file>

<file path=ppt/slides/_rels/slide1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1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7.png" /><Relationship Id="rId1" Type="http://schemas.openxmlformats.org/officeDocument/2006/relationships/slideLayout" Target="../slideLayouts/slideLayout7.xml" /><Relationship Id="rId4" Type="http://schemas.openxmlformats.org/officeDocument/2006/relationships/image" Target="../media/image2.jpeg" /></Relationships>
</file>

<file path=ppt/slides/_rels/slide1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7.png" /><Relationship Id="rId1" Type="http://schemas.openxmlformats.org/officeDocument/2006/relationships/slideLayout" Target="../slideLayouts/slideLayout7.xml" /><Relationship Id="rId4" Type="http://schemas.openxmlformats.org/officeDocument/2006/relationships/image" Target="../media/image2.jpeg" /></Relationships>
</file>

<file path=ppt/slides/_rels/slide1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 Id="rId4" Type="http://schemas.openxmlformats.org/officeDocument/2006/relationships/image" Target="../media/image9.jpeg" /></Relationships>
</file>

<file path=ppt/slides/_rels/slide1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2.jpeg"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 Id="rId4" Type="http://schemas.openxmlformats.org/officeDocument/2006/relationships/image" Target="../media/image7.png"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2.jpeg"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61EFBB6-7534-D940-9D5B-0009969A9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944" y="1044653"/>
            <a:ext cx="2099833" cy="2061429"/>
          </a:xfrm>
          <a:prstGeom prst="ellipse">
            <a:avLst/>
          </a:prstGeom>
          <a:ln>
            <a:noFill/>
          </a:ln>
          <a:effectLst>
            <a:softEdge rad="112500"/>
          </a:effectLst>
        </p:spPr>
      </p:pic>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4" name="TextBox 3">
            <a:extLst>
              <a:ext uri="{FF2B5EF4-FFF2-40B4-BE49-F238E27FC236}">
                <a16:creationId xmlns:a16="http://schemas.microsoft.com/office/drawing/2014/main" id="{59A1B45F-206E-A74F-8117-523E12BE5928}"/>
              </a:ext>
            </a:extLst>
          </p:cNvPr>
          <p:cNvSpPr txBox="1"/>
          <p:nvPr/>
        </p:nvSpPr>
        <p:spPr>
          <a:xfrm>
            <a:off x="-146484" y="710705"/>
            <a:ext cx="9106958" cy="4085734"/>
          </a:xfrm>
          <a:prstGeom prst="rect">
            <a:avLst/>
          </a:prstGeom>
          <a:noFill/>
        </p:spPr>
        <p:txBody>
          <a:bodyPr wrap="square" rtlCol="0" anchor="ctr">
            <a:spAutoFit/>
          </a:bodyPr>
          <a:lstStyle/>
          <a:p>
            <a:pPr algn="ctr"/>
            <a:r>
              <a:rPr lang="en-GB" sz="24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 লাইন ক্লাস by</a:t>
            </a:r>
            <a:r>
              <a:rPr lang="en-GB" sz="60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GB" sz="5400" b="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4950" b="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প্রবর্তক স্কুল এণ্ড কলেজ</a:t>
            </a:r>
          </a:p>
          <a:p>
            <a:pPr algn="ctr"/>
            <a:r>
              <a:rPr lang="en-GB" sz="30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পাঁচলাইশ, চট্টগ্রাম। </a:t>
            </a:r>
          </a:p>
          <a:p>
            <a:pPr algn="ctr"/>
            <a:r>
              <a:rPr lang="en-GB" sz="30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01850-393855</a:t>
            </a:r>
          </a:p>
          <a:p>
            <a:pPr algn="ctr"/>
            <a:r>
              <a:rPr lang="en-GB" sz="2100" b="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https://www.facebook.com/</a:t>
            </a:r>
            <a:r>
              <a:rPr lang="as-IN" sz="2100" b="1">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প্রবর্তক-স্কুল-অ্যান্ড-কলেজ-2373745329549208</a:t>
            </a:r>
            <a:endParaRPr lang="en-GB" sz="21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GB" sz="30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ওয়েবসাইটঃ </a:t>
            </a:r>
            <a:r>
              <a:rPr lang="en-GB" sz="3000" b="1" i="0">
                <a:solidFill>
                  <a:srgbClr val="216FDB"/>
                </a:solidFill>
                <a:effectLst/>
                <a:latin typeface="Roboto" panose="02000000000000000000" pitchFamily="2" charset="0"/>
              </a:rPr>
              <a:t> http://pbsc1930.edu.bd</a:t>
            </a:r>
            <a:endParaRPr lang="en-GB" sz="30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GB" sz="3000" b="1">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EIIN No. : 104694       </a:t>
            </a:r>
            <a:endParaRPr lang="en-US" sz="3000" b="1" dirty="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27861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457200" y="3250996"/>
            <a:ext cx="8229600" cy="2952154"/>
          </a:xfrm>
          <a:prstGeom prst="snip2Same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solidFill>
                  <a:schemeClr val="tx1"/>
                </a:solidFill>
                <a:latin typeface="NikoshBAN" panose="02000000000000000000" pitchFamily="2" charset="0"/>
                <a:cs typeface="NikoshBAN" panose="02000000000000000000" pitchFamily="2" charset="0"/>
              </a:rPr>
              <a:t>মহীসোপানের শেষ সীমানা  থেকে ভূভাগ হঠাৎ খাড়াভাবে নেমে  সমুদ্রের গভীর তলদেশের সঙ্গে মিশে যায়। এ ঢাল অংশকে মহীঢাল বলে। মহীঢালে সমুদ্রের পানির  সর্ব্বোচ্চ গভীরতা ২০০ থেকে ৩০০০ মিটার। এটি গডে প্রায় ১৬ থেকে ৩২ কি.মি। অসংখ্য গিরিখাত অবস্থান  করায় তা খুবই বন্ধুর প্রকৃতির ।  </a:t>
            </a:r>
            <a:endParaRPr lang="en-US" sz="2400" b="1" dirty="0">
              <a:solidFill>
                <a:schemeClr val="tx1"/>
              </a:solidFill>
              <a:latin typeface="NikoshBAN" panose="02000000000000000000" pitchFamily="2" charset="0"/>
              <a:cs typeface="NikoshBAN" panose="02000000000000000000" pitchFamily="2" charset="0"/>
            </a:endParaRPr>
          </a:p>
        </p:txBody>
      </p:sp>
      <p:grpSp>
        <p:nvGrpSpPr>
          <p:cNvPr id="40" name="Group 39"/>
          <p:cNvGrpSpPr/>
          <p:nvPr/>
        </p:nvGrpSpPr>
        <p:grpSpPr>
          <a:xfrm>
            <a:off x="3521722" y="38546"/>
            <a:ext cx="5821992" cy="2444525"/>
            <a:chOff x="4094221" y="747121"/>
            <a:chExt cx="3997840" cy="1709548"/>
          </a:xfrm>
        </p:grpSpPr>
        <p:sp>
          <p:nvSpPr>
            <p:cNvPr id="7" name="Rectangle 6"/>
            <p:cNvSpPr/>
            <p:nvPr/>
          </p:nvSpPr>
          <p:spPr>
            <a:xfrm>
              <a:off x="4772777" y="1765013"/>
              <a:ext cx="3319284" cy="400110"/>
            </a:xfrm>
            <a:prstGeom prst="rect">
              <a:avLst/>
            </a:prstGeom>
            <a:solidFill>
              <a:srgbClr val="FF0000"/>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000" b="1"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এর গভীর তা ২০০ থেকে ৩০০০ মিটার </a:t>
              </a:r>
              <a:endParaRPr lang="en-US" sz="2000" b="1" cap="none" spc="0"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9" name="Striped Right Arrow 8"/>
            <p:cNvSpPr/>
            <p:nvPr/>
          </p:nvSpPr>
          <p:spPr>
            <a:xfrm rot="5400000">
              <a:off x="3608148" y="1233194"/>
              <a:ext cx="1709548" cy="737402"/>
            </a:xfrm>
            <a:prstGeom prst="stripedRightArrow">
              <a:avLst>
                <a:gd name="adj1" fmla="val 50000"/>
                <a:gd name="adj2" fmla="val 99575"/>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anose="02000000000000000000" pitchFamily="2" charset="0"/>
                  <a:cs typeface="NikoshBAN" panose="02000000000000000000" pitchFamily="2" charset="0"/>
                </a:rPr>
                <a:t>পানির গভীরতা</a:t>
              </a:r>
              <a:endParaRPr lang="en-US" sz="2000" dirty="0">
                <a:latin typeface="NikoshBAN" panose="02000000000000000000" pitchFamily="2" charset="0"/>
                <a:cs typeface="NikoshBAN" panose="02000000000000000000" pitchFamily="2" charset="0"/>
              </a:endParaRPr>
            </a:p>
          </p:txBody>
        </p:sp>
      </p:grpSp>
      <p:sp>
        <p:nvSpPr>
          <p:cNvPr id="13" name="Rectangle 12"/>
          <p:cNvSpPr/>
          <p:nvPr/>
        </p:nvSpPr>
        <p:spPr>
          <a:xfrm flipH="1">
            <a:off x="717276" y="107354"/>
            <a:ext cx="2940782" cy="523220"/>
          </a:xfrm>
          <a:prstGeom prst="rect">
            <a:avLst/>
          </a:prstGeom>
          <a:solidFill>
            <a:schemeClr val="tx1"/>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800" b="1" dirty="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মহীঢাল</a:t>
            </a:r>
            <a:endParaRPr lang="en-US" sz="2800" b="1" cap="none" spc="0" dirty="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30" name="Group 29"/>
          <p:cNvGrpSpPr/>
          <p:nvPr/>
        </p:nvGrpSpPr>
        <p:grpSpPr>
          <a:xfrm>
            <a:off x="-127802" y="633510"/>
            <a:ext cx="8534400" cy="2878745"/>
            <a:chOff x="304800" y="702656"/>
            <a:chExt cx="8534400" cy="2878745"/>
          </a:xfrm>
        </p:grpSpPr>
        <p:sp>
          <p:nvSpPr>
            <p:cNvPr id="27" name="Freeform 26"/>
            <p:cNvSpPr/>
            <p:nvPr/>
          </p:nvSpPr>
          <p:spPr>
            <a:xfrm>
              <a:off x="375765" y="702656"/>
              <a:ext cx="4424835" cy="2026071"/>
            </a:xfrm>
            <a:custGeom>
              <a:avLst/>
              <a:gdLst>
                <a:gd name="connsiteX0" fmla="*/ 81435 w 3265979"/>
                <a:gd name="connsiteY0" fmla="*/ 0 h 1888069"/>
                <a:gd name="connsiteX1" fmla="*/ 597629 w 3265979"/>
                <a:gd name="connsiteY1" fmla="*/ 132736 h 1888069"/>
                <a:gd name="connsiteX2" fmla="*/ 745112 w 3265979"/>
                <a:gd name="connsiteY2" fmla="*/ 206477 h 1888069"/>
                <a:gd name="connsiteX3" fmla="*/ 981087 w 3265979"/>
                <a:gd name="connsiteY3" fmla="*/ 324465 h 1888069"/>
                <a:gd name="connsiteX4" fmla="*/ 1305551 w 3265979"/>
                <a:gd name="connsiteY4" fmla="*/ 353961 h 1888069"/>
                <a:gd name="connsiteX5" fmla="*/ 1482532 w 3265979"/>
                <a:gd name="connsiteY5" fmla="*/ 383458 h 1888069"/>
                <a:gd name="connsiteX6" fmla="*/ 1674261 w 3265979"/>
                <a:gd name="connsiteY6" fmla="*/ 486697 h 1888069"/>
                <a:gd name="connsiteX7" fmla="*/ 1969229 w 3265979"/>
                <a:gd name="connsiteY7" fmla="*/ 914400 h 1888069"/>
                <a:gd name="connsiteX8" fmla="*/ 2249448 w 3265979"/>
                <a:gd name="connsiteY8" fmla="*/ 1268361 h 1888069"/>
                <a:gd name="connsiteX9" fmla="*/ 2544416 w 3265979"/>
                <a:gd name="connsiteY9" fmla="*/ 1474839 h 1888069"/>
                <a:gd name="connsiteX10" fmla="*/ 2721396 w 3265979"/>
                <a:gd name="connsiteY10" fmla="*/ 1622323 h 1888069"/>
                <a:gd name="connsiteX11" fmla="*/ 2942622 w 3265979"/>
                <a:gd name="connsiteY11" fmla="*/ 1799303 h 1888069"/>
                <a:gd name="connsiteX12" fmla="*/ 3075358 w 3265979"/>
                <a:gd name="connsiteY12" fmla="*/ 1858297 h 1888069"/>
                <a:gd name="connsiteX13" fmla="*/ 110932 w 3265979"/>
                <a:gd name="connsiteY13" fmla="*/ 1887794 h 1888069"/>
                <a:gd name="connsiteX14" fmla="*/ 582880 w 3265979"/>
                <a:gd name="connsiteY14" fmla="*/ 1873045 h 1888069"/>
                <a:gd name="connsiteX15" fmla="*/ 125680 w 3265979"/>
                <a:gd name="connsiteY15" fmla="*/ 1873045 h 188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5979" h="1888069">
                  <a:moveTo>
                    <a:pt x="81435" y="0"/>
                  </a:moveTo>
                  <a:cubicBezTo>
                    <a:pt x="284225" y="49161"/>
                    <a:pt x="487016" y="98323"/>
                    <a:pt x="597629" y="132736"/>
                  </a:cubicBezTo>
                  <a:cubicBezTo>
                    <a:pt x="708242" y="167149"/>
                    <a:pt x="745112" y="206477"/>
                    <a:pt x="745112" y="206477"/>
                  </a:cubicBezTo>
                  <a:cubicBezTo>
                    <a:pt x="809022" y="238432"/>
                    <a:pt x="887681" y="299884"/>
                    <a:pt x="981087" y="324465"/>
                  </a:cubicBezTo>
                  <a:cubicBezTo>
                    <a:pt x="1074493" y="349046"/>
                    <a:pt x="1221977" y="344129"/>
                    <a:pt x="1305551" y="353961"/>
                  </a:cubicBezTo>
                  <a:cubicBezTo>
                    <a:pt x="1389125" y="363793"/>
                    <a:pt x="1421080" y="361335"/>
                    <a:pt x="1482532" y="383458"/>
                  </a:cubicBezTo>
                  <a:cubicBezTo>
                    <a:pt x="1543984" y="405581"/>
                    <a:pt x="1593145" y="398207"/>
                    <a:pt x="1674261" y="486697"/>
                  </a:cubicBezTo>
                  <a:cubicBezTo>
                    <a:pt x="1755377" y="575187"/>
                    <a:pt x="1873365" y="784123"/>
                    <a:pt x="1969229" y="914400"/>
                  </a:cubicBezTo>
                  <a:cubicBezTo>
                    <a:pt x="2065093" y="1044677"/>
                    <a:pt x="2153584" y="1174955"/>
                    <a:pt x="2249448" y="1268361"/>
                  </a:cubicBezTo>
                  <a:cubicBezTo>
                    <a:pt x="2345313" y="1361768"/>
                    <a:pt x="2465758" y="1415845"/>
                    <a:pt x="2544416" y="1474839"/>
                  </a:cubicBezTo>
                  <a:cubicBezTo>
                    <a:pt x="2623074" y="1533833"/>
                    <a:pt x="2655028" y="1568246"/>
                    <a:pt x="2721396" y="1622323"/>
                  </a:cubicBezTo>
                  <a:cubicBezTo>
                    <a:pt x="2787764" y="1676400"/>
                    <a:pt x="2883628" y="1759974"/>
                    <a:pt x="2942622" y="1799303"/>
                  </a:cubicBezTo>
                  <a:cubicBezTo>
                    <a:pt x="3001616" y="1838632"/>
                    <a:pt x="3547306" y="1843549"/>
                    <a:pt x="3075358" y="1858297"/>
                  </a:cubicBezTo>
                  <a:cubicBezTo>
                    <a:pt x="2603410" y="1873046"/>
                    <a:pt x="526345" y="1885336"/>
                    <a:pt x="110932" y="1887794"/>
                  </a:cubicBezTo>
                  <a:cubicBezTo>
                    <a:pt x="-304481" y="1890252"/>
                    <a:pt x="580422" y="1875503"/>
                    <a:pt x="582880" y="1873045"/>
                  </a:cubicBezTo>
                  <a:cubicBezTo>
                    <a:pt x="585338" y="1870587"/>
                    <a:pt x="355509" y="1871816"/>
                    <a:pt x="125680" y="1873045"/>
                  </a:cubicBezTo>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a:off x="304800" y="702657"/>
              <a:ext cx="8534400" cy="2878744"/>
            </a:xfrm>
            <a:prstGeom prst="corner">
              <a:avLst>
                <a:gd name="adj1" fmla="val 31268"/>
                <a:gd name="adj2" fmla="val 7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rot="2592272">
            <a:off x="2441538" y="1805128"/>
            <a:ext cx="1127232" cy="58477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মহীঢাল</a:t>
            </a:r>
            <a:endParaRPr lang="en-US" sz="32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29" name="Rectangle 28"/>
          <p:cNvSpPr/>
          <p:nvPr/>
        </p:nvSpPr>
        <p:spPr>
          <a:xfrm rot="1165309">
            <a:off x="567728" y="953291"/>
            <a:ext cx="1380507"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8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মহীসোপান</a:t>
            </a:r>
            <a:endParaRPr lang="en-US" sz="28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39" name="Group 38"/>
          <p:cNvGrpSpPr/>
          <p:nvPr/>
        </p:nvGrpSpPr>
        <p:grpSpPr>
          <a:xfrm>
            <a:off x="2211495" y="1155780"/>
            <a:ext cx="5791985" cy="2070746"/>
            <a:chOff x="3794384" y="1146670"/>
            <a:chExt cx="4816216" cy="2206130"/>
          </a:xfrm>
        </p:grpSpPr>
        <p:sp>
          <p:nvSpPr>
            <p:cNvPr id="15" name="Striped Right Arrow 14"/>
            <p:cNvSpPr/>
            <p:nvPr/>
          </p:nvSpPr>
          <p:spPr>
            <a:xfrm>
              <a:off x="4648199" y="2615398"/>
              <a:ext cx="3962401" cy="737402"/>
            </a:xfrm>
            <a:prstGeom prst="stripedRightArrow">
              <a:avLst>
                <a:gd name="adj1" fmla="val 50000"/>
                <a:gd name="adj2" fmla="val 0"/>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anose="02000000000000000000" pitchFamily="2" charset="0"/>
                  <a:cs typeface="NikoshBAN" panose="02000000000000000000" pitchFamily="2" charset="0"/>
                </a:rPr>
                <a:t>মহীঢালের গড় প্রশস্ততা ১৬-৩২ কিমি।</a:t>
              </a:r>
              <a:endParaRPr lang="en-US" sz="2400" dirty="0">
                <a:latin typeface="NikoshBAN" panose="02000000000000000000" pitchFamily="2" charset="0"/>
                <a:cs typeface="NikoshBAN" panose="02000000000000000000" pitchFamily="2" charset="0"/>
              </a:endParaRPr>
            </a:p>
          </p:txBody>
        </p:sp>
        <p:cxnSp>
          <p:nvCxnSpPr>
            <p:cNvPr id="32" name="Straight Arrow Connector 31"/>
            <p:cNvCxnSpPr>
              <a:cxnSpLocks/>
              <a:stCxn id="27" idx="6"/>
            </p:cNvCxnSpPr>
            <p:nvPr/>
          </p:nvCxnSpPr>
          <p:spPr>
            <a:xfrm>
              <a:off x="3794384" y="1146670"/>
              <a:ext cx="1499137" cy="1732452"/>
            </a:xfrm>
            <a:prstGeom prst="straightConnector1">
              <a:avLst/>
            </a:prstGeom>
            <a:ln w="6032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33400" y="2819400"/>
            <a:ext cx="1142999" cy="584775"/>
            <a:chOff x="381000" y="2937839"/>
            <a:chExt cx="1142999" cy="584775"/>
          </a:xfrm>
          <a:scene3d>
            <a:camera prst="orthographicFront">
              <a:rot lat="0" lon="0" rev="0"/>
            </a:camera>
            <a:lightRig rig="chilly" dir="t">
              <a:rot lat="0" lon="0" rev="18480000"/>
            </a:lightRig>
          </a:scene3d>
        </p:grpSpPr>
        <p:grpSp>
          <p:nvGrpSpPr>
            <p:cNvPr id="35" name="Group 34"/>
            <p:cNvGrpSpPr/>
            <p:nvPr/>
          </p:nvGrpSpPr>
          <p:grpSpPr>
            <a:xfrm>
              <a:off x="381000" y="2937839"/>
              <a:ext cx="1142999" cy="584775"/>
              <a:chOff x="381000" y="2937839"/>
              <a:chExt cx="1142999" cy="584775"/>
            </a:xfrm>
          </p:grpSpPr>
          <p:sp>
            <p:nvSpPr>
              <p:cNvPr id="37" name="Flowchart: Alternate Process 3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8" name="Flowchart: Decision 3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6" name="Rectangle 3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41" name="Group 40"/>
          <p:cNvGrpSpPr/>
          <p:nvPr/>
        </p:nvGrpSpPr>
        <p:grpSpPr>
          <a:xfrm>
            <a:off x="6705600" y="762000"/>
            <a:ext cx="1142999" cy="584775"/>
            <a:chOff x="381000" y="2937839"/>
            <a:chExt cx="1142999" cy="584775"/>
          </a:xfrm>
          <a:scene3d>
            <a:camera prst="orthographicFront">
              <a:rot lat="0" lon="0" rev="0"/>
            </a:camera>
            <a:lightRig rig="chilly" dir="t">
              <a:rot lat="0" lon="0" rev="18480000"/>
            </a:lightRig>
          </a:scene3d>
        </p:grpSpPr>
        <p:grpSp>
          <p:nvGrpSpPr>
            <p:cNvPr id="42" name="Group 41"/>
            <p:cNvGrpSpPr/>
            <p:nvPr/>
          </p:nvGrpSpPr>
          <p:grpSpPr>
            <a:xfrm>
              <a:off x="381000" y="2937839"/>
              <a:ext cx="1142999" cy="584775"/>
              <a:chOff x="381000" y="2937839"/>
              <a:chExt cx="1142999" cy="584775"/>
            </a:xfrm>
          </p:grpSpPr>
          <p:sp>
            <p:nvSpPr>
              <p:cNvPr id="44" name="Flowchart: Alternate Process 43"/>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45" name="Flowchart: Decision 44"/>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43" name="Rectangle 42"/>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46" name="Group 45"/>
          <p:cNvGrpSpPr/>
          <p:nvPr/>
        </p:nvGrpSpPr>
        <p:grpSpPr>
          <a:xfrm>
            <a:off x="3429001" y="2996625"/>
            <a:ext cx="1142999" cy="584775"/>
            <a:chOff x="381000" y="2937839"/>
            <a:chExt cx="1142999" cy="584775"/>
          </a:xfrm>
          <a:scene3d>
            <a:camera prst="orthographicFront">
              <a:rot lat="0" lon="0" rev="0"/>
            </a:camera>
            <a:lightRig rig="chilly" dir="t">
              <a:rot lat="0" lon="0" rev="18480000"/>
            </a:lightRig>
          </a:scene3d>
        </p:grpSpPr>
        <p:grpSp>
          <p:nvGrpSpPr>
            <p:cNvPr id="47" name="Group 46"/>
            <p:cNvGrpSpPr/>
            <p:nvPr/>
          </p:nvGrpSpPr>
          <p:grpSpPr>
            <a:xfrm>
              <a:off x="381000" y="2937839"/>
              <a:ext cx="1142999" cy="584775"/>
              <a:chOff x="381000" y="2937839"/>
              <a:chExt cx="1142999" cy="584775"/>
            </a:xfrm>
          </p:grpSpPr>
          <p:sp>
            <p:nvSpPr>
              <p:cNvPr id="49" name="Flowchart: Alternate Process 48"/>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50" name="Flowchart: Decision 49"/>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48" name="Rectangle 47"/>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sp>
        <p:nvSpPr>
          <p:cNvPr id="3" name="TextBox 2">
            <a:extLst>
              <a:ext uri="{FF2B5EF4-FFF2-40B4-BE49-F238E27FC236}">
                <a16:creationId xmlns:a16="http://schemas.microsoft.com/office/drawing/2014/main" id="{C415F755-E1CD-844D-91E1-8A72780E21C3}"/>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5" name="Picture 4">
            <a:extLst>
              <a:ext uri="{FF2B5EF4-FFF2-40B4-BE49-F238E27FC236}">
                <a16:creationId xmlns:a16="http://schemas.microsoft.com/office/drawing/2014/main" id="{D48DC490-E048-6749-A811-7421C1539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9EB868AF-DDC3-1F4B-ADD4-3F079DD0D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Tree>
    <p:extLst>
      <p:ext uri="{BB962C8B-B14F-4D97-AF65-F5344CB8AC3E}">
        <p14:creationId xmlns:p14="http://schemas.microsoft.com/office/powerpoint/2010/main" val="3985801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000"/>
                                        <p:tgtEl>
                                          <p:spTgt spid="39"/>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22" presetClass="entr" presetSubtype="1" repeatCount="300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2000"/>
                                        <p:tgtEl>
                                          <p:spTgt spid="40"/>
                                        </p:tgtEl>
                                      </p:cBhvr>
                                    </p:animEffec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childTnLst>
              </p:cTn>
              <p:nextCondLst>
                <p:cond evt="onClick" delay="0">
                  <p:tgtEl>
                    <p:spTgt spid="46"/>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9" name="Rectangle 8">
            <a:extLst>
              <a:ext uri="{FF2B5EF4-FFF2-40B4-BE49-F238E27FC236}">
                <a16:creationId xmlns:a16="http://schemas.microsoft.com/office/drawing/2014/main" id="{7FB718FD-8299-EB48-B383-B90BAC733A53}"/>
              </a:ext>
            </a:extLst>
          </p:cNvPr>
          <p:cNvSpPr/>
          <p:nvPr/>
        </p:nvSpPr>
        <p:spPr>
          <a:xfrm>
            <a:off x="162371" y="249125"/>
            <a:ext cx="8794170" cy="4359486"/>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D9A0414-B82C-8D4D-AA3B-00636D2AF210}"/>
              </a:ext>
            </a:extLst>
          </p:cNvPr>
          <p:cNvSpPr txBox="1"/>
          <p:nvPr/>
        </p:nvSpPr>
        <p:spPr>
          <a:xfrm>
            <a:off x="5171675" y="1927873"/>
            <a:ext cx="1828800" cy="1828800"/>
          </a:xfrm>
          <a:prstGeom prst="rect">
            <a:avLst/>
          </a:prstGeom>
          <a:noFill/>
        </p:spPr>
        <p:txBody>
          <a:bodyPr wrap="square" rtlCol="0">
            <a:spAutoFit/>
          </a:bodyPr>
          <a:lstStyle/>
          <a:p>
            <a:pPr algn="l"/>
            <a:endParaRPr lang="en-US"/>
          </a:p>
        </p:txBody>
      </p:sp>
      <p:sp>
        <p:nvSpPr>
          <p:cNvPr id="2" name="Rectangle 1">
            <a:extLst>
              <a:ext uri="{FF2B5EF4-FFF2-40B4-BE49-F238E27FC236}">
                <a16:creationId xmlns:a16="http://schemas.microsoft.com/office/drawing/2014/main" id="{328F9A7B-DCA9-2541-B164-F34CC2D615B8}"/>
              </a:ext>
            </a:extLst>
          </p:cNvPr>
          <p:cNvSpPr/>
          <p:nvPr/>
        </p:nvSpPr>
        <p:spPr>
          <a:xfrm>
            <a:off x="2505352" y="3301677"/>
            <a:ext cx="5332645" cy="523220"/>
          </a:xfrm>
          <a:prstGeom prst="rect">
            <a:avLst/>
          </a:prstGeom>
          <a:solidFill>
            <a:srgbClr val="FF0000"/>
          </a:solidFill>
          <a:ln>
            <a:solidFill>
              <a:srgbClr val="FF0000"/>
            </a:solid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sz="2800" b="1" u="sng" dirty="0">
                <a:ln w="1905"/>
                <a:solidFill>
                  <a:srgbClr val="FFFF00"/>
                </a:solidFill>
                <a:effectLst>
                  <a:innerShdw blurRad="69850" dist="43180" dir="5400000">
                    <a:srgbClr val="000000">
                      <a:alpha val="65000"/>
                    </a:srgbClr>
                  </a:innerShdw>
                </a:effectLst>
              </a:rPr>
              <a:t>গভীর সমুদ্রের বিশাল সমভূমি</a:t>
            </a:r>
            <a:endParaRPr lang="en-US" sz="2800" b="1" u="sng" cap="none" spc="0" dirty="0">
              <a:ln w="1905"/>
              <a:solidFill>
                <a:srgbClr val="FFFF00"/>
              </a:solidFill>
              <a:effectLst>
                <a:innerShdw blurRad="69850" dist="43180" dir="5400000">
                  <a:srgbClr val="000000">
                    <a:alpha val="65000"/>
                  </a:srgbClr>
                </a:innerShdw>
              </a:effectLst>
            </a:endParaRPr>
          </a:p>
        </p:txBody>
      </p:sp>
      <p:sp>
        <p:nvSpPr>
          <p:cNvPr id="3" name="TextBox 2">
            <a:extLst>
              <a:ext uri="{FF2B5EF4-FFF2-40B4-BE49-F238E27FC236}">
                <a16:creationId xmlns:a16="http://schemas.microsoft.com/office/drawing/2014/main" id="{17E50B23-7F4B-5B48-A40E-9577B252B6A9}"/>
              </a:ext>
            </a:extLst>
          </p:cNvPr>
          <p:cNvSpPr txBox="1"/>
          <p:nvPr/>
        </p:nvSpPr>
        <p:spPr>
          <a:xfrm>
            <a:off x="606650" y="4536376"/>
            <a:ext cx="7905612" cy="1569660"/>
          </a:xfrm>
          <a:prstGeom prst="rect">
            <a:avLst/>
          </a:prstGeom>
          <a:solidFill>
            <a:schemeClr val="accent6">
              <a:lumMod val="40000"/>
              <a:lumOff val="60000"/>
            </a:schemeClr>
          </a:solidFill>
          <a:ln>
            <a:solidFill>
              <a:schemeClr val="accent2">
                <a:lumMod val="75000"/>
              </a:schemeClr>
            </a:solidFill>
          </a:ln>
        </p:spPr>
        <p:txBody>
          <a:bodyPr wrap="square" rtlCol="0">
            <a:spAutoFit/>
          </a:bodyPr>
          <a:lstStyle/>
          <a:p>
            <a:pPr algn="just"/>
            <a:r>
              <a:rPr lang="en-GB" sz="2400" b="1"/>
              <a:t>৩। </a:t>
            </a:r>
            <a:r>
              <a:rPr lang="en-GB" sz="2400" b="1" u="sng"/>
              <a:t>গভীর সমুদ্রের সমভূমিঃ</a:t>
            </a:r>
            <a:r>
              <a:rPr lang="en-GB" sz="2400" b="1"/>
              <a:t> মহীঢাল শেষ হওয়ার পর থেকে সমুদ্র তলদেশে যে বিস্তৃত সমভূমি দেখা যায় তাকে সমুদ্রের সমভূমি বলে। এর গড় গভীরতা ৫০০০ মি.। সমভূমি হলেও বন্ধুর হয়। জলমগ্ন বহু শৈলশিরা ও উচ্চভূমি রয়েছে। </a:t>
            </a:r>
            <a:endParaRPr lang="en-US" sz="2400" b="1"/>
          </a:p>
        </p:txBody>
      </p:sp>
      <p:sp>
        <p:nvSpPr>
          <p:cNvPr id="4" name="TextBox 3">
            <a:extLst>
              <a:ext uri="{FF2B5EF4-FFF2-40B4-BE49-F238E27FC236}">
                <a16:creationId xmlns:a16="http://schemas.microsoft.com/office/drawing/2014/main" id="{E5202AFF-18DC-F347-BF9B-A2D180604B50}"/>
              </a:ext>
            </a:extLst>
          </p:cNvPr>
          <p:cNvSpPr txBox="1"/>
          <p:nvPr/>
        </p:nvSpPr>
        <p:spPr>
          <a:xfrm>
            <a:off x="290627" y="249125"/>
            <a:ext cx="3702115" cy="369332"/>
          </a:xfrm>
          <a:prstGeom prst="rect">
            <a:avLst/>
          </a:prstGeom>
          <a:solidFill>
            <a:srgbClr val="00B050"/>
          </a:solidFill>
        </p:spPr>
        <p:txBody>
          <a:bodyPr wrap="square" rtlCol="0">
            <a:spAutoFit/>
          </a:bodyPr>
          <a:lstStyle/>
          <a:p>
            <a:pPr algn="l"/>
            <a:r>
              <a:rPr lang="en-GB" b="1" u="sng">
                <a:solidFill>
                  <a:srgbClr val="FF0000"/>
                </a:solidFill>
              </a:rPr>
              <a:t>৩। গভীরসমুদ্রেরসমভূমিঃ   </a:t>
            </a:r>
            <a:endParaRPr lang="en-US" b="1" u="sng">
              <a:solidFill>
                <a:srgbClr val="FF0000"/>
              </a:solidFill>
            </a:endParaRPr>
          </a:p>
        </p:txBody>
      </p:sp>
      <p:sp>
        <p:nvSpPr>
          <p:cNvPr id="10" name=" 9">
            <a:extLst>
              <a:ext uri="{FF2B5EF4-FFF2-40B4-BE49-F238E27FC236}">
                <a16:creationId xmlns:a16="http://schemas.microsoft.com/office/drawing/2014/main" id="{9116311B-D4F1-9B4B-9C35-C5A0FEA88FA1}"/>
              </a:ext>
            </a:extLst>
          </p:cNvPr>
          <p:cNvSpPr/>
          <p:nvPr/>
        </p:nvSpPr>
        <p:spPr>
          <a:xfrm>
            <a:off x="2616696" y="2262912"/>
            <a:ext cx="4998792" cy="1561985"/>
          </a:xfrm>
          <a:prstGeom prst="trapezoid">
            <a:avLst/>
          </a:prstGeom>
          <a:solidFill>
            <a:schemeClr val="accent6">
              <a:lumMod val="75000"/>
              <a:alpha val="50000"/>
            </a:scheme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349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3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pic>
        <p:nvPicPr>
          <p:cNvPr id="4" name="Picture 4">
            <a:extLst>
              <a:ext uri="{FF2B5EF4-FFF2-40B4-BE49-F238E27FC236}">
                <a16:creationId xmlns:a16="http://schemas.microsoft.com/office/drawing/2014/main" id="{D7CDEA86-6566-3F4C-AA17-D6091DCC9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08" y="566474"/>
            <a:ext cx="9306416" cy="4530345"/>
          </a:xfrm>
          <a:prstGeom prst="rect">
            <a:avLst/>
          </a:prstGeom>
        </p:spPr>
      </p:pic>
    </p:spTree>
    <p:extLst>
      <p:ext uri="{BB962C8B-B14F-4D97-AF65-F5344CB8AC3E}">
        <p14:creationId xmlns:p14="http://schemas.microsoft.com/office/powerpoint/2010/main" val="964757131"/>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FC7B85-245B-474F-BC6B-457A6529D7CB}"/>
              </a:ext>
            </a:extLst>
          </p:cNvPr>
          <p:cNvSpPr/>
          <p:nvPr/>
        </p:nvSpPr>
        <p:spPr>
          <a:xfrm>
            <a:off x="166304" y="165346"/>
            <a:ext cx="8794170" cy="4359486"/>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2" name="TextBox 1">
            <a:extLst>
              <a:ext uri="{FF2B5EF4-FFF2-40B4-BE49-F238E27FC236}">
                <a16:creationId xmlns:a16="http://schemas.microsoft.com/office/drawing/2014/main" id="{3DFA1458-2A84-B443-B2F6-E69109AB8015}"/>
              </a:ext>
            </a:extLst>
          </p:cNvPr>
          <p:cNvSpPr txBox="1"/>
          <p:nvPr/>
        </p:nvSpPr>
        <p:spPr>
          <a:xfrm>
            <a:off x="290627" y="249125"/>
            <a:ext cx="3702115" cy="461665"/>
          </a:xfrm>
          <a:prstGeom prst="rect">
            <a:avLst/>
          </a:prstGeom>
          <a:solidFill>
            <a:srgbClr val="00B050"/>
          </a:solidFill>
        </p:spPr>
        <p:txBody>
          <a:bodyPr wrap="square" rtlCol="0">
            <a:spAutoFit/>
          </a:bodyPr>
          <a:lstStyle/>
          <a:p>
            <a:pPr algn="l"/>
            <a:r>
              <a:rPr lang="en-GB" sz="2400" b="1" u="sng">
                <a:solidFill>
                  <a:srgbClr val="FF0000"/>
                </a:solidFill>
              </a:rPr>
              <a:t>৪। নিমজ্জিত শৈলশিরাঃ  </a:t>
            </a:r>
            <a:endParaRPr lang="en-US" sz="2400" b="1" u="sng">
              <a:solidFill>
                <a:srgbClr val="FF0000"/>
              </a:solidFill>
            </a:endParaRPr>
          </a:p>
        </p:txBody>
      </p:sp>
      <p:sp>
        <p:nvSpPr>
          <p:cNvPr id="4" name="TextBox 3">
            <a:extLst>
              <a:ext uri="{FF2B5EF4-FFF2-40B4-BE49-F238E27FC236}">
                <a16:creationId xmlns:a16="http://schemas.microsoft.com/office/drawing/2014/main" id="{999E3CD4-DA54-C842-AF3B-4AAF147C2A96}"/>
              </a:ext>
            </a:extLst>
          </p:cNvPr>
          <p:cNvSpPr txBox="1"/>
          <p:nvPr/>
        </p:nvSpPr>
        <p:spPr>
          <a:xfrm>
            <a:off x="583792" y="4132572"/>
            <a:ext cx="7933365" cy="2014723"/>
          </a:xfrm>
          <a:prstGeom prst="rect">
            <a:avLst/>
          </a:prstGeom>
          <a:solidFill>
            <a:schemeClr val="accent3">
              <a:lumMod val="40000"/>
              <a:lumOff val="60000"/>
            </a:schemeClr>
          </a:solidFill>
        </p:spPr>
        <p:txBody>
          <a:bodyPr wrap="square" rtlCol="0">
            <a:spAutoFit/>
          </a:bodyPr>
          <a:lstStyle/>
          <a:p>
            <a:pPr algn="just"/>
            <a:r>
              <a:rPr lang="en-GB" sz="2400" b="1">
                <a:solidFill>
                  <a:schemeClr val="accent1">
                    <a:lumMod val="50000"/>
                  </a:schemeClr>
                </a:solidFill>
              </a:rPr>
              <a:t>৪। </a:t>
            </a:r>
            <a:r>
              <a:rPr lang="en-GB" sz="2400" b="1" u="sng">
                <a:solidFill>
                  <a:schemeClr val="accent1">
                    <a:lumMod val="50000"/>
                  </a:schemeClr>
                </a:solidFill>
              </a:rPr>
              <a:t>নিমজ্জিত শৈলশিরাঃ</a:t>
            </a:r>
            <a:r>
              <a:rPr lang="en-GB" sz="2400" b="1">
                <a:solidFill>
                  <a:schemeClr val="accent1">
                    <a:lumMod val="50000"/>
                  </a:schemeClr>
                </a:solidFill>
              </a:rPr>
              <a:t>  সমুদ্রের অভ্যন্তরে অনেকগুলো আগ্নেয়গিরি, দ্বীপ অবস্থান করে। ঐসব আগ্নেয়গিরি থেকে লাভা বেরিয়ে এসে সমুদ্রগর্ভে সঞ্চিত হয়ে শৈলশিরার ন্যায় ভূমিরূপ গঠন করে। এগুলোই নিমজ্জিত শৈলশিরা বলে। আটলান্টিক শৈলশিরা উল্লেখযোগ্য।    </a:t>
            </a:r>
            <a:endParaRPr lang="en-US" sz="2400" b="1">
              <a:solidFill>
                <a:schemeClr val="accent1">
                  <a:lumMod val="50000"/>
                </a:schemeClr>
              </a:solidFill>
            </a:endParaRPr>
          </a:p>
        </p:txBody>
      </p:sp>
      <p:sp>
        <p:nvSpPr>
          <p:cNvPr id="12" name="Circle: Hollow 11">
            <a:extLst>
              <a:ext uri="{FF2B5EF4-FFF2-40B4-BE49-F238E27FC236}">
                <a16:creationId xmlns:a16="http://schemas.microsoft.com/office/drawing/2014/main" id="{AE285763-3824-DE40-90C1-6BFDEA7957A4}"/>
              </a:ext>
            </a:extLst>
          </p:cNvPr>
          <p:cNvSpPr/>
          <p:nvPr/>
        </p:nvSpPr>
        <p:spPr>
          <a:xfrm flipH="1">
            <a:off x="1970041" y="670101"/>
            <a:ext cx="3446819" cy="3085897"/>
          </a:xfrm>
          <a:prstGeom prst="donut">
            <a:avLst>
              <a:gd name="adj" fmla="val 7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44070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B461C9-6547-AB49-A5E4-0DF39DB2EDF1}"/>
              </a:ext>
            </a:extLst>
          </p:cNvPr>
          <p:cNvSpPr/>
          <p:nvPr/>
        </p:nvSpPr>
        <p:spPr>
          <a:xfrm>
            <a:off x="198676" y="171716"/>
            <a:ext cx="8945324" cy="3627005"/>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CCDE5FC-B1E5-754B-A6D8-47CA3C8D5EBF}"/>
              </a:ext>
            </a:extLst>
          </p:cNvPr>
          <p:cNvSpPr txBox="1"/>
          <p:nvPr/>
        </p:nvSpPr>
        <p:spPr>
          <a:xfrm>
            <a:off x="102963" y="645498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3" name="TextBox 2">
            <a:extLst>
              <a:ext uri="{FF2B5EF4-FFF2-40B4-BE49-F238E27FC236}">
                <a16:creationId xmlns:a16="http://schemas.microsoft.com/office/drawing/2014/main" id="{4A80B3C4-0387-A342-BDA2-5AC29EB6D52D}"/>
              </a:ext>
            </a:extLst>
          </p:cNvPr>
          <p:cNvSpPr txBox="1"/>
          <p:nvPr/>
        </p:nvSpPr>
        <p:spPr>
          <a:xfrm>
            <a:off x="290627" y="249125"/>
            <a:ext cx="3702115" cy="461665"/>
          </a:xfrm>
          <a:prstGeom prst="rect">
            <a:avLst/>
          </a:prstGeom>
          <a:solidFill>
            <a:srgbClr val="00B050"/>
          </a:solidFill>
        </p:spPr>
        <p:txBody>
          <a:bodyPr wrap="square" rtlCol="0">
            <a:spAutoFit/>
          </a:bodyPr>
          <a:lstStyle/>
          <a:p>
            <a:pPr algn="l"/>
            <a:r>
              <a:rPr lang="en-GB" sz="2400" b="1" u="sng">
                <a:solidFill>
                  <a:srgbClr val="FF0000"/>
                </a:solidFill>
              </a:rPr>
              <a:t>৫। গভীর সমুদ্রখাতঃ  </a:t>
            </a:r>
            <a:endParaRPr lang="en-US" sz="2400" b="1" u="sng">
              <a:solidFill>
                <a:srgbClr val="FF0000"/>
              </a:solidFill>
            </a:endParaRPr>
          </a:p>
        </p:txBody>
      </p:sp>
      <p:sp>
        <p:nvSpPr>
          <p:cNvPr id="4" name="TextBox 3">
            <a:extLst>
              <a:ext uri="{FF2B5EF4-FFF2-40B4-BE49-F238E27FC236}">
                <a16:creationId xmlns:a16="http://schemas.microsoft.com/office/drawing/2014/main" id="{2A2AF23C-F401-6742-B7CE-1BD36395F00F}"/>
              </a:ext>
            </a:extLst>
          </p:cNvPr>
          <p:cNvSpPr txBox="1"/>
          <p:nvPr/>
        </p:nvSpPr>
        <p:spPr>
          <a:xfrm>
            <a:off x="686761" y="3623485"/>
            <a:ext cx="7770478" cy="2677656"/>
          </a:xfrm>
          <a:prstGeom prst="rect">
            <a:avLst/>
          </a:prstGeom>
          <a:solidFill>
            <a:schemeClr val="accent3">
              <a:lumMod val="20000"/>
              <a:lumOff val="80000"/>
            </a:schemeClr>
          </a:solidFill>
        </p:spPr>
        <p:txBody>
          <a:bodyPr wrap="square" rtlCol="0">
            <a:spAutoFit/>
          </a:bodyPr>
          <a:lstStyle/>
          <a:p>
            <a:pPr algn="just"/>
            <a:r>
              <a:rPr lang="en-GB" sz="2400" b="1" u="sng">
                <a:solidFill>
                  <a:srgbClr val="002060"/>
                </a:solidFill>
              </a:rPr>
              <a:t>৫। গভীর সমুদ্রখাতঃ</a:t>
            </a:r>
            <a:r>
              <a:rPr lang="en-GB" sz="2400" b="1">
                <a:solidFill>
                  <a:srgbClr val="002060"/>
                </a:solidFill>
              </a:rPr>
              <a:t>  গভীর সমুদ্রের সমভূমি অঞ্চলের মাঝে মাঝে গভীর খাত দেখা যায়। এ সকল খাতকে গভীর সমুদ্রখাত বলে। পাশাপাশি অবস্থিত মহাদেশীয় ও সামুদ্রিক প্লেট সংঘর্ষের ফলে সমুদ্রপাত প্লেট সীমানায় অবস্থিত। এ প্লেট সীমানায় ভূমিকম্প ও আগ্নেয়গিরি অধিক হয় বলেই এ সকল খাত সৃষ্টি হয়। অধিক প্রশস্ত নয় তবে খাড়া ঢালবিশিষ্ট। ৫৪০০ মি গভীর।    </a:t>
            </a:r>
            <a:endParaRPr lang="en-US" sz="2400" b="1" u="sng">
              <a:solidFill>
                <a:srgbClr val="002060"/>
              </a:solidFill>
            </a:endParaRPr>
          </a:p>
        </p:txBody>
      </p:sp>
      <p:sp>
        <p:nvSpPr>
          <p:cNvPr id="22" name="Arrow: Left-Up 21">
            <a:extLst>
              <a:ext uri="{FF2B5EF4-FFF2-40B4-BE49-F238E27FC236}">
                <a16:creationId xmlns:a16="http://schemas.microsoft.com/office/drawing/2014/main" id="{A7055923-6384-D04A-91AD-C5465C857BC8}"/>
              </a:ext>
            </a:extLst>
          </p:cNvPr>
          <p:cNvSpPr/>
          <p:nvPr/>
        </p:nvSpPr>
        <p:spPr>
          <a:xfrm rot="13555263">
            <a:off x="5117346" y="1476006"/>
            <a:ext cx="2229918" cy="193598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4929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22"/>
                                        </p:tgtEl>
                                        <p:attrNameLst>
                                          <p:attrName>style.color</p:attrName>
                                        </p:attrNameLst>
                                      </p:cBhvr>
                                      <p:by>
                                        <p:hsl h="0" s="12549" l="25098"/>
                                      </p:by>
                                    </p:animClr>
                                    <p:animClr clrSpc="hsl" dir="cw">
                                      <p:cBhvr>
                                        <p:cTn id="12" dur="500" fill="hold"/>
                                        <p:tgtEl>
                                          <p:spTgt spid="22"/>
                                        </p:tgtEl>
                                        <p:attrNameLst>
                                          <p:attrName>fillcolor</p:attrName>
                                        </p:attrNameLst>
                                      </p:cBhvr>
                                      <p:by>
                                        <p:hsl h="0" s="12549" l="25098"/>
                                      </p:by>
                                    </p:animClr>
                                    <p:animClr clrSpc="hsl" dir="cw">
                                      <p:cBhvr>
                                        <p:cTn id="13" dur="500" fill="hold"/>
                                        <p:tgtEl>
                                          <p:spTgt spid="22"/>
                                        </p:tgtEl>
                                        <p:attrNameLst>
                                          <p:attrName>stroke.color</p:attrName>
                                        </p:attrNameLst>
                                      </p:cBhvr>
                                      <p:by>
                                        <p:hsl h="0" s="12549" l="25098"/>
                                      </p:by>
                                    </p:animClr>
                                    <p:set>
                                      <p:cBhvr>
                                        <p:cTn id="14" dur="500" fill="hold"/>
                                        <p:tgtEl>
                                          <p:spTgt spid="2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pic>
        <p:nvPicPr>
          <p:cNvPr id="3" name="Picture 3">
            <a:extLst>
              <a:ext uri="{FF2B5EF4-FFF2-40B4-BE49-F238E27FC236}">
                <a16:creationId xmlns:a16="http://schemas.microsoft.com/office/drawing/2014/main" id="{D506BC4F-0400-C84F-B5DF-298541B25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48" y="165347"/>
            <a:ext cx="8707826" cy="5295653"/>
          </a:xfrm>
          <a:prstGeom prst="rect">
            <a:avLst/>
          </a:prstGeom>
        </p:spPr>
      </p:pic>
    </p:spTree>
    <p:extLst>
      <p:ext uri="{BB962C8B-B14F-4D97-AF65-F5344CB8AC3E}">
        <p14:creationId xmlns:p14="http://schemas.microsoft.com/office/powerpoint/2010/main" val="4229648535"/>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1796" y="228600"/>
            <a:ext cx="3398004" cy="762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NikoshBAN" panose="02000000000000000000" pitchFamily="2" charset="0"/>
                <a:cs typeface="NikoshBAN" panose="02000000000000000000" pitchFamily="2" charset="0"/>
              </a:rPr>
              <a:t>মূল্যায়ণ</a:t>
            </a:r>
          </a:p>
        </p:txBody>
      </p:sp>
      <p:sp>
        <p:nvSpPr>
          <p:cNvPr id="2" name="Rectangle 1"/>
          <p:cNvSpPr/>
          <p:nvPr/>
        </p:nvSpPr>
        <p:spPr>
          <a:xfrm>
            <a:off x="1676400" y="1443232"/>
            <a:ext cx="6524543" cy="400110"/>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000" b="1" dirty="0">
                <a:latin typeface="Shonar Bangla" pitchFamily="34" charset="0"/>
                <a:cs typeface="Shonar Bangla" pitchFamily="34" charset="0"/>
              </a:rPr>
              <a:t>১</a:t>
            </a:r>
            <a:r>
              <a:rPr lang="en-US" sz="2000" b="1">
                <a:latin typeface="Shonar Bangla" pitchFamily="34" charset="0"/>
                <a:cs typeface="Shonar Bangla" pitchFamily="34" charset="0"/>
              </a:rPr>
              <a:t>। </a:t>
            </a:r>
            <a:r>
              <a:rPr lang="en-GB" sz="2000" b="1">
                <a:latin typeface="Shonar Bangla" pitchFamily="34" charset="0"/>
                <a:cs typeface="Shonar Bangla" pitchFamily="34" charset="0"/>
              </a:rPr>
              <a:t>সমুদ্র তলদেশের সমতল ভূমির </a:t>
            </a:r>
            <a:r>
              <a:rPr lang="en-GB" sz="2000" b="1">
                <a:latin typeface="NikoshBAN" panose="02000000000000000000" pitchFamily="2" charset="0"/>
                <a:cs typeface="Shonar Bangla" pitchFamily="34" charset="0"/>
              </a:rPr>
              <a:t>গড় গভীরতা কত মিটার?  </a:t>
            </a:r>
            <a:endParaRPr lang="en-US" sz="2000" b="1" dirty="0">
              <a:latin typeface="Shonar Bangla" pitchFamily="34" charset="0"/>
              <a:cs typeface="Shonar Bangla" pitchFamily="34" charset="0"/>
            </a:endParaRPr>
          </a:p>
        </p:txBody>
      </p:sp>
      <p:sp>
        <p:nvSpPr>
          <p:cNvPr id="5" name="Rectangle 4"/>
          <p:cNvSpPr/>
          <p:nvPr/>
        </p:nvSpPr>
        <p:spPr>
          <a:xfrm>
            <a:off x="1676400" y="3048000"/>
            <a:ext cx="6341801" cy="523220"/>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bn-BD" sz="2800" b="1" dirty="0">
                <a:latin typeface="NikoshBAN" panose="02000000000000000000" pitchFamily="2" charset="0"/>
                <a:cs typeface="NikoshBAN" panose="02000000000000000000" pitchFamily="2" charset="0"/>
                <a:sym typeface="Symbol"/>
              </a:rPr>
              <a:t>২</a:t>
            </a:r>
            <a:r>
              <a:rPr lang="bn-BD" sz="2800" b="1">
                <a:latin typeface="NikoshBAN" panose="02000000000000000000" pitchFamily="2" charset="0"/>
                <a:cs typeface="NikoshBAN" panose="02000000000000000000" pitchFamily="2" charset="0"/>
                <a:sym typeface="Symbol"/>
              </a:rPr>
              <a:t>। </a:t>
            </a:r>
            <a:r>
              <a:rPr lang="en-GB" sz="2800" b="1">
                <a:latin typeface="NikoshBAN" panose="02000000000000000000" pitchFamily="2" charset="0"/>
                <a:cs typeface="NikoshBAN" panose="02000000000000000000" pitchFamily="2" charset="0"/>
                <a:sym typeface="Symbol"/>
              </a:rPr>
              <a:t>নিমজ্জিত একটি শৈলশিরার নাম বল?  </a:t>
            </a:r>
            <a:endParaRPr lang="en-US" sz="2800" b="1" dirty="0">
              <a:latin typeface="NikoshBAN" panose="02000000000000000000" pitchFamily="2" charset="0"/>
              <a:cs typeface="NikoshBAN" panose="02000000000000000000" pitchFamily="2" charset="0"/>
            </a:endParaRPr>
          </a:p>
        </p:txBody>
      </p:sp>
      <p:sp>
        <p:nvSpPr>
          <p:cNvPr id="6" name="Rectangle 5"/>
          <p:cNvSpPr/>
          <p:nvPr/>
        </p:nvSpPr>
        <p:spPr>
          <a:xfrm>
            <a:off x="1676400" y="4800600"/>
            <a:ext cx="5758308" cy="400110"/>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bn-BD" sz="2000" b="1" dirty="0">
                <a:latin typeface="NikoshBAN" panose="02000000000000000000" pitchFamily="2" charset="0"/>
                <a:cs typeface="NikoshBAN" panose="02000000000000000000" pitchFamily="2" charset="0"/>
                <a:sym typeface="Symbol"/>
              </a:rPr>
              <a:t>৩</a:t>
            </a:r>
            <a:r>
              <a:rPr lang="bn-BD" sz="2000" b="1">
                <a:latin typeface="NikoshBAN" panose="02000000000000000000" pitchFamily="2" charset="0"/>
                <a:cs typeface="NikoshBAN" panose="02000000000000000000" pitchFamily="2" charset="0"/>
                <a:sym typeface="Symbol"/>
              </a:rPr>
              <a:t>। </a:t>
            </a:r>
            <a:r>
              <a:rPr lang="en-GB" sz="2000" b="1">
                <a:solidFill>
                  <a:srgbClr val="002060"/>
                </a:solidFill>
              </a:rPr>
              <a:t>ভূমিকম্প ও আগ্নেয়গিরির ফলে কিসের সৃষ্টি হয় ?  </a:t>
            </a:r>
            <a:endParaRPr lang="en-US" sz="2000" b="1" dirty="0">
              <a:latin typeface="NikoshBAN" panose="02000000000000000000" pitchFamily="2" charset="0"/>
              <a:cs typeface="NikoshBAN" panose="02000000000000000000" pitchFamily="2" charset="0"/>
            </a:endParaRPr>
          </a:p>
        </p:txBody>
      </p:sp>
      <p:grpSp>
        <p:nvGrpSpPr>
          <p:cNvPr id="7" name="Group 6"/>
          <p:cNvGrpSpPr/>
          <p:nvPr/>
        </p:nvGrpSpPr>
        <p:grpSpPr>
          <a:xfrm>
            <a:off x="304800" y="1371600"/>
            <a:ext cx="1142999" cy="584775"/>
            <a:chOff x="381000" y="2937839"/>
            <a:chExt cx="1142999" cy="584775"/>
          </a:xfrm>
          <a:scene3d>
            <a:camera prst="orthographicFront">
              <a:rot lat="0" lon="0" rev="0"/>
            </a:camera>
            <a:lightRig rig="chilly" dir="t">
              <a:rot lat="0" lon="0" rev="18480000"/>
            </a:lightRig>
          </a:scene3d>
        </p:grpSpPr>
        <p:grpSp>
          <p:nvGrpSpPr>
            <p:cNvPr id="8" name="Group 7"/>
            <p:cNvGrpSpPr/>
            <p:nvPr/>
          </p:nvGrpSpPr>
          <p:grpSpPr>
            <a:xfrm>
              <a:off x="381000" y="2937839"/>
              <a:ext cx="1142999" cy="584775"/>
              <a:chOff x="381000" y="2937839"/>
              <a:chExt cx="1142999" cy="584775"/>
            </a:xfrm>
          </p:grpSpPr>
          <p:sp>
            <p:nvSpPr>
              <p:cNvPr id="10" name="Flowchart: Alternate Process 9"/>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1" name="Flowchart: Decision 10"/>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9" name="Rectangle 8"/>
            <p:cNvSpPr/>
            <p:nvPr/>
          </p:nvSpPr>
          <p:spPr>
            <a:xfrm>
              <a:off x="478975" y="3075698"/>
              <a:ext cx="960135" cy="307777"/>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Questioon</a:t>
              </a:r>
              <a:endParaRPr lang="en-US" sz="1600" b="1" cap="none" spc="0" dirty="0">
                <a:ln w="11430"/>
                <a:effectLst>
                  <a:outerShdw blurRad="50800" dist="39000" dir="5460000" algn="tl">
                    <a:srgbClr val="000000">
                      <a:alpha val="38000"/>
                    </a:srgbClr>
                  </a:outerShdw>
                </a:effectLst>
              </a:endParaRPr>
            </a:p>
          </p:txBody>
        </p:sp>
      </p:grpSp>
      <p:grpSp>
        <p:nvGrpSpPr>
          <p:cNvPr id="12" name="Group 11"/>
          <p:cNvGrpSpPr/>
          <p:nvPr/>
        </p:nvGrpSpPr>
        <p:grpSpPr>
          <a:xfrm>
            <a:off x="304800" y="3062645"/>
            <a:ext cx="1142999" cy="584775"/>
            <a:chOff x="381000" y="2937839"/>
            <a:chExt cx="1142999" cy="584775"/>
          </a:xfrm>
          <a:scene3d>
            <a:camera prst="orthographicFront">
              <a:rot lat="0" lon="0" rev="0"/>
            </a:camera>
            <a:lightRig rig="chilly" dir="t">
              <a:rot lat="0" lon="0" rev="18480000"/>
            </a:lightRig>
          </a:scene3d>
        </p:grpSpPr>
        <p:grpSp>
          <p:nvGrpSpPr>
            <p:cNvPr id="13" name="Group 12"/>
            <p:cNvGrpSpPr/>
            <p:nvPr/>
          </p:nvGrpSpPr>
          <p:grpSpPr>
            <a:xfrm>
              <a:off x="381000" y="2937839"/>
              <a:ext cx="1142999" cy="584775"/>
              <a:chOff x="381000" y="2937839"/>
              <a:chExt cx="1142999" cy="584775"/>
            </a:xfrm>
          </p:grpSpPr>
          <p:sp>
            <p:nvSpPr>
              <p:cNvPr id="15" name="Flowchart: Alternate Process 14"/>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6" name="Flowchart: Decision 15"/>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4" name="Rectangle 13"/>
            <p:cNvSpPr/>
            <p:nvPr/>
          </p:nvSpPr>
          <p:spPr>
            <a:xfrm>
              <a:off x="478973" y="3075698"/>
              <a:ext cx="960135" cy="307777"/>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Questioon</a:t>
              </a:r>
              <a:endParaRPr lang="en-US" sz="1600" b="1" cap="none" spc="0" dirty="0">
                <a:ln w="11430"/>
                <a:effectLst>
                  <a:outerShdw blurRad="50800" dist="39000" dir="5460000" algn="tl">
                    <a:srgbClr val="000000">
                      <a:alpha val="38000"/>
                    </a:srgbClr>
                  </a:outerShdw>
                </a:effectLst>
              </a:endParaRPr>
            </a:p>
          </p:txBody>
        </p:sp>
      </p:grpSp>
      <p:grpSp>
        <p:nvGrpSpPr>
          <p:cNvPr id="17" name="Group 16"/>
          <p:cNvGrpSpPr/>
          <p:nvPr/>
        </p:nvGrpSpPr>
        <p:grpSpPr>
          <a:xfrm>
            <a:off x="304800" y="4815245"/>
            <a:ext cx="1142999" cy="584775"/>
            <a:chOff x="381000" y="2937839"/>
            <a:chExt cx="1142999" cy="584775"/>
          </a:xfrm>
          <a:scene3d>
            <a:camera prst="orthographicFront">
              <a:rot lat="0" lon="0" rev="0"/>
            </a:camera>
            <a:lightRig rig="chilly" dir="t">
              <a:rot lat="0" lon="0" rev="18480000"/>
            </a:lightRig>
          </a:scene3d>
        </p:grpSpPr>
        <p:grpSp>
          <p:nvGrpSpPr>
            <p:cNvPr id="18" name="Group 17"/>
            <p:cNvGrpSpPr/>
            <p:nvPr/>
          </p:nvGrpSpPr>
          <p:grpSpPr>
            <a:xfrm>
              <a:off x="381000" y="2937839"/>
              <a:ext cx="1142999" cy="584775"/>
              <a:chOff x="381000" y="2937839"/>
              <a:chExt cx="1142999" cy="584775"/>
            </a:xfrm>
          </p:grpSpPr>
          <p:sp>
            <p:nvSpPr>
              <p:cNvPr id="20" name="Flowchart: Alternate Process 19"/>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1" name="Flowchart: Decision 20"/>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9" name="Rectangle 18"/>
            <p:cNvSpPr/>
            <p:nvPr/>
          </p:nvSpPr>
          <p:spPr>
            <a:xfrm>
              <a:off x="478973" y="3075698"/>
              <a:ext cx="960135" cy="307777"/>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400" b="1" dirty="0">
                  <a:ln w="11430"/>
                  <a:effectLst>
                    <a:outerShdw blurRad="50800" dist="39000" dir="5460000" algn="tl">
                      <a:srgbClr val="000000">
                        <a:alpha val="38000"/>
                      </a:srgbClr>
                    </a:outerShdw>
                  </a:effectLst>
                </a:rPr>
                <a:t>Questioon</a:t>
              </a:r>
              <a:endParaRPr lang="en-US" sz="1600" b="1" cap="none" spc="0" dirty="0">
                <a:ln w="11430"/>
                <a:effectLst>
                  <a:outerShdw blurRad="50800" dist="39000" dir="5460000" algn="tl">
                    <a:srgbClr val="000000">
                      <a:alpha val="38000"/>
                    </a:srgbClr>
                  </a:outerShdw>
                </a:effectLst>
              </a:endParaRPr>
            </a:p>
          </p:txBody>
        </p:sp>
      </p:grpSp>
      <p:grpSp>
        <p:nvGrpSpPr>
          <p:cNvPr id="22" name="Group 21"/>
          <p:cNvGrpSpPr/>
          <p:nvPr/>
        </p:nvGrpSpPr>
        <p:grpSpPr>
          <a:xfrm>
            <a:off x="304800" y="2209800"/>
            <a:ext cx="1142999" cy="584775"/>
            <a:chOff x="381000" y="2937839"/>
            <a:chExt cx="1142999" cy="584775"/>
          </a:xfrm>
          <a:solidFill>
            <a:srgbClr val="FF0000"/>
          </a:solidFill>
          <a:scene3d>
            <a:camera prst="orthographicFront">
              <a:rot lat="0" lon="0" rev="0"/>
            </a:camera>
            <a:lightRig rig="chilly" dir="t">
              <a:rot lat="0" lon="0" rev="18480000"/>
            </a:lightRig>
          </a:scene3d>
        </p:grpSpPr>
        <p:grpSp>
          <p:nvGrpSpPr>
            <p:cNvPr id="23" name="Group 22"/>
            <p:cNvGrpSpPr/>
            <p:nvPr/>
          </p:nvGrpSpPr>
          <p:grpSpPr>
            <a:xfrm>
              <a:off x="381000" y="2937839"/>
              <a:ext cx="1142999" cy="584775"/>
              <a:chOff x="381000" y="2937839"/>
              <a:chExt cx="1142999" cy="584775"/>
            </a:xfrm>
            <a:grpFill/>
          </p:grpSpPr>
          <p:sp>
            <p:nvSpPr>
              <p:cNvPr id="25" name="Flowchart: Alternate Process 24"/>
              <p:cNvSpPr/>
              <p:nvPr/>
            </p:nvSpPr>
            <p:spPr>
              <a:xfrm>
                <a:off x="381000" y="2937839"/>
                <a:ext cx="1142999" cy="584775"/>
              </a:xfrm>
              <a:prstGeom prst="flowChartAlternateProcess">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6" name="Flowchart: Decision 25"/>
              <p:cNvSpPr/>
              <p:nvPr/>
            </p:nvSpPr>
            <p:spPr>
              <a:xfrm>
                <a:off x="381000" y="3060174"/>
                <a:ext cx="1142999" cy="368826"/>
              </a:xfrm>
              <a:prstGeom prst="flowChartDecision">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4" name="Rectangle 23"/>
            <p:cNvSpPr/>
            <p:nvPr/>
          </p:nvSpPr>
          <p:spPr>
            <a:xfrm>
              <a:off x="545017" y="3075698"/>
              <a:ext cx="828048" cy="338554"/>
            </a:xfrm>
            <a:prstGeom prst="rect">
              <a:avLst/>
            </a:prstGeom>
            <a:grp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dirty="0">
                  <a:ln w="11430"/>
                  <a:effectLst>
                    <a:outerShdw blurRad="50800" dist="39000" dir="5460000" algn="tl">
                      <a:srgbClr val="000000">
                        <a:alpha val="38000"/>
                      </a:srgbClr>
                    </a:outerShdw>
                  </a:effectLst>
                </a:rPr>
                <a:t>Answer</a:t>
              </a:r>
              <a:endParaRPr lang="en-US" sz="1600" b="1" cap="none" spc="0" dirty="0">
                <a:ln w="11430"/>
                <a:effectLst>
                  <a:outerShdw blurRad="50800" dist="39000" dir="5460000" algn="tl">
                    <a:srgbClr val="000000">
                      <a:alpha val="38000"/>
                    </a:srgbClr>
                  </a:outerShdw>
                </a:effectLst>
              </a:endParaRPr>
            </a:p>
          </p:txBody>
        </p:sp>
      </p:grpSp>
      <p:grpSp>
        <p:nvGrpSpPr>
          <p:cNvPr id="27" name="Group 26"/>
          <p:cNvGrpSpPr/>
          <p:nvPr/>
        </p:nvGrpSpPr>
        <p:grpSpPr>
          <a:xfrm>
            <a:off x="304800" y="3886200"/>
            <a:ext cx="1142999" cy="584775"/>
            <a:chOff x="381000" y="2937839"/>
            <a:chExt cx="1142999" cy="584775"/>
          </a:xfrm>
          <a:solidFill>
            <a:srgbClr val="FF0000"/>
          </a:solidFill>
          <a:scene3d>
            <a:camera prst="orthographicFront">
              <a:rot lat="0" lon="0" rev="0"/>
            </a:camera>
            <a:lightRig rig="chilly" dir="t">
              <a:rot lat="0" lon="0" rev="18480000"/>
            </a:lightRig>
          </a:scene3d>
        </p:grpSpPr>
        <p:grpSp>
          <p:nvGrpSpPr>
            <p:cNvPr id="28" name="Group 27"/>
            <p:cNvGrpSpPr/>
            <p:nvPr/>
          </p:nvGrpSpPr>
          <p:grpSpPr>
            <a:xfrm>
              <a:off x="381000" y="2937839"/>
              <a:ext cx="1142999" cy="584775"/>
              <a:chOff x="381000" y="2937839"/>
              <a:chExt cx="1142999" cy="584775"/>
            </a:xfrm>
            <a:grpFill/>
          </p:grpSpPr>
          <p:sp>
            <p:nvSpPr>
              <p:cNvPr id="30" name="Flowchart: Alternate Process 29"/>
              <p:cNvSpPr/>
              <p:nvPr/>
            </p:nvSpPr>
            <p:spPr>
              <a:xfrm>
                <a:off x="381000" y="2937839"/>
                <a:ext cx="1142999" cy="584775"/>
              </a:xfrm>
              <a:prstGeom prst="flowChartAlternateProcess">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1" name="Flowchart: Decision 30"/>
              <p:cNvSpPr/>
              <p:nvPr/>
            </p:nvSpPr>
            <p:spPr>
              <a:xfrm>
                <a:off x="381000" y="3060174"/>
                <a:ext cx="1142999" cy="368826"/>
              </a:xfrm>
              <a:prstGeom prst="flowChartDecision">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9" name="Rectangle 28"/>
            <p:cNvSpPr/>
            <p:nvPr/>
          </p:nvSpPr>
          <p:spPr>
            <a:xfrm>
              <a:off x="545017" y="3075698"/>
              <a:ext cx="828048" cy="338554"/>
            </a:xfrm>
            <a:prstGeom prst="rect">
              <a:avLst/>
            </a:prstGeom>
            <a:grp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dirty="0">
                  <a:ln w="11430"/>
                  <a:effectLst>
                    <a:outerShdw blurRad="50800" dist="39000" dir="5460000" algn="tl">
                      <a:srgbClr val="000000">
                        <a:alpha val="38000"/>
                      </a:srgbClr>
                    </a:outerShdw>
                  </a:effectLst>
                </a:rPr>
                <a:t>Answer</a:t>
              </a:r>
              <a:endParaRPr lang="en-US" sz="1600" b="1" cap="none" spc="0" dirty="0">
                <a:ln w="11430"/>
                <a:effectLst>
                  <a:outerShdw blurRad="50800" dist="39000" dir="5460000" algn="tl">
                    <a:srgbClr val="000000">
                      <a:alpha val="38000"/>
                    </a:srgbClr>
                  </a:outerShdw>
                </a:effectLst>
              </a:endParaRPr>
            </a:p>
          </p:txBody>
        </p:sp>
      </p:grpSp>
      <p:grpSp>
        <p:nvGrpSpPr>
          <p:cNvPr id="32" name="Group 31"/>
          <p:cNvGrpSpPr/>
          <p:nvPr/>
        </p:nvGrpSpPr>
        <p:grpSpPr>
          <a:xfrm>
            <a:off x="304801" y="5739825"/>
            <a:ext cx="1142999" cy="584775"/>
            <a:chOff x="381000" y="2937839"/>
            <a:chExt cx="1142999" cy="584775"/>
          </a:xfrm>
          <a:solidFill>
            <a:srgbClr val="FF0000"/>
          </a:solidFill>
          <a:scene3d>
            <a:camera prst="orthographicFront">
              <a:rot lat="0" lon="0" rev="0"/>
            </a:camera>
            <a:lightRig rig="chilly" dir="t">
              <a:rot lat="0" lon="0" rev="18480000"/>
            </a:lightRig>
          </a:scene3d>
        </p:grpSpPr>
        <p:grpSp>
          <p:nvGrpSpPr>
            <p:cNvPr id="33" name="Group 32"/>
            <p:cNvGrpSpPr/>
            <p:nvPr/>
          </p:nvGrpSpPr>
          <p:grpSpPr>
            <a:xfrm>
              <a:off x="381000" y="2937839"/>
              <a:ext cx="1142999" cy="584775"/>
              <a:chOff x="381000" y="2937839"/>
              <a:chExt cx="1142999" cy="584775"/>
            </a:xfrm>
            <a:grpFill/>
          </p:grpSpPr>
          <p:sp>
            <p:nvSpPr>
              <p:cNvPr id="35" name="Flowchart: Alternate Process 34"/>
              <p:cNvSpPr/>
              <p:nvPr/>
            </p:nvSpPr>
            <p:spPr>
              <a:xfrm>
                <a:off x="381000" y="2937839"/>
                <a:ext cx="1142999" cy="584775"/>
              </a:xfrm>
              <a:prstGeom prst="flowChartAlternateProcess">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6" name="Flowchart: Decision 35"/>
              <p:cNvSpPr/>
              <p:nvPr/>
            </p:nvSpPr>
            <p:spPr>
              <a:xfrm>
                <a:off x="381000" y="3060174"/>
                <a:ext cx="1142999" cy="368826"/>
              </a:xfrm>
              <a:prstGeom prst="flowChartDecision">
                <a:avLst/>
              </a:prstGeom>
              <a:grp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4" name="Rectangle 33"/>
            <p:cNvSpPr/>
            <p:nvPr/>
          </p:nvSpPr>
          <p:spPr>
            <a:xfrm>
              <a:off x="545017" y="3075698"/>
              <a:ext cx="828048" cy="338554"/>
            </a:xfrm>
            <a:prstGeom prst="rect">
              <a:avLst/>
            </a:prstGeom>
            <a:grp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dirty="0">
                  <a:ln w="11430"/>
                  <a:effectLst>
                    <a:outerShdw blurRad="50800" dist="39000" dir="5460000" algn="tl">
                      <a:srgbClr val="000000">
                        <a:alpha val="38000"/>
                      </a:srgbClr>
                    </a:outerShdw>
                  </a:effectLst>
                </a:rPr>
                <a:t>Answer</a:t>
              </a:r>
              <a:endParaRPr lang="en-US" sz="1600" b="1" cap="none" spc="0" dirty="0">
                <a:ln w="11430"/>
                <a:effectLst>
                  <a:outerShdw blurRad="50800" dist="39000" dir="5460000" algn="tl">
                    <a:srgbClr val="000000">
                      <a:alpha val="38000"/>
                    </a:srgbClr>
                  </a:outerShdw>
                </a:effectLst>
              </a:endParaRPr>
            </a:p>
          </p:txBody>
        </p:sp>
      </p:grpSp>
      <p:sp>
        <p:nvSpPr>
          <p:cNvPr id="37" name="Rectangle 36"/>
          <p:cNvSpPr/>
          <p:nvPr/>
        </p:nvSpPr>
        <p:spPr>
          <a:xfrm>
            <a:off x="2362200" y="2209800"/>
            <a:ext cx="2316272" cy="461665"/>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GB" sz="2400" b="1">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৫০০০ মিটার। </a:t>
            </a:r>
            <a:endParaRPr lang="en-US" sz="2400" b="1" cap="none" spc="0"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43" name="Rectangle 42"/>
          <p:cNvSpPr/>
          <p:nvPr/>
        </p:nvSpPr>
        <p:spPr>
          <a:xfrm>
            <a:off x="2286000" y="3793788"/>
            <a:ext cx="3276600" cy="461665"/>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nchor="ctr">
            <a:spAutoFit/>
          </a:bodyPr>
          <a:lstStyle/>
          <a:p>
            <a:pPr algn="ctr"/>
            <a:r>
              <a:rPr lang="en-GB" sz="2400" b="1" cap="none" spc="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আটলান্টিক শৈলশিরা।</a:t>
            </a:r>
            <a:endParaRPr lang="en-US" sz="2400" b="1" cap="none" spc="0"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44" name="Rectangle 43"/>
          <p:cNvSpPr/>
          <p:nvPr/>
        </p:nvSpPr>
        <p:spPr>
          <a:xfrm>
            <a:off x="2286000" y="5551142"/>
            <a:ext cx="3276600" cy="523220"/>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nchor="ctr">
            <a:spAutoFit/>
          </a:bodyPr>
          <a:lstStyle/>
          <a:p>
            <a:pPr algn="ctr"/>
            <a:r>
              <a:rPr lang="en-GB" sz="2800" b="1" cap="none" spc="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গভীর সমুদ্রখাত।  </a:t>
            </a:r>
            <a:endParaRPr lang="en-US" sz="2800" b="1" cap="none" spc="0"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165A494-BA59-7840-A7F5-E9115A74D039}"/>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38" name="Picture 37">
            <a:extLst>
              <a:ext uri="{FF2B5EF4-FFF2-40B4-BE49-F238E27FC236}">
                <a16:creationId xmlns:a16="http://schemas.microsoft.com/office/drawing/2014/main" id="{5B63104C-A5CD-224F-A1C1-8DB308FB3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40" name="Picture 7">
            <a:extLst>
              <a:ext uri="{FF2B5EF4-FFF2-40B4-BE49-F238E27FC236}">
                <a16:creationId xmlns:a16="http://schemas.microsoft.com/office/drawing/2014/main" id="{98AA2334-5B34-DC43-A809-708DEBEA3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outVertical)">
                                      <p:cBhvr>
                                        <p:cTn id="25" dur="2000"/>
                                        <p:tgtEl>
                                          <p:spTgt spid="37"/>
                                        </p:tgtEl>
                                      </p:cBhvr>
                                    </p:animEffec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2000"/>
                                        <p:tgtEl>
                                          <p:spTgt spid="43"/>
                                        </p:tgtEl>
                                      </p:cBhvr>
                                    </p:animEffec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2000"/>
                                        <p:tgtEl>
                                          <p:spTgt spid="44"/>
                                        </p:tgtEl>
                                      </p:cBhvr>
                                    </p:animEffect>
                                  </p:childTnLst>
                                </p:cTn>
                              </p:par>
                            </p:childTnLst>
                          </p:cTn>
                        </p:par>
                      </p:childTnLst>
                    </p:cTn>
                  </p:par>
                </p:childTnLst>
              </p:cTn>
              <p:nextCondLst>
                <p:cond evt="onClick" delay="0">
                  <p:tgtEl>
                    <p:spTgt spid="32"/>
                  </p:tgtEl>
                </p:cond>
              </p:nextCondLst>
            </p:seq>
          </p:childTnLst>
        </p:cTn>
      </p:par>
    </p:tnLst>
    <p:bldLst>
      <p:bldP spid="2" grpId="0" animBg="1"/>
      <p:bldP spid="5" grpId="0" animBg="1"/>
      <p:bldP spid="6" grpId="0" animBg="1"/>
      <p:bldP spid="37"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4267" y="179457"/>
            <a:ext cx="3998657" cy="70788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বাড়ির কাজ</a:t>
            </a:r>
          </a:p>
        </p:txBody>
      </p:sp>
      <p:sp>
        <p:nvSpPr>
          <p:cNvPr id="2" name="TextBox 1">
            <a:extLst>
              <a:ext uri="{FF2B5EF4-FFF2-40B4-BE49-F238E27FC236}">
                <a16:creationId xmlns:a16="http://schemas.microsoft.com/office/drawing/2014/main" id="{2B0A75B3-22E1-7D41-BBF2-527E42FC7A54}"/>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7" name="Picture 6">
            <a:extLst>
              <a:ext uri="{FF2B5EF4-FFF2-40B4-BE49-F238E27FC236}">
                <a16:creationId xmlns:a16="http://schemas.microsoft.com/office/drawing/2014/main" id="{E0CE97D2-6690-D340-94A8-A96072918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9" name="Picture 7">
            <a:extLst>
              <a:ext uri="{FF2B5EF4-FFF2-40B4-BE49-F238E27FC236}">
                <a16:creationId xmlns:a16="http://schemas.microsoft.com/office/drawing/2014/main" id="{416B5F6E-023B-F44F-9F90-E4C1762D6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5" name="Snip Same Side Corner Rectangle 2">
            <a:extLst>
              <a:ext uri="{FF2B5EF4-FFF2-40B4-BE49-F238E27FC236}">
                <a16:creationId xmlns:a16="http://schemas.microsoft.com/office/drawing/2014/main" id="{5ECC7227-EB9C-FC48-9E81-187756A47690}"/>
              </a:ext>
            </a:extLst>
          </p:cNvPr>
          <p:cNvSpPr/>
          <p:nvPr/>
        </p:nvSpPr>
        <p:spPr>
          <a:xfrm>
            <a:off x="429765" y="832624"/>
            <a:ext cx="8671190" cy="4835440"/>
          </a:xfrm>
          <a:prstGeom prst="snip2Same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solidFill>
                  <a:schemeClr val="tx1"/>
                </a:solidFill>
                <a:latin typeface="NikoshBAN" panose="02000000000000000000" pitchFamily="2" charset="0"/>
                <a:cs typeface="NikoshBAN" panose="02000000000000000000" pitchFamily="2" charset="0"/>
              </a:rPr>
              <a:t>আব্দুল্লাহ ও মিহাদ তার বাবার সাথে কক্সবাজার বেড়াতে গেল। সেখানে সমুদ্র সৈকতে নামতেই আব্দুল্লাহ তার বাবাকে জিজ্ঞাস  করলো সৈকতের ঢালু এতো কম কেন? তার বাবা বললেন, সমুদ্র তলদেশের ভূভাগের গঠনের কারণে এমনটা  হয়েছে। মিহাদ হঠাৎ বলে উঠলো আমি শুনেছি সমুদ্রে কিছু দূর গিয়ে খাড়া ঢাল থাকে। এর গভীরতাও  অনেক। </a:t>
            </a:r>
          </a:p>
          <a:p>
            <a:pPr algn="just"/>
            <a:r>
              <a:rPr lang="bn-BD" sz="2400" b="1" dirty="0">
                <a:solidFill>
                  <a:srgbClr val="C00000"/>
                </a:solidFill>
                <a:latin typeface="NikoshBAN" panose="02000000000000000000" pitchFamily="2" charset="0"/>
                <a:cs typeface="NikoshBAN" panose="02000000000000000000" pitchFamily="2" charset="0"/>
              </a:rPr>
              <a:t>ক</a:t>
            </a:r>
            <a:r>
              <a:rPr lang="bn-BD" sz="2400" b="1">
                <a:solidFill>
                  <a:srgbClr val="C00000"/>
                </a:solidFill>
                <a:latin typeface="NikoshBAN" panose="02000000000000000000" pitchFamily="2" charset="0"/>
                <a:cs typeface="NikoshBAN" panose="02000000000000000000" pitchFamily="2" charset="0"/>
              </a:rPr>
              <a:t>) </a:t>
            </a:r>
            <a:r>
              <a:rPr lang="en-GB" sz="2400" b="1">
                <a:solidFill>
                  <a:srgbClr val="C00000"/>
                </a:solidFill>
                <a:latin typeface="NikoshBAN" panose="02000000000000000000" pitchFamily="2" charset="0"/>
                <a:cs typeface="NikoshBAN" panose="02000000000000000000" pitchFamily="2" charset="0"/>
              </a:rPr>
              <a:t>পৃথিবীর গভীরতম খাতের নাম কী </a:t>
            </a:r>
            <a:r>
              <a:rPr lang="bn-BD" sz="2400" b="1">
                <a:solidFill>
                  <a:srgbClr val="C00000"/>
                </a:solidFill>
                <a:latin typeface="NikoshBAN" panose="02000000000000000000" pitchFamily="2" charset="0"/>
                <a:cs typeface="NikoshBAN" panose="02000000000000000000" pitchFamily="2" charset="0"/>
              </a:rPr>
              <a:t>?</a:t>
            </a:r>
            <a:endParaRPr lang="bn-BD" sz="2400" b="1" dirty="0">
              <a:solidFill>
                <a:srgbClr val="C00000"/>
              </a:solidFill>
              <a:latin typeface="NikoshBAN" panose="02000000000000000000" pitchFamily="2" charset="0"/>
              <a:cs typeface="NikoshBAN" panose="02000000000000000000" pitchFamily="2" charset="0"/>
            </a:endParaRPr>
          </a:p>
          <a:p>
            <a:pPr algn="just"/>
            <a:r>
              <a:rPr lang="bn-BD" sz="2400" b="1" dirty="0">
                <a:solidFill>
                  <a:srgbClr val="C00000"/>
                </a:solidFill>
                <a:latin typeface="NikoshBAN" panose="02000000000000000000" pitchFamily="2" charset="0"/>
                <a:cs typeface="NikoshBAN" panose="02000000000000000000" pitchFamily="2" charset="0"/>
              </a:rPr>
              <a:t>খ</a:t>
            </a:r>
            <a:r>
              <a:rPr lang="bn-BD" sz="2400" b="1">
                <a:solidFill>
                  <a:srgbClr val="C00000"/>
                </a:solidFill>
                <a:latin typeface="NikoshBAN" panose="02000000000000000000" pitchFamily="2" charset="0"/>
                <a:cs typeface="NikoshBAN" panose="02000000000000000000" pitchFamily="2" charset="0"/>
              </a:rPr>
              <a:t>) ম</a:t>
            </a:r>
            <a:r>
              <a:rPr lang="en-GB" sz="2400" b="1">
                <a:solidFill>
                  <a:srgbClr val="C00000"/>
                </a:solidFill>
                <a:latin typeface="NikoshBAN" panose="02000000000000000000" pitchFamily="2" charset="0"/>
                <a:cs typeface="NikoshBAN" panose="02000000000000000000" pitchFamily="2" charset="0"/>
              </a:rPr>
              <a:t>হীসোপানের গুরুত্ব ব্যাখ্যা কর </a:t>
            </a:r>
            <a:r>
              <a:rPr lang="bn-BD" sz="2400" b="1">
                <a:solidFill>
                  <a:srgbClr val="C00000"/>
                </a:solidFill>
                <a:latin typeface="NikoshBAN" panose="02000000000000000000" pitchFamily="2" charset="0"/>
                <a:cs typeface="NikoshBAN" panose="02000000000000000000" pitchFamily="2" charset="0"/>
              </a:rPr>
              <a:t>?</a:t>
            </a:r>
            <a:endParaRPr lang="bn-BD" sz="2400" b="1" dirty="0">
              <a:solidFill>
                <a:srgbClr val="C00000"/>
              </a:solidFill>
              <a:latin typeface="NikoshBAN" panose="02000000000000000000" pitchFamily="2" charset="0"/>
              <a:cs typeface="NikoshBAN" panose="02000000000000000000" pitchFamily="2" charset="0"/>
            </a:endParaRPr>
          </a:p>
          <a:p>
            <a:pPr algn="just"/>
            <a:r>
              <a:rPr lang="bn-BD" sz="2400" b="1" dirty="0">
                <a:solidFill>
                  <a:srgbClr val="C00000"/>
                </a:solidFill>
                <a:latin typeface="NikoshBAN" panose="02000000000000000000" pitchFamily="2" charset="0"/>
                <a:cs typeface="NikoshBAN" panose="02000000000000000000" pitchFamily="2" charset="0"/>
              </a:rPr>
              <a:t>গ) </a:t>
            </a:r>
            <a:r>
              <a:rPr lang="bn-BD" sz="2000" b="1" dirty="0">
                <a:solidFill>
                  <a:srgbClr val="C00000"/>
                </a:solidFill>
                <a:latin typeface="NikoshBAN" panose="02000000000000000000" pitchFamily="2" charset="0"/>
                <a:cs typeface="NikoshBAN" panose="02000000000000000000" pitchFamily="2" charset="0"/>
              </a:rPr>
              <a:t>উদ্দিপকে আব্দুল্লাহর  জিজ্ঞাসিত ভূমিরূপটির গুরুত্ব বর্ণনা </a:t>
            </a:r>
            <a:r>
              <a:rPr lang="bn-BD" sz="2400" b="1" dirty="0">
                <a:solidFill>
                  <a:srgbClr val="C00000"/>
                </a:solidFill>
                <a:latin typeface="NikoshBAN" panose="02000000000000000000" pitchFamily="2" charset="0"/>
                <a:cs typeface="NikoshBAN" panose="02000000000000000000" pitchFamily="2" charset="0"/>
              </a:rPr>
              <a:t>কর।   </a:t>
            </a:r>
          </a:p>
          <a:p>
            <a:pPr algn="just"/>
            <a:r>
              <a:rPr lang="bn-BD" sz="2400" b="1" dirty="0">
                <a:solidFill>
                  <a:srgbClr val="C00000"/>
                </a:solidFill>
                <a:latin typeface="NikoshBAN" panose="02000000000000000000" pitchFamily="2" charset="0"/>
                <a:cs typeface="NikoshBAN" panose="02000000000000000000" pitchFamily="2" charset="0"/>
              </a:rPr>
              <a:t>ঘ) উদ্দিপকের  ভূভাগ  দুইটির তুলনামূলক বিশ্লেষণ কর।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273B22D-9243-7748-9F8E-C51E6508D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03" y="-1"/>
            <a:ext cx="7800397" cy="6289095"/>
          </a:xfrm>
          <a:prstGeom prst="rect">
            <a:avLst/>
          </a:prstGeom>
        </p:spPr>
      </p:pic>
      <p:sp>
        <p:nvSpPr>
          <p:cNvPr id="4" name="Rectangle 3"/>
          <p:cNvSpPr/>
          <p:nvPr/>
        </p:nvSpPr>
        <p:spPr>
          <a:xfrm>
            <a:off x="685800" y="1295400"/>
            <a:ext cx="7848600" cy="3505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68533" y="2207637"/>
            <a:ext cx="7313219"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rPr>
              <a:t>সকলকে ধন্যবাদ</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nar Bangla" pitchFamily="34" charset="0"/>
              <a:cs typeface="Shonar Bangla" pitchFamily="34" charset="0"/>
            </a:endParaRPr>
          </a:p>
        </p:txBody>
      </p:sp>
      <p:sp>
        <p:nvSpPr>
          <p:cNvPr id="2" name="TextBox 1">
            <a:extLst>
              <a:ext uri="{FF2B5EF4-FFF2-40B4-BE49-F238E27FC236}">
                <a16:creationId xmlns:a16="http://schemas.microsoft.com/office/drawing/2014/main" id="{1EE9BDCF-AB34-AA47-8E94-BD7013B60D78}"/>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3" name="Picture 2">
            <a:extLst>
              <a:ext uri="{FF2B5EF4-FFF2-40B4-BE49-F238E27FC236}">
                <a16:creationId xmlns:a16="http://schemas.microsoft.com/office/drawing/2014/main" id="{C14BEEF1-B18F-994D-B658-86D52E6F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9" name="Picture 7">
            <a:extLst>
              <a:ext uri="{FF2B5EF4-FFF2-40B4-BE49-F238E27FC236}">
                <a16:creationId xmlns:a16="http://schemas.microsoft.com/office/drawing/2014/main" id="{5FB1921C-09D9-AE40-A638-2F085DB83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pic>
        <p:nvPicPr>
          <p:cNvPr id="2" name="Picture 3">
            <a:extLst>
              <a:ext uri="{FF2B5EF4-FFF2-40B4-BE49-F238E27FC236}">
                <a16:creationId xmlns:a16="http://schemas.microsoft.com/office/drawing/2014/main" id="{4094208A-6624-2743-B26B-FCA640FD6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485" y="821101"/>
            <a:ext cx="7525898" cy="5250786"/>
          </a:xfrm>
          <a:prstGeom prst="rect">
            <a:avLst/>
          </a:prstGeom>
        </p:spPr>
      </p:pic>
      <p:sp>
        <p:nvSpPr>
          <p:cNvPr id="16" name="Rectangle 15">
            <a:extLst>
              <a:ext uri="{FF2B5EF4-FFF2-40B4-BE49-F238E27FC236}">
                <a16:creationId xmlns:a16="http://schemas.microsoft.com/office/drawing/2014/main" id="{D2A0A7AC-4F17-B545-B62A-E9397ABA6F0D}"/>
              </a:ext>
            </a:extLst>
          </p:cNvPr>
          <p:cNvSpPr/>
          <p:nvPr/>
        </p:nvSpPr>
        <p:spPr>
          <a:xfrm>
            <a:off x="968498" y="1958011"/>
            <a:ext cx="7278607" cy="2215991"/>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bn-BD" sz="13800" dirty="0">
                <a:ln w="18415" cmpd="sng">
                  <a:solidFill>
                    <a:srgbClr val="FFFFFF"/>
                  </a:solidFill>
                  <a:prstDash val="solid"/>
                </a:ln>
                <a:solidFill>
                  <a:srgbClr val="FFFFFF"/>
                </a:solidFill>
                <a:effectLst>
                  <a:outerShdw blurRad="63500" dir="3600000" algn="tl" rotWithShape="0">
                    <a:srgbClr val="000000">
                      <a:alpha val="70000"/>
                    </a:srgbClr>
                  </a:outerShdw>
                </a:effectLst>
              </a:rPr>
              <a:t>শুভেচ্ছা</a:t>
            </a:r>
            <a:endParaRPr lang="en-US" sz="13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a:extLst>
              <a:ext uri="{FF2B5EF4-FFF2-40B4-BE49-F238E27FC236}">
                <a16:creationId xmlns:a16="http://schemas.microsoft.com/office/drawing/2014/main" id="{B19AED40-0F10-C742-88EA-D9BD2E14FFD6}"/>
              </a:ext>
            </a:extLst>
          </p:cNvPr>
          <p:cNvSpPr txBox="1"/>
          <p:nvPr/>
        </p:nvSpPr>
        <p:spPr>
          <a:xfrm>
            <a:off x="0" y="78225"/>
            <a:ext cx="8960474" cy="707887"/>
          </a:xfrm>
          <a:prstGeom prst="rect">
            <a:avLst/>
          </a:prstGeom>
          <a:solidFill>
            <a:schemeClr val="accent3">
              <a:lumMod val="20000"/>
              <a:lumOff val="80000"/>
            </a:schemeClr>
          </a:solidFill>
        </p:spPr>
        <p:txBody>
          <a:bodyPr wrap="square" rtlCol="0">
            <a:spAutoFit/>
          </a:bodyPr>
          <a:lstStyle/>
          <a:p>
            <a:pPr algn="l"/>
            <a:r>
              <a:rPr lang="en-GB" sz="4000" b="1" u="sng">
                <a:solidFill>
                  <a:schemeClr val="accent3">
                    <a:lumMod val="50000"/>
                  </a:schemeClr>
                </a:solidFill>
              </a:rPr>
              <a:t>আজকের পাঠে সবাইকে ......... </a:t>
            </a:r>
            <a:endParaRPr lang="en-US" sz="4000" b="1" u="sng">
              <a:solidFill>
                <a:schemeClr val="accent3">
                  <a:lumMod val="50000"/>
                </a:schemeClr>
              </a:solidFill>
            </a:endParaRPr>
          </a:p>
        </p:txBody>
      </p:sp>
    </p:spTree>
    <p:extLst>
      <p:ext uri="{BB962C8B-B14F-4D97-AF65-F5344CB8AC3E}">
        <p14:creationId xmlns:p14="http://schemas.microsoft.com/office/powerpoint/2010/main" val="20068703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500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1842" y="1124029"/>
            <a:ext cx="3719396" cy="507831"/>
          </a:xfrm>
          <a:prstGeom prst="rect">
            <a:avLst/>
          </a:prstGeom>
          <a:noFill/>
        </p:spPr>
        <p:txBody>
          <a:bodyPr wrap="square" rtlCol="0">
            <a:spAutoFit/>
          </a:bodyPr>
          <a:lstStyle/>
          <a:p>
            <a:pPr algn="ctr"/>
            <a:r>
              <a:rPr lang="en-GB" sz="2700" u="sng">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2700" u="sng">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27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5794829" y="3214977"/>
            <a:ext cx="3021701" cy="1708160"/>
          </a:xfrm>
          <a:prstGeom prst="rect">
            <a:avLst/>
          </a:prstGeom>
          <a:noFill/>
        </p:spPr>
        <p:txBody>
          <a:bodyPr wrap="square" rtlCol="0">
            <a:spAutoFit/>
          </a:bodyPr>
          <a:lstStyle/>
          <a:p>
            <a:r>
              <a:rPr lang="en-US" sz="15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1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৯ম ও ১০ম</a:t>
            </a:r>
            <a:endPar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1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ভূগোল ও পরিবেশ </a:t>
            </a:r>
            <a:endPar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1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৬ষ্ঠ (বারিমণ্ডল) </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1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 </a:t>
            </a:r>
            <a:r>
              <a:rPr lang="en-US" sz="21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1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GB"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২৬</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a:t>
            </a:r>
            <a:r>
              <a:rPr lang="en-GB"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a:t>
            </a:r>
            <a:r>
              <a:rPr lang="en-US" sz="21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/২০২০</a:t>
            </a:r>
            <a:endParaRPr lang="en-US" sz="21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18" name="Straight Connector 17"/>
          <p:cNvCxnSpPr/>
          <p:nvPr/>
        </p:nvCxnSpPr>
        <p:spPr>
          <a:xfrm>
            <a:off x="4947418" y="1705935"/>
            <a:ext cx="30545" cy="30356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68721" y="2264954"/>
            <a:ext cx="31311" cy="21040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23774" y="2264954"/>
            <a:ext cx="25988" cy="212771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DD55E8-2DA8-F04D-9145-BFB9C2CEBAB2}"/>
              </a:ext>
            </a:extLst>
          </p:cNvPr>
          <p:cNvSpPr txBox="1">
            <a:spLocks/>
          </p:cNvSpPr>
          <p:nvPr/>
        </p:nvSpPr>
        <p:spPr>
          <a:xfrm>
            <a:off x="980649" y="2721504"/>
            <a:ext cx="6679156" cy="2605300"/>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sz="2700" b="1">
                <a:solidFill>
                  <a:srgbClr val="0070C0"/>
                </a:solidFill>
              </a:rPr>
              <a:t>দীপন কান্তি দাশ</a:t>
            </a:r>
          </a:p>
          <a:p>
            <a:pPr marL="0" indent="0">
              <a:buFont typeface="Arial" panose="020B0604020202020204" pitchFamily="34" charset="0"/>
              <a:buNone/>
            </a:pPr>
            <a:r>
              <a:rPr lang="en-GB" sz="2700" b="1">
                <a:solidFill>
                  <a:srgbClr val="0070C0"/>
                </a:solidFill>
              </a:rPr>
              <a:t>সিনিয়র শিক্ষক</a:t>
            </a:r>
          </a:p>
          <a:p>
            <a:pPr marL="0" indent="0">
              <a:buFont typeface="Arial" panose="020B0604020202020204" pitchFamily="34" charset="0"/>
              <a:buNone/>
            </a:pPr>
            <a:r>
              <a:rPr lang="en-GB" sz="2700" b="1">
                <a:solidFill>
                  <a:srgbClr val="0070C0"/>
                </a:solidFill>
              </a:rPr>
              <a:t>প্রবর্তক স্কুল এণ্ড কলেজ</a:t>
            </a:r>
          </a:p>
          <a:p>
            <a:pPr marL="0" indent="0">
              <a:buFont typeface="Arial" panose="020B0604020202020204" pitchFamily="34" charset="0"/>
              <a:buNone/>
            </a:pPr>
            <a:r>
              <a:rPr lang="en-GB" sz="2700" b="1">
                <a:solidFill>
                  <a:srgbClr val="0070C0"/>
                </a:solidFill>
              </a:rPr>
              <a:t>পাঁচলাইশ, চট্টগ্রাম।</a:t>
            </a:r>
          </a:p>
          <a:p>
            <a:pPr marL="0" indent="0">
              <a:buFont typeface="Arial" panose="020B0604020202020204" pitchFamily="34" charset="0"/>
              <a:buNone/>
            </a:pPr>
            <a:r>
              <a:rPr lang="en-GB" sz="2700" b="1">
                <a:solidFill>
                  <a:srgbClr val="0070C0"/>
                </a:solidFill>
              </a:rPr>
              <a:t>E_mail : prodiptadas2012@gmail. com</a:t>
            </a:r>
            <a:endParaRPr lang="en-US" sz="2700" b="1">
              <a:solidFill>
                <a:srgbClr val="0070C0"/>
              </a:solidFill>
            </a:endParaRPr>
          </a:p>
        </p:txBody>
      </p:sp>
      <p:pic>
        <p:nvPicPr>
          <p:cNvPr id="7" name="Picture 7">
            <a:extLst>
              <a:ext uri="{FF2B5EF4-FFF2-40B4-BE49-F238E27FC236}">
                <a16:creationId xmlns:a16="http://schemas.microsoft.com/office/drawing/2014/main" id="{EB3DEB5A-B7EB-764F-9840-8A6EB3D02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439570" y="5098994"/>
            <a:ext cx="443317" cy="443317"/>
          </a:xfrm>
          <a:prstGeom prst="rect">
            <a:avLst/>
          </a:prstGeom>
        </p:spPr>
      </p:pic>
      <p:pic>
        <p:nvPicPr>
          <p:cNvPr id="9" name="Picture 8">
            <a:extLst>
              <a:ext uri="{FF2B5EF4-FFF2-40B4-BE49-F238E27FC236}">
                <a16:creationId xmlns:a16="http://schemas.microsoft.com/office/drawing/2014/main" id="{EFCF1C0C-03B9-7349-BF9B-A9C2E0525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42628"/>
            <a:ext cx="703634" cy="758981"/>
          </a:xfrm>
          <a:prstGeom prst="ellipse">
            <a:avLst/>
          </a:prstGeom>
          <a:ln>
            <a:noFill/>
          </a:ln>
          <a:effectLst>
            <a:softEdge rad="112500"/>
          </a:effectLst>
        </p:spPr>
      </p:pic>
      <p:pic>
        <p:nvPicPr>
          <p:cNvPr id="10" name="Picture 10">
            <a:extLst>
              <a:ext uri="{FF2B5EF4-FFF2-40B4-BE49-F238E27FC236}">
                <a16:creationId xmlns:a16="http://schemas.microsoft.com/office/drawing/2014/main" id="{285471FF-96FD-FF48-81C6-395982CCC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416" y="1068758"/>
            <a:ext cx="1384534" cy="15136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Box 11">
            <a:extLst>
              <a:ext uri="{FF2B5EF4-FFF2-40B4-BE49-F238E27FC236}">
                <a16:creationId xmlns:a16="http://schemas.microsoft.com/office/drawing/2014/main" id="{CC80B5C1-EF3B-D247-BF10-07D67088FC38}"/>
              </a:ext>
            </a:extLst>
          </p:cNvPr>
          <p:cNvSpPr txBox="1"/>
          <p:nvPr/>
        </p:nvSpPr>
        <p:spPr>
          <a:xfrm>
            <a:off x="129932" y="6443616"/>
            <a:ext cx="9014068"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sp>
        <p:nvSpPr>
          <p:cNvPr id="4" name="TextBox 3">
            <a:extLst>
              <a:ext uri="{FF2B5EF4-FFF2-40B4-BE49-F238E27FC236}">
                <a16:creationId xmlns:a16="http://schemas.microsoft.com/office/drawing/2014/main" id="{0F48BA48-A0A2-9741-BF9D-32A724119FC3}"/>
              </a:ext>
            </a:extLst>
          </p:cNvPr>
          <p:cNvSpPr txBox="1"/>
          <p:nvPr/>
        </p:nvSpPr>
        <p:spPr>
          <a:xfrm>
            <a:off x="6563766" y="5345042"/>
            <a:ext cx="1568503" cy="300082"/>
          </a:xfrm>
          <a:prstGeom prst="rect">
            <a:avLst/>
          </a:prstGeom>
          <a:solidFill>
            <a:srgbClr val="002060"/>
          </a:solidFill>
        </p:spPr>
        <p:txBody>
          <a:bodyPr wrap="square" rtlCol="0">
            <a:spAutoFit/>
          </a:bodyPr>
          <a:lstStyle/>
          <a:p>
            <a:pPr algn="l"/>
            <a:r>
              <a:rPr lang="en-GB" sz="1350" b="1">
                <a:solidFill>
                  <a:schemeClr val="bg1"/>
                </a:solidFill>
              </a:rPr>
              <a:t>ক্লাস সংখ্যা = ০৭</a:t>
            </a:r>
            <a:endParaRPr lang="en-US" sz="1350" b="1">
              <a:solidFill>
                <a:schemeClr val="bg1"/>
              </a:solidFill>
            </a:endParaRPr>
          </a:p>
        </p:txBody>
      </p:sp>
      <p:pic>
        <p:nvPicPr>
          <p:cNvPr id="8" name="Picture 10">
            <a:extLst>
              <a:ext uri="{FF2B5EF4-FFF2-40B4-BE49-F238E27FC236}">
                <a16:creationId xmlns:a16="http://schemas.microsoft.com/office/drawing/2014/main" id="{F7B82C3E-4FC8-C44F-A107-2BAD948A6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7735" y="293032"/>
            <a:ext cx="2305616" cy="2825806"/>
          </a:xfrm>
          <a:prstGeom prst="rect">
            <a:avLst/>
          </a:prstGeom>
        </p:spPr>
      </p:pic>
    </p:spTree>
    <p:extLst>
      <p:ext uri="{BB962C8B-B14F-4D97-AF65-F5344CB8AC3E}">
        <p14:creationId xmlns:p14="http://schemas.microsoft.com/office/powerpoint/2010/main" val="3754472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2" name="Rectangle 1">
            <a:extLst>
              <a:ext uri="{FF2B5EF4-FFF2-40B4-BE49-F238E27FC236}">
                <a16:creationId xmlns:a16="http://schemas.microsoft.com/office/drawing/2014/main" id="{9092C77D-CEAB-2648-BDEF-E4667C75034D}"/>
              </a:ext>
            </a:extLst>
          </p:cNvPr>
          <p:cNvSpPr/>
          <p:nvPr/>
        </p:nvSpPr>
        <p:spPr>
          <a:xfrm>
            <a:off x="162371" y="249125"/>
            <a:ext cx="8794170" cy="589817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8825CB2-B3FF-7A4C-8092-D40F621A8620}"/>
              </a:ext>
            </a:extLst>
          </p:cNvPr>
          <p:cNvSpPr/>
          <p:nvPr/>
        </p:nvSpPr>
        <p:spPr>
          <a:xfrm>
            <a:off x="3505200" y="130314"/>
            <a:ext cx="2108512"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sz="2800" b="1"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চিত্র</a:t>
            </a:r>
            <a:endParaRPr lang="en-US" sz="2800" b="1" cap="none" spc="0"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0E059D45-AB26-A948-A8AD-E09503C94969}"/>
              </a:ext>
            </a:extLst>
          </p:cNvPr>
          <p:cNvSpPr/>
          <p:nvPr/>
        </p:nvSpPr>
        <p:spPr>
          <a:xfrm>
            <a:off x="1615106" y="2819400"/>
            <a:ext cx="5913799" cy="76944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4400" b="1" cap="none" spc="0" dirty="0">
                <a:ln w="1905"/>
                <a:solidFill>
                  <a:schemeClr val="accent6">
                    <a:lumMod val="50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সমুদ্র তলদেশের ভূমিরূপ</a:t>
            </a:r>
            <a:endParaRPr lang="en-US" sz="4400" b="1" cap="none" spc="0" dirty="0">
              <a:ln w="1905"/>
              <a:solidFill>
                <a:schemeClr val="accent6">
                  <a:lumMod val="50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37673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fltVal val="0.5"/>
                                          </p:val>
                                        </p:tav>
                                        <p:tav tm="100000">
                                          <p:val>
                                            <p:strVal val="#ppt_x"/>
                                          </p:val>
                                        </p:tav>
                                      </p:tavLst>
                                    </p:anim>
                                    <p:anim calcmode="lin" valueType="num">
                                      <p:cBhvr>
                                        <p:cTn id="16"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2" name="Rectangle 1">
            <a:extLst>
              <a:ext uri="{FF2B5EF4-FFF2-40B4-BE49-F238E27FC236}">
                <a16:creationId xmlns:a16="http://schemas.microsoft.com/office/drawing/2014/main" id="{1A0AD9C5-979E-4947-B63D-802B59D0939D}"/>
              </a:ext>
            </a:extLst>
          </p:cNvPr>
          <p:cNvSpPr/>
          <p:nvPr/>
        </p:nvSpPr>
        <p:spPr>
          <a:xfrm>
            <a:off x="600589" y="2023408"/>
            <a:ext cx="7859844" cy="1692771"/>
          </a:xfrm>
          <a:prstGeom prst="rect">
            <a:avLst/>
          </a:prstGeom>
          <a:solidFill>
            <a:srgbClr val="FFC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atin typeface="NikoshBAN" panose="02000000000000000000" pitchFamily="2" charset="0"/>
                <a:cs typeface="NikoshBAN" panose="02000000000000000000" pitchFamily="2" charset="0"/>
              </a:rPr>
              <a:t>আজ আমরা সমুদ্র তলদেশের </a:t>
            </a:r>
          </a:p>
          <a:p>
            <a:pPr algn="ctr"/>
            <a:r>
              <a:rPr lang="en-US" sz="4400" b="1" dirty="0">
                <a:latin typeface="NikoshBAN" panose="02000000000000000000" pitchFamily="2" charset="0"/>
                <a:cs typeface="NikoshBAN" panose="02000000000000000000" pitchFamily="2" charset="0"/>
              </a:rPr>
              <a:t>ভূমিরূপ নিয়ে আলোচনা কর</a:t>
            </a:r>
            <a:r>
              <a:rPr lang="bn-BD" sz="4400" b="1" dirty="0">
                <a:latin typeface="NikoshBAN" panose="02000000000000000000" pitchFamily="2" charset="0"/>
                <a:cs typeface="NikoshBAN" panose="02000000000000000000" pitchFamily="2" charset="0"/>
              </a:rPr>
              <a:t>বো</a:t>
            </a:r>
            <a:r>
              <a:rPr lang="bn-BD" sz="6000" b="1" dirty="0">
                <a:latin typeface="NikoshBAN" panose="02000000000000000000" pitchFamily="2" charset="0"/>
                <a:cs typeface="NikoshBAN" panose="02000000000000000000" pitchFamily="2" charset="0"/>
              </a:rPr>
              <a:t>।</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0339139"/>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CDE5FC-B1E5-754B-A6D8-47CA3C8D5EBF}"/>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1" name="Picture 8">
            <a:extLst>
              <a:ext uri="{FF2B5EF4-FFF2-40B4-BE49-F238E27FC236}">
                <a16:creationId xmlns:a16="http://schemas.microsoft.com/office/drawing/2014/main" id="{F35EAE3D-9755-014A-A18A-31D471913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6" name="Picture 7">
            <a:extLst>
              <a:ext uri="{FF2B5EF4-FFF2-40B4-BE49-F238E27FC236}">
                <a16:creationId xmlns:a16="http://schemas.microsoft.com/office/drawing/2014/main" id="{82BFED92-6D21-7445-B062-9B24BC5CC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
        <p:nvSpPr>
          <p:cNvPr id="2" name="Rectangle 1">
            <a:extLst>
              <a:ext uri="{FF2B5EF4-FFF2-40B4-BE49-F238E27FC236}">
                <a16:creationId xmlns:a16="http://schemas.microsoft.com/office/drawing/2014/main" id="{DC89422F-6614-0B48-8889-9FAA9D80F862}"/>
              </a:ext>
            </a:extLst>
          </p:cNvPr>
          <p:cNvSpPr/>
          <p:nvPr/>
        </p:nvSpPr>
        <p:spPr>
          <a:xfrm>
            <a:off x="304800" y="1905000"/>
            <a:ext cx="8534399" cy="2862322"/>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endParaRPr lang="en-US" dirty="0">
              <a:latin typeface="Shonar Bangla" pitchFamily="34" charset="0"/>
              <a:cs typeface="Shonar Bangla" pitchFamily="34" charset="0"/>
            </a:endParaRPr>
          </a:p>
          <a:p>
            <a:r>
              <a:rPr lang="en-US" sz="3600" dirty="0">
                <a:latin typeface="Shonar Bangla" pitchFamily="34" charset="0"/>
                <a:cs typeface="Shonar Bangla" pitchFamily="34" charset="0"/>
              </a:rPr>
              <a:t>এই পাঠ শেষে</a:t>
            </a:r>
            <a:r>
              <a:rPr lang="bn-BD" sz="3600" dirty="0">
                <a:latin typeface="Shonar Bangla" pitchFamily="34" charset="0"/>
                <a:cs typeface="Shonar Bangla" pitchFamily="34" charset="0"/>
              </a:rPr>
              <a:t> আমরা যা জানতে পারবো</a:t>
            </a:r>
            <a:r>
              <a:rPr lang="en-US" sz="3600" dirty="0">
                <a:latin typeface="Shonar Bangla" pitchFamily="34" charset="0"/>
                <a:cs typeface="Shonar Bangla" pitchFamily="34" charset="0"/>
              </a:rPr>
              <a:t>-</a:t>
            </a:r>
          </a:p>
          <a:p>
            <a:endParaRPr lang="en-US" dirty="0">
              <a:latin typeface="Shonar Bangla" pitchFamily="34" charset="0"/>
              <a:cs typeface="Shonar Bangla" pitchFamily="34" charset="0"/>
            </a:endParaRPr>
          </a:p>
          <a:p>
            <a:r>
              <a:rPr lang="en-US" sz="3600" dirty="0">
                <a:latin typeface="Shonar Bangla" pitchFamily="34" charset="0"/>
                <a:cs typeface="Shonar Bangla" pitchFamily="34" charset="0"/>
              </a:rPr>
              <a:t> </a:t>
            </a:r>
          </a:p>
          <a:p>
            <a:endParaRPr lang="en-US" sz="2000" dirty="0">
              <a:latin typeface="Shonar Bangla" pitchFamily="34" charset="0"/>
              <a:cs typeface="Shonar Bangla" pitchFamily="34" charset="0"/>
            </a:endParaRPr>
          </a:p>
          <a:p>
            <a:r>
              <a:rPr lang="en-US" sz="3600" dirty="0">
                <a:latin typeface="Shonar Bangla" pitchFamily="34" charset="0"/>
                <a:cs typeface="Shonar Bangla" pitchFamily="34" charset="0"/>
              </a:rPr>
              <a:t> </a:t>
            </a:r>
          </a:p>
          <a:p>
            <a:endParaRPr lang="en-US" sz="1600" dirty="0">
              <a:latin typeface="Shonar Bangla" pitchFamily="34" charset="0"/>
              <a:cs typeface="Shonar Bangla" pitchFamily="34" charset="0"/>
            </a:endParaRPr>
          </a:p>
        </p:txBody>
      </p:sp>
      <p:grpSp>
        <p:nvGrpSpPr>
          <p:cNvPr id="3" name="Group 2">
            <a:extLst>
              <a:ext uri="{FF2B5EF4-FFF2-40B4-BE49-F238E27FC236}">
                <a16:creationId xmlns:a16="http://schemas.microsoft.com/office/drawing/2014/main" id="{FE9279BE-5E6A-B444-AAFF-976E6DAD4509}"/>
              </a:ext>
            </a:extLst>
          </p:cNvPr>
          <p:cNvGrpSpPr/>
          <p:nvPr/>
        </p:nvGrpSpPr>
        <p:grpSpPr>
          <a:xfrm>
            <a:off x="381000" y="2937839"/>
            <a:ext cx="1142999" cy="584775"/>
            <a:chOff x="381000" y="2937839"/>
            <a:chExt cx="1142999" cy="584775"/>
          </a:xfrm>
          <a:scene3d>
            <a:camera prst="orthographicFront">
              <a:rot lat="0" lon="0" rev="0"/>
            </a:camera>
            <a:lightRig rig="chilly" dir="t">
              <a:rot lat="0" lon="0" rev="18480000"/>
            </a:lightRig>
          </a:scene3d>
        </p:grpSpPr>
        <p:grpSp>
          <p:nvGrpSpPr>
            <p:cNvPr id="9" name="Group 8">
              <a:extLst>
                <a:ext uri="{FF2B5EF4-FFF2-40B4-BE49-F238E27FC236}">
                  <a16:creationId xmlns:a16="http://schemas.microsoft.com/office/drawing/2014/main" id="{6A55C5EF-A5C5-BF48-9179-EBE24D234E62}"/>
                </a:ext>
              </a:extLst>
            </p:cNvPr>
            <p:cNvGrpSpPr/>
            <p:nvPr/>
          </p:nvGrpSpPr>
          <p:grpSpPr>
            <a:xfrm>
              <a:off x="381000" y="2937839"/>
              <a:ext cx="1142999" cy="584775"/>
              <a:chOff x="381000" y="2937839"/>
              <a:chExt cx="1142999" cy="584775"/>
            </a:xfrm>
          </p:grpSpPr>
          <p:sp>
            <p:nvSpPr>
              <p:cNvPr id="12" name="Flowchart: Alternate Process 11">
                <a:extLst>
                  <a:ext uri="{FF2B5EF4-FFF2-40B4-BE49-F238E27FC236}">
                    <a16:creationId xmlns:a16="http://schemas.microsoft.com/office/drawing/2014/main" id="{93E3AE71-425A-CD4B-96CF-82CCE42B7C84}"/>
                  </a:ext>
                </a:extLst>
              </p:cNvPr>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3" name="Flowchart: Decision 12">
                <a:extLst>
                  <a:ext uri="{FF2B5EF4-FFF2-40B4-BE49-F238E27FC236}">
                    <a16:creationId xmlns:a16="http://schemas.microsoft.com/office/drawing/2014/main" id="{0F6A45AD-B73B-6D4A-BB83-42887F6EC93D}"/>
                  </a:ext>
                </a:extLst>
              </p:cNvPr>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0" name="Rectangle 9">
              <a:extLst>
                <a:ext uri="{FF2B5EF4-FFF2-40B4-BE49-F238E27FC236}">
                  <a16:creationId xmlns:a16="http://schemas.microsoft.com/office/drawing/2014/main" id="{EFA3EE61-A8CA-6346-A249-3A8343AF85B7}"/>
                </a:ext>
              </a:extLst>
            </p:cNvPr>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4" name="Group 3">
            <a:extLst>
              <a:ext uri="{FF2B5EF4-FFF2-40B4-BE49-F238E27FC236}">
                <a16:creationId xmlns:a16="http://schemas.microsoft.com/office/drawing/2014/main" id="{E0EB4BC9-6CFB-124F-8B72-06AB669608E1}"/>
              </a:ext>
            </a:extLst>
          </p:cNvPr>
          <p:cNvGrpSpPr/>
          <p:nvPr/>
        </p:nvGrpSpPr>
        <p:grpSpPr>
          <a:xfrm>
            <a:off x="381000" y="3834825"/>
            <a:ext cx="1142999" cy="584775"/>
            <a:chOff x="381000" y="2937839"/>
            <a:chExt cx="1142999" cy="584775"/>
          </a:xfrm>
          <a:scene3d>
            <a:camera prst="orthographicFront">
              <a:rot lat="0" lon="0" rev="0"/>
            </a:camera>
            <a:lightRig rig="chilly" dir="t">
              <a:rot lat="0" lon="0" rev="18480000"/>
            </a:lightRig>
          </a:scene3d>
        </p:grpSpPr>
        <p:grpSp>
          <p:nvGrpSpPr>
            <p:cNvPr id="15" name="Group 14">
              <a:extLst>
                <a:ext uri="{FF2B5EF4-FFF2-40B4-BE49-F238E27FC236}">
                  <a16:creationId xmlns:a16="http://schemas.microsoft.com/office/drawing/2014/main" id="{EDB0E2DE-892D-4343-B9A6-1B17509A70B1}"/>
                </a:ext>
              </a:extLst>
            </p:cNvPr>
            <p:cNvGrpSpPr/>
            <p:nvPr/>
          </p:nvGrpSpPr>
          <p:grpSpPr>
            <a:xfrm>
              <a:off x="381000" y="2937839"/>
              <a:ext cx="1142999" cy="584775"/>
              <a:chOff x="381000" y="2937839"/>
              <a:chExt cx="1142999" cy="584775"/>
            </a:xfrm>
          </p:grpSpPr>
          <p:sp>
            <p:nvSpPr>
              <p:cNvPr id="17" name="Flowchart: Alternate Process 16">
                <a:extLst>
                  <a:ext uri="{FF2B5EF4-FFF2-40B4-BE49-F238E27FC236}">
                    <a16:creationId xmlns:a16="http://schemas.microsoft.com/office/drawing/2014/main" id="{A4356548-DB23-8E44-84EB-969C7357001A}"/>
                  </a:ext>
                </a:extLst>
              </p:cNvPr>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8" name="Flowchart: Decision 17">
                <a:extLst>
                  <a:ext uri="{FF2B5EF4-FFF2-40B4-BE49-F238E27FC236}">
                    <a16:creationId xmlns:a16="http://schemas.microsoft.com/office/drawing/2014/main" id="{041677A1-B6E7-8243-B8B0-8A8A9687842C}"/>
                  </a:ext>
                </a:extLst>
              </p:cNvPr>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6" name="Rectangle 15">
              <a:extLst>
                <a:ext uri="{FF2B5EF4-FFF2-40B4-BE49-F238E27FC236}">
                  <a16:creationId xmlns:a16="http://schemas.microsoft.com/office/drawing/2014/main" id="{2FC11922-8FF3-8940-9A2E-5929CA36BBB3}"/>
                </a:ext>
              </a:extLst>
            </p:cNvPr>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sp>
        <p:nvSpPr>
          <p:cNvPr id="20" name="Rectangle 19">
            <a:extLst>
              <a:ext uri="{FF2B5EF4-FFF2-40B4-BE49-F238E27FC236}">
                <a16:creationId xmlns:a16="http://schemas.microsoft.com/office/drawing/2014/main" id="{03177EF7-9921-0649-A5EC-6A4F98CA3270}"/>
              </a:ext>
            </a:extLst>
          </p:cNvPr>
          <p:cNvSpPr/>
          <p:nvPr/>
        </p:nvSpPr>
        <p:spPr>
          <a:xfrm>
            <a:off x="1715018" y="2952199"/>
            <a:ext cx="6527749" cy="58477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dirty="0">
                <a:latin typeface="Shonar Bangla" pitchFamily="34" charset="0"/>
                <a:cs typeface="Shonar Bangla" pitchFamily="34" charset="0"/>
              </a:rPr>
              <a:t>১</a:t>
            </a:r>
            <a:r>
              <a:rPr lang="en-US" sz="2000" b="1" dirty="0">
                <a:latin typeface="Shonar Bangla" pitchFamily="34" charset="0"/>
                <a:cs typeface="Shonar Bangla" pitchFamily="34" charset="0"/>
              </a:rPr>
              <a:t>। সমুদ্র তলদেশের ভূমিরূপের শ্রেণি বিভাগ করতে পার</a:t>
            </a:r>
            <a:r>
              <a:rPr lang="bn-BD" sz="2000" b="1" dirty="0">
                <a:latin typeface="Shonar Bangla" pitchFamily="34" charset="0"/>
                <a:cs typeface="Shonar Bangla" pitchFamily="34" charset="0"/>
              </a:rPr>
              <a:t>বো ।</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2" name="Rectangle 21">
            <a:extLst>
              <a:ext uri="{FF2B5EF4-FFF2-40B4-BE49-F238E27FC236}">
                <a16:creationId xmlns:a16="http://schemas.microsoft.com/office/drawing/2014/main" id="{46D54754-6678-924A-BD52-427EAB587D45}"/>
              </a:ext>
            </a:extLst>
          </p:cNvPr>
          <p:cNvSpPr/>
          <p:nvPr/>
        </p:nvSpPr>
        <p:spPr>
          <a:xfrm>
            <a:off x="1699788" y="3834826"/>
            <a:ext cx="6542979" cy="461665"/>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dirty="0">
                <a:latin typeface="Shonar Bangla" pitchFamily="34" charset="0"/>
                <a:cs typeface="Shonar Bangla" pitchFamily="34" charset="0"/>
              </a:rPr>
              <a:t>২। সমুদ্র তলদেশের ভূমিরূপ ব্যাখ্যা করতে পার</a:t>
            </a:r>
            <a:r>
              <a:rPr lang="bn-BD" sz="2400" b="1" dirty="0">
                <a:latin typeface="Shonar Bangla" pitchFamily="34" charset="0"/>
                <a:cs typeface="Shonar Bangla" pitchFamily="34" charset="0"/>
              </a:rPr>
              <a:t>বো।</a:t>
            </a:r>
            <a:endPar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0059484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12" y="144438"/>
            <a:ext cx="8735031" cy="54102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2881083">
            <a:off x="282539" y="2634499"/>
            <a:ext cx="1120821" cy="338554"/>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1600" b="1" cap="none" spc="0" dirty="0">
                <a:ln w="1905"/>
                <a:solidFill>
                  <a:srgbClr val="FF0000"/>
                </a:solidFill>
                <a:effectLst>
                  <a:innerShdw blurRad="69850" dist="43180" dir="5400000">
                    <a:srgbClr val="000000">
                      <a:alpha val="65000"/>
                    </a:srgbClr>
                  </a:innerShdw>
                </a:effectLst>
              </a:rPr>
              <a:t>মহিসোপান</a:t>
            </a:r>
            <a:endParaRPr lang="en-US" sz="1600" b="1" cap="none" spc="0" dirty="0">
              <a:ln w="1905"/>
              <a:solidFill>
                <a:srgbClr val="FF0000"/>
              </a:solidFill>
              <a:effectLst>
                <a:innerShdw blurRad="69850" dist="43180" dir="5400000">
                  <a:srgbClr val="000000">
                    <a:alpha val="65000"/>
                  </a:srgbClr>
                </a:innerShdw>
              </a:effectLst>
            </a:endParaRPr>
          </a:p>
        </p:txBody>
      </p:sp>
      <p:sp>
        <p:nvSpPr>
          <p:cNvPr id="5" name="Rectangle 4"/>
          <p:cNvSpPr/>
          <p:nvPr/>
        </p:nvSpPr>
        <p:spPr>
          <a:xfrm rot="3483107">
            <a:off x="1494669" y="3784610"/>
            <a:ext cx="1316387" cy="523220"/>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2800" b="1" cap="none" spc="0" dirty="0">
                <a:ln w="1905"/>
                <a:solidFill>
                  <a:srgbClr val="FF0000"/>
                </a:solidFill>
                <a:effectLst>
                  <a:innerShdw blurRad="69850" dist="43180" dir="5400000">
                    <a:srgbClr val="000000">
                      <a:alpha val="65000"/>
                    </a:srgbClr>
                  </a:innerShdw>
                </a:effectLst>
              </a:rPr>
              <a:t>মহিঢাল</a:t>
            </a:r>
            <a:endParaRPr lang="en-US" sz="2800" b="1" cap="none" spc="0" dirty="0">
              <a:ln w="1905"/>
              <a:solidFill>
                <a:srgbClr val="FF0000"/>
              </a:solidFill>
              <a:effectLst>
                <a:innerShdw blurRad="69850" dist="43180" dir="5400000">
                  <a:srgbClr val="000000">
                    <a:alpha val="65000"/>
                  </a:srgbClr>
                </a:innerShdw>
              </a:effectLst>
            </a:endParaRPr>
          </a:p>
        </p:txBody>
      </p:sp>
      <p:sp>
        <p:nvSpPr>
          <p:cNvPr id="7" name="Rectangle 6"/>
          <p:cNvSpPr/>
          <p:nvPr/>
        </p:nvSpPr>
        <p:spPr>
          <a:xfrm>
            <a:off x="3249090" y="4324290"/>
            <a:ext cx="3304110" cy="400110"/>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BD" sz="2000" b="1" dirty="0">
                <a:ln w="1905"/>
                <a:solidFill>
                  <a:srgbClr val="FFFF00"/>
                </a:solidFill>
                <a:effectLst>
                  <a:innerShdw blurRad="69850" dist="43180" dir="5400000">
                    <a:srgbClr val="000000">
                      <a:alpha val="65000"/>
                    </a:srgbClr>
                  </a:innerShdw>
                </a:effectLst>
              </a:rPr>
              <a:t>গভীর সমুদ্রের বিশাল সমভূমি</a:t>
            </a:r>
            <a:endParaRPr lang="en-US" sz="2000" b="1" cap="none" spc="0" dirty="0">
              <a:ln w="1905"/>
              <a:solidFill>
                <a:srgbClr val="FFFF00"/>
              </a:solidFill>
              <a:effectLst>
                <a:innerShdw blurRad="69850" dist="43180" dir="5400000">
                  <a:srgbClr val="000000">
                    <a:alpha val="65000"/>
                  </a:srgbClr>
                </a:innerShdw>
              </a:effectLst>
            </a:endParaRPr>
          </a:p>
        </p:txBody>
      </p:sp>
      <p:grpSp>
        <p:nvGrpSpPr>
          <p:cNvPr id="14" name="Group 13"/>
          <p:cNvGrpSpPr/>
          <p:nvPr/>
        </p:nvGrpSpPr>
        <p:grpSpPr>
          <a:xfrm>
            <a:off x="381000" y="5511225"/>
            <a:ext cx="1142999" cy="584775"/>
            <a:chOff x="381000" y="2937839"/>
            <a:chExt cx="1142999" cy="584775"/>
          </a:xfrm>
          <a:scene3d>
            <a:camera prst="orthographicFront">
              <a:rot lat="0" lon="0" rev="0"/>
            </a:camera>
            <a:lightRig rig="chilly" dir="t">
              <a:rot lat="0" lon="0" rev="18480000"/>
            </a:lightRig>
          </a:scene3d>
        </p:grpSpPr>
        <p:grpSp>
          <p:nvGrpSpPr>
            <p:cNvPr id="15" name="Group 14"/>
            <p:cNvGrpSpPr/>
            <p:nvPr/>
          </p:nvGrpSpPr>
          <p:grpSpPr>
            <a:xfrm>
              <a:off x="381000" y="2937839"/>
              <a:ext cx="1142999" cy="584775"/>
              <a:chOff x="381000" y="2937839"/>
              <a:chExt cx="1142999" cy="584775"/>
            </a:xfrm>
          </p:grpSpPr>
          <p:sp>
            <p:nvSpPr>
              <p:cNvPr id="17" name="Flowchart: Alternate Process 1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18" name="Flowchart: Decision 1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16" name="Rectangle 1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19" name="Group 18"/>
          <p:cNvGrpSpPr/>
          <p:nvPr/>
        </p:nvGrpSpPr>
        <p:grpSpPr>
          <a:xfrm>
            <a:off x="2057400" y="5511225"/>
            <a:ext cx="1142999" cy="584775"/>
            <a:chOff x="381000" y="2937839"/>
            <a:chExt cx="1142999" cy="584775"/>
          </a:xfrm>
          <a:scene3d>
            <a:camera prst="orthographicFront">
              <a:rot lat="0" lon="0" rev="0"/>
            </a:camera>
            <a:lightRig rig="chilly" dir="t">
              <a:rot lat="0" lon="0" rev="18480000"/>
            </a:lightRig>
          </a:scene3d>
        </p:grpSpPr>
        <p:grpSp>
          <p:nvGrpSpPr>
            <p:cNvPr id="20" name="Group 19"/>
            <p:cNvGrpSpPr/>
            <p:nvPr/>
          </p:nvGrpSpPr>
          <p:grpSpPr>
            <a:xfrm>
              <a:off x="381000" y="2937839"/>
              <a:ext cx="1142999" cy="584775"/>
              <a:chOff x="381000" y="2937839"/>
              <a:chExt cx="1142999" cy="584775"/>
            </a:xfrm>
          </p:grpSpPr>
          <p:sp>
            <p:nvSpPr>
              <p:cNvPr id="22" name="Flowchart: Alternate Process 21"/>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3" name="Flowchart: Decision 22"/>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1" name="Rectangle 20"/>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24" name="Group 23"/>
          <p:cNvGrpSpPr/>
          <p:nvPr/>
        </p:nvGrpSpPr>
        <p:grpSpPr>
          <a:xfrm>
            <a:off x="3657601" y="5511225"/>
            <a:ext cx="1142999" cy="584775"/>
            <a:chOff x="381000" y="2937839"/>
            <a:chExt cx="1142999" cy="584775"/>
          </a:xfrm>
          <a:scene3d>
            <a:camera prst="orthographicFront">
              <a:rot lat="0" lon="0" rev="0"/>
            </a:camera>
            <a:lightRig rig="chilly" dir="t">
              <a:rot lat="0" lon="0" rev="18480000"/>
            </a:lightRig>
          </a:scene3d>
        </p:grpSpPr>
        <p:grpSp>
          <p:nvGrpSpPr>
            <p:cNvPr id="25" name="Group 24"/>
            <p:cNvGrpSpPr/>
            <p:nvPr/>
          </p:nvGrpSpPr>
          <p:grpSpPr>
            <a:xfrm>
              <a:off x="381000" y="2937839"/>
              <a:ext cx="1142999" cy="584775"/>
              <a:chOff x="381000" y="2937839"/>
              <a:chExt cx="1142999" cy="584775"/>
            </a:xfrm>
          </p:grpSpPr>
          <p:sp>
            <p:nvSpPr>
              <p:cNvPr id="27" name="Flowchart: Alternate Process 2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28" name="Flowchart: Decision 2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26" name="Rectangle 2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29" name="Group 28"/>
          <p:cNvGrpSpPr/>
          <p:nvPr/>
        </p:nvGrpSpPr>
        <p:grpSpPr>
          <a:xfrm>
            <a:off x="5257801" y="5511225"/>
            <a:ext cx="1142999" cy="584775"/>
            <a:chOff x="381000" y="2937839"/>
            <a:chExt cx="1142999" cy="584775"/>
          </a:xfrm>
          <a:scene3d>
            <a:camera prst="orthographicFront">
              <a:rot lat="0" lon="0" rev="0"/>
            </a:camera>
            <a:lightRig rig="chilly" dir="t">
              <a:rot lat="0" lon="0" rev="18480000"/>
            </a:lightRig>
          </a:scene3d>
        </p:grpSpPr>
        <p:grpSp>
          <p:nvGrpSpPr>
            <p:cNvPr id="30" name="Group 29"/>
            <p:cNvGrpSpPr/>
            <p:nvPr/>
          </p:nvGrpSpPr>
          <p:grpSpPr>
            <a:xfrm>
              <a:off x="381000" y="2937839"/>
              <a:ext cx="1142999" cy="584775"/>
              <a:chOff x="381000" y="2937839"/>
              <a:chExt cx="1142999" cy="584775"/>
            </a:xfrm>
          </p:grpSpPr>
          <p:sp>
            <p:nvSpPr>
              <p:cNvPr id="32" name="Flowchart: Alternate Process 31"/>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3" name="Flowchart: Decision 32"/>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1" name="Rectangle 30"/>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34" name="Group 33"/>
          <p:cNvGrpSpPr/>
          <p:nvPr/>
        </p:nvGrpSpPr>
        <p:grpSpPr>
          <a:xfrm>
            <a:off x="6781801" y="5511225"/>
            <a:ext cx="1142999" cy="584775"/>
            <a:chOff x="381000" y="2937839"/>
            <a:chExt cx="1142999" cy="584775"/>
          </a:xfrm>
          <a:scene3d>
            <a:camera prst="orthographicFront">
              <a:rot lat="0" lon="0" rev="0"/>
            </a:camera>
            <a:lightRig rig="chilly" dir="t">
              <a:rot lat="0" lon="0" rev="18480000"/>
            </a:lightRig>
          </a:scene3d>
        </p:grpSpPr>
        <p:grpSp>
          <p:nvGrpSpPr>
            <p:cNvPr id="35" name="Group 34"/>
            <p:cNvGrpSpPr/>
            <p:nvPr/>
          </p:nvGrpSpPr>
          <p:grpSpPr>
            <a:xfrm>
              <a:off x="381000" y="2937839"/>
              <a:ext cx="1142999" cy="584775"/>
              <a:chOff x="381000" y="2937839"/>
              <a:chExt cx="1142999" cy="584775"/>
            </a:xfrm>
          </p:grpSpPr>
          <p:sp>
            <p:nvSpPr>
              <p:cNvPr id="37" name="Flowchart: Alternate Process 36"/>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38" name="Flowchart: Decision 37"/>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36" name="Rectangle 35"/>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sp>
        <p:nvSpPr>
          <p:cNvPr id="40" name="Rectangle 39"/>
          <p:cNvSpPr/>
          <p:nvPr/>
        </p:nvSpPr>
        <p:spPr>
          <a:xfrm rot="16200000">
            <a:off x="2628461" y="2400741"/>
            <a:ext cx="1970412" cy="36933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bn-BD"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নিমজ্জিত শৈলশিরা</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44" name="Group 43"/>
          <p:cNvGrpSpPr/>
          <p:nvPr/>
        </p:nvGrpSpPr>
        <p:grpSpPr>
          <a:xfrm>
            <a:off x="4572000" y="838200"/>
            <a:ext cx="2971800" cy="4343400"/>
            <a:chOff x="4572000" y="838200"/>
            <a:chExt cx="2971800" cy="4343400"/>
          </a:xfrm>
        </p:grpSpPr>
        <p:grpSp>
          <p:nvGrpSpPr>
            <p:cNvPr id="9" name="Group 8"/>
            <p:cNvGrpSpPr/>
            <p:nvPr/>
          </p:nvGrpSpPr>
          <p:grpSpPr>
            <a:xfrm>
              <a:off x="6766176" y="1981200"/>
              <a:ext cx="777624" cy="3200400"/>
              <a:chOff x="6766176" y="2286000"/>
              <a:chExt cx="777624" cy="3200400"/>
            </a:xfrm>
          </p:grpSpPr>
          <p:sp>
            <p:nvSpPr>
              <p:cNvPr id="3" name="Striped Right Arrow 2"/>
              <p:cNvSpPr/>
              <p:nvPr/>
            </p:nvSpPr>
            <p:spPr>
              <a:xfrm rot="5400000">
                <a:off x="5554788" y="3497388"/>
                <a:ext cx="3200400" cy="777624"/>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5855795" y="3558510"/>
                <a:ext cx="2609546" cy="369332"/>
              </a:xfrm>
              <a:prstGeom prst="rect">
                <a:avLst/>
              </a:prstGeom>
              <a:solidFill>
                <a:srgbClr val="FF0000"/>
              </a:solidFill>
              <a:ln>
                <a:noFill/>
              </a:ln>
              <a:effectLst>
                <a:softEdge rad="12700"/>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b="1" dirty="0">
                    <a:ln w="1905"/>
                    <a:solidFill>
                      <a:schemeClr val="bg1"/>
                    </a:solidFill>
                    <a:effectLst>
                      <a:innerShdw blurRad="69850" dist="43180" dir="5400000">
                        <a:srgbClr val="000000">
                          <a:alpha val="65000"/>
                        </a:srgbClr>
                      </a:innerShdw>
                    </a:effectLst>
                  </a:rPr>
                  <a:t>গভীর সমুদ্রখাত</a:t>
                </a:r>
                <a:endParaRPr lang="en-US" b="1" cap="none" spc="0" dirty="0">
                  <a:ln w="1905"/>
                  <a:solidFill>
                    <a:schemeClr val="bg1"/>
                  </a:solidFill>
                  <a:effectLst>
                    <a:innerShdw blurRad="69850" dist="43180" dir="5400000">
                      <a:srgbClr val="000000">
                        <a:alpha val="65000"/>
                      </a:srgbClr>
                    </a:innerShdw>
                  </a:effectLst>
                </a:endParaRPr>
              </a:p>
            </p:txBody>
          </p:sp>
        </p:grpSp>
        <p:grpSp>
          <p:nvGrpSpPr>
            <p:cNvPr id="41" name="Group 40"/>
            <p:cNvGrpSpPr/>
            <p:nvPr/>
          </p:nvGrpSpPr>
          <p:grpSpPr>
            <a:xfrm>
              <a:off x="4572000" y="838200"/>
              <a:ext cx="777624" cy="3200400"/>
              <a:chOff x="6766176" y="2286000"/>
              <a:chExt cx="777624" cy="3200400"/>
            </a:xfrm>
          </p:grpSpPr>
          <p:sp>
            <p:nvSpPr>
              <p:cNvPr id="42" name="Striped Right Arrow 41"/>
              <p:cNvSpPr/>
              <p:nvPr/>
            </p:nvSpPr>
            <p:spPr>
              <a:xfrm rot="5400000">
                <a:off x="5554788" y="3497388"/>
                <a:ext cx="3200400" cy="777624"/>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5400000">
                <a:off x="5855795" y="3558510"/>
                <a:ext cx="2609546" cy="369332"/>
              </a:xfrm>
              <a:prstGeom prst="rect">
                <a:avLst/>
              </a:prstGeom>
              <a:solidFill>
                <a:srgbClr val="FF0000"/>
              </a:solidFill>
              <a:ln>
                <a:noFill/>
              </a:ln>
              <a:effectLst>
                <a:softEdge rad="12700"/>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bn-BD" b="1" dirty="0">
                    <a:ln w="1905"/>
                    <a:solidFill>
                      <a:schemeClr val="bg1"/>
                    </a:solidFill>
                    <a:effectLst>
                      <a:innerShdw blurRad="69850" dist="43180" dir="5400000">
                        <a:srgbClr val="000000">
                          <a:alpha val="65000"/>
                        </a:srgbClr>
                      </a:innerShdw>
                    </a:effectLst>
                  </a:rPr>
                  <a:t>গভীর সমুদ্রখাত</a:t>
                </a:r>
                <a:endParaRPr lang="en-US" b="1" cap="none" spc="0" dirty="0">
                  <a:ln w="1905"/>
                  <a:solidFill>
                    <a:schemeClr val="bg1"/>
                  </a:solidFill>
                  <a:effectLst>
                    <a:innerShdw blurRad="69850" dist="43180" dir="5400000">
                      <a:srgbClr val="000000">
                        <a:alpha val="65000"/>
                      </a:srgbClr>
                    </a:innerShdw>
                  </a:effectLst>
                </a:endParaRPr>
              </a:p>
            </p:txBody>
          </p:sp>
        </p:grpSp>
      </p:grpSp>
      <p:sp>
        <p:nvSpPr>
          <p:cNvPr id="6" name="TextBox 5">
            <a:extLst>
              <a:ext uri="{FF2B5EF4-FFF2-40B4-BE49-F238E27FC236}">
                <a16:creationId xmlns:a16="http://schemas.microsoft.com/office/drawing/2014/main" id="{6DA6123F-A1CE-B24E-8BDE-1AC4619C2840}"/>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10" name="Picture 8">
            <a:extLst>
              <a:ext uri="{FF2B5EF4-FFF2-40B4-BE49-F238E27FC236}">
                <a16:creationId xmlns:a16="http://schemas.microsoft.com/office/drawing/2014/main" id="{06B9A153-BAAF-F64D-9048-686F30C7F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 y="5337019"/>
            <a:ext cx="703634" cy="758981"/>
          </a:xfrm>
          <a:prstGeom prst="ellipse">
            <a:avLst/>
          </a:prstGeom>
          <a:ln>
            <a:noFill/>
          </a:ln>
          <a:effectLst>
            <a:softEdge rad="112500"/>
          </a:effectLst>
        </p:spPr>
      </p:pic>
      <p:pic>
        <p:nvPicPr>
          <p:cNvPr id="11" name="Picture 7">
            <a:extLst>
              <a:ext uri="{FF2B5EF4-FFF2-40B4-BE49-F238E27FC236}">
                <a16:creationId xmlns:a16="http://schemas.microsoft.com/office/drawing/2014/main" id="{F2B5AA8F-BC8E-054C-8F35-1D82409E8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2" presetClass="entr" presetSubtype="1" repeatCount="3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2000"/>
                                        <p:tgtEl>
                                          <p:spTgt spid="5"/>
                                        </p:tgtEl>
                                      </p:cBhvr>
                                    </p:animEffec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repeatCount="3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repeatCount="300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2000"/>
                                        <p:tgtEl>
                                          <p:spTgt spid="40"/>
                                        </p:tgtEl>
                                      </p:cBhvr>
                                    </p:animEffec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repeatCount="300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up)">
                                      <p:cBhvr>
                                        <p:cTn id="31" dur="2000"/>
                                        <p:tgtEl>
                                          <p:spTgt spid="44"/>
                                        </p:tgtEl>
                                      </p:cBhvr>
                                    </p:animEffect>
                                  </p:childTnLst>
                                </p:cTn>
                              </p:par>
                            </p:childTnLst>
                          </p:cTn>
                        </p:par>
                      </p:childTnLst>
                    </p:cTn>
                  </p:par>
                </p:childTnLst>
              </p:cTn>
              <p:nextCondLst>
                <p:cond evt="onClick" delay="0">
                  <p:tgtEl>
                    <p:spTgt spid="29"/>
                  </p:tgtEl>
                </p:cond>
              </p:nextCondLst>
            </p:seq>
          </p:childTnLst>
        </p:cTn>
      </p:par>
    </p:tnLst>
    <p:bldLst>
      <p:bldP spid="2" grpId="0" animBg="1"/>
      <p:bldP spid="5" grpId="0" animBg="1"/>
      <p:bldP spid="7"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731" y="471747"/>
            <a:ext cx="7162537"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solidFill>
                  <a:schemeClr val="accent2">
                    <a:lumMod val="75000"/>
                  </a:schemeClr>
                </a:solidFill>
                <a:latin typeface="NikoshBAN" panose="02000000000000000000" pitchFamily="2" charset="0"/>
                <a:cs typeface="NikoshBAN" panose="02000000000000000000" pitchFamily="2" charset="0"/>
              </a:rPr>
              <a:t>সমুদ্র তলদেশের ভূমিরূপের শ্রেণি বিভাগ ।</a:t>
            </a:r>
          </a:p>
        </p:txBody>
      </p:sp>
      <p:graphicFrame>
        <p:nvGraphicFramePr>
          <p:cNvPr id="2" name="Table 1">
            <a:extLst>
              <a:ext uri="{FF2B5EF4-FFF2-40B4-BE49-F238E27FC236}">
                <a16:creationId xmlns:a16="http://schemas.microsoft.com/office/drawing/2014/main" id="{3CC8CB82-8CBB-204D-9562-AAFE7629B6DD}"/>
              </a:ext>
            </a:extLst>
          </p:cNvPr>
          <p:cNvGraphicFramePr>
            <a:graphicFrameLocks noGrp="1"/>
          </p:cNvGraphicFramePr>
          <p:nvPr>
            <p:extLst>
              <p:ext uri="{D42A27DB-BD31-4B8C-83A1-F6EECF244321}">
                <p14:modId xmlns:p14="http://schemas.microsoft.com/office/powerpoint/2010/main" val="1320672828"/>
              </p:ext>
            </p:extLst>
          </p:nvPr>
        </p:nvGraphicFramePr>
        <p:xfrm>
          <a:off x="451699" y="1605118"/>
          <a:ext cx="8508775" cy="4231162"/>
        </p:xfrm>
        <a:graphic>
          <a:graphicData uri="http://schemas.openxmlformats.org/drawingml/2006/table">
            <a:tbl>
              <a:tblPr firstRow="1" bandRow="1">
                <a:tableStyleId>{91EBBBCC-DAD2-459C-BE2E-F6DE35CF9A28}</a:tableStyleId>
              </a:tblPr>
              <a:tblGrid>
                <a:gridCol w="1595396">
                  <a:extLst>
                    <a:ext uri="{9D8B030D-6E8A-4147-A177-3AD203B41FA5}">
                      <a16:colId xmlns:a16="http://schemas.microsoft.com/office/drawing/2014/main" val="20000"/>
                    </a:ext>
                  </a:extLst>
                </a:gridCol>
                <a:gridCol w="6913379">
                  <a:extLst>
                    <a:ext uri="{9D8B030D-6E8A-4147-A177-3AD203B41FA5}">
                      <a16:colId xmlns:a16="http://schemas.microsoft.com/office/drawing/2014/main" val="20001"/>
                    </a:ext>
                  </a:extLst>
                </a:gridCol>
              </a:tblGrid>
              <a:tr h="899826">
                <a:tc>
                  <a:txBody>
                    <a:bodyPr/>
                    <a:lstStyle/>
                    <a:p>
                      <a:pPr algn="ctr"/>
                      <a:r>
                        <a:rPr lang="en-US" sz="3600" b="1" dirty="0" err="1">
                          <a:solidFill>
                            <a:schemeClr val="bg1"/>
                          </a:solidFill>
                        </a:rPr>
                        <a:t>ক্রমিক</a:t>
                      </a:r>
                      <a:endParaRPr lang="en-US" sz="3600" b="1" dirty="0">
                        <a:solidFill>
                          <a:schemeClr val="bg1"/>
                        </a:solidFill>
                        <a:latin typeface="NikoshBAN" panose="02000000000000000000" pitchFamily="2" charset="0"/>
                        <a:cs typeface="NikoshBAN" panose="02000000000000000000" pitchFamily="2" charset="0"/>
                      </a:endParaRPr>
                    </a:p>
                  </a:txBody>
                  <a:tcPr/>
                </a:tc>
                <a:tc>
                  <a:txBody>
                    <a:bodyPr/>
                    <a:lstStyle/>
                    <a:p>
                      <a:pPr algn="ctr"/>
                      <a:r>
                        <a:rPr lang="en-US" sz="4800" b="1" dirty="0">
                          <a:solidFill>
                            <a:schemeClr val="bg1"/>
                          </a:solidFill>
                        </a:rPr>
                        <a:t>ভূমিরূপ</a:t>
                      </a:r>
                      <a:endParaRPr lang="en-US" sz="4800" b="1" dirty="0">
                        <a:solidFill>
                          <a:schemeClr val="bg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0"/>
                  </a:ext>
                </a:extLst>
              </a:tr>
              <a:tr h="488477">
                <a:tc>
                  <a:txBody>
                    <a:bodyPr/>
                    <a:lstStyle/>
                    <a:p>
                      <a:pPr algn="ctr"/>
                      <a:r>
                        <a:rPr lang="en-US" sz="3200" b="1" dirty="0">
                          <a:solidFill>
                            <a:srgbClr val="002060"/>
                          </a:solidFill>
                        </a:rPr>
                        <a:t>১</a:t>
                      </a:r>
                      <a:endParaRPr lang="en-US" sz="3200" b="1" dirty="0">
                        <a:solidFill>
                          <a:srgbClr val="002060"/>
                        </a:solidFill>
                        <a:latin typeface="NikoshBAN" panose="02000000000000000000" pitchFamily="2" charset="0"/>
                        <a:cs typeface="NikoshBAN" panose="02000000000000000000" pitchFamily="2" charset="0"/>
                      </a:endParaRPr>
                    </a:p>
                  </a:txBody>
                  <a:tcPr/>
                </a:tc>
                <a:tc>
                  <a:txBody>
                    <a:bodyPr/>
                    <a:lstStyle/>
                    <a:p>
                      <a:pPr algn="l"/>
                      <a:r>
                        <a:rPr lang="en-US" sz="3200" b="1" dirty="0">
                          <a:solidFill>
                            <a:srgbClr val="002060"/>
                          </a:solidFill>
                        </a:rPr>
                        <a:t>ম</a:t>
                      </a:r>
                      <a:r>
                        <a:rPr lang="bn-BD" sz="3200" b="1" dirty="0">
                          <a:solidFill>
                            <a:srgbClr val="002060"/>
                          </a:solidFill>
                        </a:rPr>
                        <a:t>হী</a:t>
                      </a:r>
                      <a:r>
                        <a:rPr lang="en-US" sz="3200" b="1" dirty="0" err="1">
                          <a:solidFill>
                            <a:srgbClr val="002060"/>
                          </a:solidFill>
                        </a:rPr>
                        <a:t>সোপান</a:t>
                      </a:r>
                      <a:r>
                        <a:rPr lang="en-US" sz="3200" b="1" dirty="0">
                          <a:solidFill>
                            <a:srgbClr val="002060"/>
                          </a:solidFill>
                        </a:rPr>
                        <a:t>। </a:t>
                      </a:r>
                      <a:r>
                        <a:rPr lang="en-US" sz="2800" b="1" dirty="0">
                          <a:solidFill>
                            <a:srgbClr val="002060"/>
                          </a:solidFill>
                          <a:sym typeface="Symbol"/>
                        </a:rPr>
                        <a:t></a:t>
                      </a:r>
                      <a:r>
                        <a:rPr lang="en-US" sz="2800" b="1" i="1">
                          <a:solidFill>
                            <a:srgbClr val="002060"/>
                          </a:solidFill>
                        </a:rPr>
                        <a:t>Continental</a:t>
                      </a:r>
                      <a:r>
                        <a:rPr lang="en-US" sz="2800" b="1" i="1" baseline="0">
                          <a:solidFill>
                            <a:srgbClr val="002060"/>
                          </a:solidFill>
                        </a:rPr>
                        <a:t> </a:t>
                      </a:r>
                      <a:r>
                        <a:rPr lang="en-GB" sz="2800" b="1" i="1" baseline="0">
                          <a:solidFill>
                            <a:srgbClr val="002060"/>
                          </a:solidFill>
                        </a:rPr>
                        <a:t>shelf</a:t>
                      </a:r>
                      <a:r>
                        <a:rPr lang="en-US" sz="2800" b="1" i="1" baseline="0">
                          <a:solidFill>
                            <a:srgbClr val="002060"/>
                          </a:solidFill>
                        </a:rPr>
                        <a:t>.</a:t>
                      </a:r>
                      <a:r>
                        <a:rPr lang="en-US" sz="2800" b="1" dirty="0">
                          <a:solidFill>
                            <a:srgbClr val="002060"/>
                          </a:solidFill>
                          <a:sym typeface="Symbol"/>
                        </a:rPr>
                        <a:t></a:t>
                      </a:r>
                      <a:endParaRPr lang="en-US" sz="2800" b="1" dirty="0">
                        <a:solidFill>
                          <a:srgbClr val="00206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1"/>
                  </a:ext>
                </a:extLst>
              </a:tr>
              <a:tr h="488477">
                <a:tc>
                  <a:txBody>
                    <a:bodyPr/>
                    <a:lstStyle/>
                    <a:p>
                      <a:pPr algn="ctr"/>
                      <a:r>
                        <a:rPr lang="en-US" sz="3200" b="1" dirty="0">
                          <a:solidFill>
                            <a:srgbClr val="002060"/>
                          </a:solidFill>
                        </a:rPr>
                        <a:t>২</a:t>
                      </a:r>
                      <a:endParaRPr lang="en-US" sz="3200" b="1" dirty="0">
                        <a:solidFill>
                          <a:srgbClr val="002060"/>
                        </a:solidFill>
                        <a:latin typeface="NikoshBAN" panose="02000000000000000000" pitchFamily="2" charset="0"/>
                        <a:cs typeface="NikoshBAN" panose="02000000000000000000" pitchFamily="2" charset="0"/>
                      </a:endParaRPr>
                    </a:p>
                  </a:txBody>
                  <a:tcPr/>
                </a:tc>
                <a:tc>
                  <a:txBody>
                    <a:bodyPr/>
                    <a:lstStyle/>
                    <a:p>
                      <a:pPr algn="l"/>
                      <a:r>
                        <a:rPr lang="en-US" sz="3200" b="1" dirty="0">
                          <a:solidFill>
                            <a:srgbClr val="002060"/>
                          </a:solidFill>
                        </a:rPr>
                        <a:t>ম</a:t>
                      </a:r>
                      <a:r>
                        <a:rPr lang="bn-BD" sz="3200" b="1" dirty="0">
                          <a:solidFill>
                            <a:srgbClr val="002060"/>
                          </a:solidFill>
                        </a:rPr>
                        <a:t>হী</a:t>
                      </a:r>
                      <a:r>
                        <a:rPr lang="en-US" sz="3200" b="1" dirty="0" err="1">
                          <a:solidFill>
                            <a:srgbClr val="002060"/>
                          </a:solidFill>
                        </a:rPr>
                        <a:t>ঢাল</a:t>
                      </a:r>
                      <a:r>
                        <a:rPr lang="en-US" sz="3200" b="1" dirty="0">
                          <a:solidFill>
                            <a:srgbClr val="002060"/>
                          </a:solidFill>
                        </a:rPr>
                        <a:t> । </a:t>
                      </a:r>
                      <a:r>
                        <a:rPr lang="en-US" sz="2800" b="1" dirty="0">
                          <a:solidFill>
                            <a:srgbClr val="002060"/>
                          </a:solidFill>
                          <a:sym typeface="Symbol"/>
                        </a:rPr>
                        <a:t></a:t>
                      </a:r>
                      <a:r>
                        <a:rPr lang="en-US" sz="2800" b="1" i="1" dirty="0">
                          <a:solidFill>
                            <a:srgbClr val="002060"/>
                          </a:solidFill>
                        </a:rPr>
                        <a:t>Continental slope.</a:t>
                      </a:r>
                      <a:r>
                        <a:rPr lang="en-US" sz="2800" b="1" i="1" dirty="0">
                          <a:solidFill>
                            <a:srgbClr val="002060"/>
                          </a:solidFill>
                          <a:sym typeface="Symbol"/>
                        </a:rPr>
                        <a:t></a:t>
                      </a:r>
                      <a:endParaRPr lang="en-US" sz="2800" b="1" i="1" dirty="0">
                        <a:solidFill>
                          <a:srgbClr val="00206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2"/>
                  </a:ext>
                </a:extLst>
              </a:tr>
              <a:tr h="796988">
                <a:tc>
                  <a:txBody>
                    <a:bodyPr/>
                    <a:lstStyle/>
                    <a:p>
                      <a:pPr algn="ctr"/>
                      <a:r>
                        <a:rPr lang="en-US" sz="3200" b="1" dirty="0">
                          <a:solidFill>
                            <a:srgbClr val="002060"/>
                          </a:solidFill>
                        </a:rPr>
                        <a:t>৩</a:t>
                      </a:r>
                      <a:endParaRPr lang="en-US" sz="3200" b="1" dirty="0">
                        <a:solidFill>
                          <a:srgbClr val="002060"/>
                        </a:solidFill>
                        <a:latin typeface="NikoshBAN" panose="02000000000000000000" pitchFamily="2" charset="0"/>
                        <a:cs typeface="NikoshBAN" panose="02000000000000000000" pitchFamily="2" charset="0"/>
                      </a:endParaRPr>
                    </a:p>
                  </a:txBody>
                  <a:tcPr/>
                </a:tc>
                <a:tc>
                  <a:txBody>
                    <a:bodyPr/>
                    <a:lstStyle/>
                    <a:p>
                      <a:pPr algn="l"/>
                      <a:r>
                        <a:rPr lang="en-US" sz="3200" b="1" dirty="0">
                          <a:solidFill>
                            <a:srgbClr val="002060"/>
                          </a:solidFill>
                        </a:rPr>
                        <a:t>গভীর সমুদ্রের সমভূমি। </a:t>
                      </a:r>
                      <a:r>
                        <a:rPr lang="en-US" sz="2400" b="1" dirty="0">
                          <a:solidFill>
                            <a:srgbClr val="002060"/>
                          </a:solidFill>
                          <a:sym typeface="Symbol"/>
                        </a:rPr>
                        <a:t></a:t>
                      </a:r>
                      <a:r>
                        <a:rPr lang="en-US" sz="2400" b="1" i="1" dirty="0">
                          <a:solidFill>
                            <a:srgbClr val="002060"/>
                          </a:solidFill>
                        </a:rPr>
                        <a:t>Deep sea </a:t>
                      </a:r>
                      <a:r>
                        <a:rPr lang="en-US" sz="2400" b="1" dirty="0">
                          <a:solidFill>
                            <a:srgbClr val="002060"/>
                          </a:solidFill>
                        </a:rPr>
                        <a:t>plains.</a:t>
                      </a:r>
                      <a:r>
                        <a:rPr lang="en-US" sz="2400" b="1" dirty="0">
                          <a:solidFill>
                            <a:srgbClr val="002060"/>
                          </a:solidFill>
                          <a:sym typeface="Symbol"/>
                        </a:rPr>
                        <a:t></a:t>
                      </a:r>
                      <a:endParaRPr lang="en-US" sz="2400" b="1" dirty="0">
                        <a:solidFill>
                          <a:srgbClr val="00206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3"/>
                  </a:ext>
                </a:extLst>
              </a:tr>
              <a:tr h="796988">
                <a:tc>
                  <a:txBody>
                    <a:bodyPr/>
                    <a:lstStyle/>
                    <a:p>
                      <a:pPr algn="ctr"/>
                      <a:r>
                        <a:rPr lang="en-US" sz="3200" b="1" dirty="0">
                          <a:solidFill>
                            <a:srgbClr val="002060"/>
                          </a:solidFill>
                        </a:rPr>
                        <a:t>৪</a:t>
                      </a:r>
                      <a:endParaRPr lang="en-US" sz="3200" b="1" dirty="0">
                        <a:solidFill>
                          <a:srgbClr val="002060"/>
                        </a:solidFill>
                        <a:latin typeface="NikoshBAN" panose="02000000000000000000" pitchFamily="2" charset="0"/>
                        <a:cs typeface="NikoshBAN" panose="02000000000000000000" pitchFamily="2" charset="0"/>
                      </a:endParaRPr>
                    </a:p>
                  </a:txBody>
                  <a:tcPr/>
                </a:tc>
                <a:tc>
                  <a:txBody>
                    <a:bodyPr/>
                    <a:lstStyle/>
                    <a:p>
                      <a:pPr algn="l"/>
                      <a:r>
                        <a:rPr lang="en-US" sz="3200" b="1" dirty="0">
                          <a:solidFill>
                            <a:srgbClr val="002060"/>
                          </a:solidFill>
                        </a:rPr>
                        <a:t>নিমজ্জিত শৈলশিরা।  </a:t>
                      </a:r>
                      <a:r>
                        <a:rPr lang="en-US" sz="2400" b="1" dirty="0">
                          <a:solidFill>
                            <a:srgbClr val="002060"/>
                          </a:solidFill>
                          <a:sym typeface="Symbol"/>
                        </a:rPr>
                        <a:t></a:t>
                      </a:r>
                      <a:r>
                        <a:rPr lang="en-US" sz="2400" b="1" i="1" dirty="0">
                          <a:solidFill>
                            <a:srgbClr val="002060"/>
                          </a:solidFill>
                        </a:rPr>
                        <a:t>Oceanic ridges.</a:t>
                      </a:r>
                      <a:r>
                        <a:rPr lang="en-US" sz="2400" b="1" i="1" dirty="0">
                          <a:solidFill>
                            <a:srgbClr val="002060"/>
                          </a:solidFill>
                          <a:sym typeface="Symbol"/>
                        </a:rPr>
                        <a:t></a:t>
                      </a:r>
                      <a:endParaRPr lang="en-US" sz="2400" b="1" i="1" dirty="0">
                        <a:solidFill>
                          <a:srgbClr val="00206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4"/>
                  </a:ext>
                </a:extLst>
              </a:tr>
              <a:tr h="488477">
                <a:tc>
                  <a:txBody>
                    <a:bodyPr/>
                    <a:lstStyle/>
                    <a:p>
                      <a:pPr algn="ctr"/>
                      <a:r>
                        <a:rPr lang="en-US" sz="3200" b="1" dirty="0">
                          <a:solidFill>
                            <a:srgbClr val="002060"/>
                          </a:solidFill>
                        </a:rPr>
                        <a:t>৫</a:t>
                      </a:r>
                      <a:endParaRPr lang="en-US" sz="3200" b="1" dirty="0">
                        <a:solidFill>
                          <a:srgbClr val="002060"/>
                        </a:solidFill>
                        <a:latin typeface="NikoshBAN" panose="02000000000000000000" pitchFamily="2" charset="0"/>
                        <a:cs typeface="NikoshBAN" panose="02000000000000000000" pitchFamily="2" charset="0"/>
                      </a:endParaRPr>
                    </a:p>
                  </a:txBody>
                  <a:tcPr/>
                </a:tc>
                <a:tc>
                  <a:txBody>
                    <a:bodyPr/>
                    <a:lstStyle/>
                    <a:p>
                      <a:pPr algn="l"/>
                      <a:r>
                        <a:rPr lang="en-US" sz="3200" b="1" dirty="0">
                          <a:solidFill>
                            <a:srgbClr val="002060"/>
                          </a:solidFill>
                        </a:rPr>
                        <a:t>গভীর সমুদ্রখাত ।  </a:t>
                      </a:r>
                      <a:r>
                        <a:rPr lang="en-US" sz="2400" b="1" dirty="0">
                          <a:solidFill>
                            <a:srgbClr val="002060"/>
                          </a:solidFill>
                          <a:sym typeface="Symbol"/>
                        </a:rPr>
                        <a:t></a:t>
                      </a:r>
                      <a:r>
                        <a:rPr lang="en-US" sz="2400" b="1" i="1" dirty="0">
                          <a:solidFill>
                            <a:srgbClr val="002060"/>
                          </a:solidFill>
                        </a:rPr>
                        <a:t>Oceanic trench</a:t>
                      </a:r>
                      <a:r>
                        <a:rPr lang="en-US" sz="2400" b="1" dirty="0">
                          <a:solidFill>
                            <a:srgbClr val="002060"/>
                          </a:solidFill>
                        </a:rPr>
                        <a:t>.</a:t>
                      </a:r>
                      <a:r>
                        <a:rPr lang="en-US" sz="2400" b="1" dirty="0">
                          <a:solidFill>
                            <a:srgbClr val="002060"/>
                          </a:solidFill>
                          <a:sym typeface="Symbol"/>
                        </a:rPr>
                        <a:t></a:t>
                      </a:r>
                      <a:endParaRPr lang="en-US" sz="2400" b="1" dirty="0">
                        <a:solidFill>
                          <a:srgbClr val="00206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8563C015-FB0B-6B49-B086-47C549F8F21D}"/>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9" name="Picture 8">
            <a:extLst>
              <a:ext uri="{FF2B5EF4-FFF2-40B4-BE49-F238E27FC236}">
                <a16:creationId xmlns:a16="http://schemas.microsoft.com/office/drawing/2014/main" id="{D8F88C6A-FF88-294A-B626-A7277B657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11" name="Picture 7">
            <a:extLst>
              <a:ext uri="{FF2B5EF4-FFF2-40B4-BE49-F238E27FC236}">
                <a16:creationId xmlns:a16="http://schemas.microsoft.com/office/drawing/2014/main" id="{9BD272B1-DBA5-4843-AC8A-2C76FE0F8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49044" y="1917290"/>
            <a:ext cx="8185356" cy="2121310"/>
            <a:chOff x="349044" y="1002890"/>
            <a:chExt cx="8382000" cy="3111910"/>
          </a:xfrm>
        </p:grpSpPr>
        <p:sp>
          <p:nvSpPr>
            <p:cNvPr id="34" name="L-Shape 33"/>
            <p:cNvSpPr/>
            <p:nvPr/>
          </p:nvSpPr>
          <p:spPr>
            <a:xfrm>
              <a:off x="349044" y="1007718"/>
              <a:ext cx="8382000" cy="3107082"/>
            </a:xfrm>
            <a:prstGeom prst="corner">
              <a:avLst>
                <a:gd name="adj1" fmla="val 21045"/>
                <a:gd name="adj2" fmla="val 15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93174" y="1002890"/>
              <a:ext cx="4968428" cy="2483712"/>
            </a:xfrm>
            <a:custGeom>
              <a:avLst/>
              <a:gdLst>
                <a:gd name="connsiteX0" fmla="*/ 0 w 4968428"/>
                <a:gd name="connsiteY0" fmla="*/ 0 h 2483712"/>
                <a:gd name="connsiteX1" fmla="*/ 176981 w 4968428"/>
                <a:gd name="connsiteY1" fmla="*/ 58994 h 2483712"/>
                <a:gd name="connsiteX2" fmla="*/ 427703 w 4968428"/>
                <a:gd name="connsiteY2" fmla="*/ 103239 h 2483712"/>
                <a:gd name="connsiteX3" fmla="*/ 752168 w 4968428"/>
                <a:gd name="connsiteY3" fmla="*/ 176981 h 2483712"/>
                <a:gd name="connsiteX4" fmla="*/ 973394 w 4968428"/>
                <a:gd name="connsiteY4" fmla="*/ 294968 h 2483712"/>
                <a:gd name="connsiteX5" fmla="*/ 1327355 w 4968428"/>
                <a:gd name="connsiteY5" fmla="*/ 457200 h 2483712"/>
                <a:gd name="connsiteX6" fmla="*/ 1740310 w 4968428"/>
                <a:gd name="connsiteY6" fmla="*/ 575187 h 2483712"/>
                <a:gd name="connsiteX7" fmla="*/ 1917291 w 4968428"/>
                <a:gd name="connsiteY7" fmla="*/ 589936 h 2483712"/>
                <a:gd name="connsiteX8" fmla="*/ 2344994 w 4968428"/>
                <a:gd name="connsiteY8" fmla="*/ 678426 h 2483712"/>
                <a:gd name="connsiteX9" fmla="*/ 2787445 w 4968428"/>
                <a:gd name="connsiteY9" fmla="*/ 796413 h 2483712"/>
                <a:gd name="connsiteX10" fmla="*/ 3274142 w 4968428"/>
                <a:gd name="connsiteY10" fmla="*/ 1666568 h 2483712"/>
                <a:gd name="connsiteX11" fmla="*/ 3864078 w 4968428"/>
                <a:gd name="connsiteY11" fmla="*/ 2079523 h 2483712"/>
                <a:gd name="connsiteX12" fmla="*/ 4793226 w 4968428"/>
                <a:gd name="connsiteY12" fmla="*/ 2448233 h 2483712"/>
                <a:gd name="connsiteX13" fmla="*/ 0 w 4968428"/>
                <a:gd name="connsiteY13" fmla="*/ 2448233 h 24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8428" h="2483712">
                  <a:moveTo>
                    <a:pt x="0" y="0"/>
                  </a:moveTo>
                  <a:cubicBezTo>
                    <a:pt x="52848" y="20894"/>
                    <a:pt x="105697" y="41788"/>
                    <a:pt x="176981" y="58994"/>
                  </a:cubicBezTo>
                  <a:cubicBezTo>
                    <a:pt x="248265" y="76201"/>
                    <a:pt x="331839" y="83575"/>
                    <a:pt x="427703" y="103239"/>
                  </a:cubicBezTo>
                  <a:cubicBezTo>
                    <a:pt x="523567" y="122903"/>
                    <a:pt x="661220" y="145026"/>
                    <a:pt x="752168" y="176981"/>
                  </a:cubicBezTo>
                  <a:cubicBezTo>
                    <a:pt x="843117" y="208936"/>
                    <a:pt x="877530" y="248265"/>
                    <a:pt x="973394" y="294968"/>
                  </a:cubicBezTo>
                  <a:cubicBezTo>
                    <a:pt x="1069259" y="341671"/>
                    <a:pt x="1199536" y="410497"/>
                    <a:pt x="1327355" y="457200"/>
                  </a:cubicBezTo>
                  <a:cubicBezTo>
                    <a:pt x="1455174" y="503903"/>
                    <a:pt x="1641987" y="553064"/>
                    <a:pt x="1740310" y="575187"/>
                  </a:cubicBezTo>
                  <a:cubicBezTo>
                    <a:pt x="1838633" y="597310"/>
                    <a:pt x="1816510" y="572730"/>
                    <a:pt x="1917291" y="589936"/>
                  </a:cubicBezTo>
                  <a:cubicBezTo>
                    <a:pt x="2018072" y="607142"/>
                    <a:pt x="2199968" y="644013"/>
                    <a:pt x="2344994" y="678426"/>
                  </a:cubicBezTo>
                  <a:cubicBezTo>
                    <a:pt x="2490020" y="712839"/>
                    <a:pt x="2632587" y="631723"/>
                    <a:pt x="2787445" y="796413"/>
                  </a:cubicBezTo>
                  <a:cubicBezTo>
                    <a:pt x="2942303" y="961103"/>
                    <a:pt x="3094703" y="1452716"/>
                    <a:pt x="3274142" y="1666568"/>
                  </a:cubicBezTo>
                  <a:cubicBezTo>
                    <a:pt x="3453581" y="1880420"/>
                    <a:pt x="3610897" y="1949246"/>
                    <a:pt x="3864078" y="2079523"/>
                  </a:cubicBezTo>
                  <a:cubicBezTo>
                    <a:pt x="4117259" y="2209801"/>
                    <a:pt x="5437239" y="2386781"/>
                    <a:pt x="4793226" y="2448233"/>
                  </a:cubicBezTo>
                  <a:cubicBezTo>
                    <a:pt x="4149213" y="2509685"/>
                    <a:pt x="2074606" y="2478959"/>
                    <a:pt x="0" y="2448233"/>
                  </a:cubicBezTo>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nip Same Side Corner Rectangle 3"/>
          <p:cNvSpPr/>
          <p:nvPr/>
        </p:nvSpPr>
        <p:spPr>
          <a:xfrm>
            <a:off x="556115" y="3935685"/>
            <a:ext cx="8229600" cy="2222088"/>
          </a:xfrm>
          <a:prstGeom prst="snip2Same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solidFill>
                  <a:schemeClr val="tx1"/>
                </a:solidFill>
                <a:latin typeface="NikoshBAN" panose="02000000000000000000" pitchFamily="2" charset="0"/>
                <a:cs typeface="NikoshBAN" panose="02000000000000000000" pitchFamily="2" charset="0"/>
              </a:rPr>
              <a:t>পৃথিবীর মহাদেশসমূহের চারদিকে স্থলভাগের কিছু অংশ ঢালু হয়ে সমুদ্রের  পানির মধ্যে নেমে গেছে। এরূপে  সমুদ্রের উপকূলরেখা  থেকে তলদেশ  ক্রমনিম্ন নিমজ্জিত অংশকে  মহীসোপান বলে। মহীসোপানের সমুদ্রের পানির  সর্ব্বোচ্চ গভীরতা ১৫০ মিটার। এটি ১</a:t>
            </a:r>
            <a:r>
              <a:rPr lang="bn-BD" sz="2400" b="1" baseline="30000" dirty="0">
                <a:solidFill>
                  <a:schemeClr val="tx1"/>
                </a:solidFill>
                <a:latin typeface="NikoshBAN" panose="02000000000000000000" pitchFamily="2" charset="0"/>
                <a:cs typeface="NikoshBAN" panose="02000000000000000000" pitchFamily="2" charset="0"/>
              </a:rPr>
              <a:t>০</a:t>
            </a:r>
            <a:r>
              <a:rPr lang="bn-BD" sz="2400" b="1" dirty="0">
                <a:solidFill>
                  <a:schemeClr val="tx1"/>
                </a:solidFill>
                <a:latin typeface="NikoshBAN" panose="02000000000000000000" pitchFamily="2" charset="0"/>
                <a:cs typeface="NikoshBAN" panose="02000000000000000000" pitchFamily="2" charset="0"/>
              </a:rPr>
              <a:t> কোণে সমুদ্র তলদেশে নিমজ্জিত থাকে। গড় প্রশস্ততা ৭০ কিমি</a:t>
            </a:r>
            <a:r>
              <a:rPr lang="bn-BD" sz="2800" b="1" dirty="0">
                <a:solidFill>
                  <a:schemeClr val="tx1"/>
                </a:solidFill>
                <a:latin typeface="NikoshBAN" panose="02000000000000000000" pitchFamily="2" charset="0"/>
                <a:cs typeface="NikoshBAN" panose="02000000000000000000" pitchFamily="2" charset="0"/>
              </a:rPr>
              <a:t>। </a:t>
            </a:r>
            <a:endParaRPr lang="en-US" sz="2800" b="1" dirty="0">
              <a:solidFill>
                <a:schemeClr val="tx1"/>
              </a:solidFill>
              <a:latin typeface="NikoshBAN" panose="02000000000000000000" pitchFamily="2" charset="0"/>
              <a:cs typeface="NikoshBAN" panose="02000000000000000000" pitchFamily="2" charset="0"/>
            </a:endParaRPr>
          </a:p>
        </p:txBody>
      </p:sp>
      <p:grpSp>
        <p:nvGrpSpPr>
          <p:cNvPr id="38" name="Group 37"/>
          <p:cNvGrpSpPr/>
          <p:nvPr/>
        </p:nvGrpSpPr>
        <p:grpSpPr>
          <a:xfrm>
            <a:off x="2481961" y="458763"/>
            <a:ext cx="3671275" cy="2180272"/>
            <a:chOff x="1276754" y="1166344"/>
            <a:chExt cx="3012362" cy="1771591"/>
          </a:xfrm>
          <a:solidFill>
            <a:srgbClr val="FF0000"/>
          </a:solidFill>
        </p:grpSpPr>
        <p:sp>
          <p:nvSpPr>
            <p:cNvPr id="13" name="Rectangle 12"/>
            <p:cNvSpPr/>
            <p:nvPr/>
          </p:nvSpPr>
          <p:spPr>
            <a:xfrm>
              <a:off x="1905000" y="1752600"/>
              <a:ext cx="2384116" cy="325111"/>
            </a:xfrm>
            <a:prstGeom prst="rect">
              <a:avLst/>
            </a:prstGeom>
            <a:grp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000" b="1"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সর্বোচ্চ গভীর ১৫০ মিটার </a:t>
              </a:r>
              <a:endParaRPr lang="en-US" sz="2000" b="1" cap="none" spc="0" dirty="0">
                <a:ln w="1905"/>
                <a:solidFill>
                  <a:schemeClr val="bg1"/>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12" name="Striped Right Arrow 11"/>
            <p:cNvSpPr/>
            <p:nvPr/>
          </p:nvSpPr>
          <p:spPr>
            <a:xfrm rot="5400000">
              <a:off x="759659" y="1683439"/>
              <a:ext cx="1771591" cy="737402"/>
            </a:xfrm>
            <a:prstGeom prst="stripedRightArrow">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latin typeface="NikoshBAN" panose="02000000000000000000" pitchFamily="2" charset="0"/>
                  <a:cs typeface="NikoshBAN" panose="02000000000000000000" pitchFamily="2" charset="0"/>
                </a:rPr>
                <a:t>পানির গভীরতা</a:t>
              </a:r>
              <a:endParaRPr lang="en-US" b="1" dirty="0">
                <a:latin typeface="NikoshBAN" panose="02000000000000000000" pitchFamily="2" charset="0"/>
                <a:cs typeface="NikoshBAN" panose="02000000000000000000" pitchFamily="2" charset="0"/>
              </a:endParaRPr>
            </a:p>
          </p:txBody>
        </p:sp>
      </p:grpSp>
      <p:sp>
        <p:nvSpPr>
          <p:cNvPr id="31" name="Rectangle 30"/>
          <p:cNvSpPr/>
          <p:nvPr/>
        </p:nvSpPr>
        <p:spPr>
          <a:xfrm>
            <a:off x="3380660" y="208025"/>
            <a:ext cx="3291953" cy="523220"/>
          </a:xfrm>
          <a:prstGeom prst="rect">
            <a:avLst/>
          </a:prstGeom>
          <a:solidFill>
            <a:schemeClr val="tx1"/>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bn-BD" sz="2800" b="1" dirty="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মহীসোপান</a:t>
            </a:r>
            <a:endParaRPr lang="en-US" sz="2800" b="1" cap="none" spc="0" dirty="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42" name="Group 41"/>
          <p:cNvGrpSpPr/>
          <p:nvPr/>
        </p:nvGrpSpPr>
        <p:grpSpPr>
          <a:xfrm>
            <a:off x="381001" y="1981200"/>
            <a:ext cx="8284678" cy="918548"/>
            <a:chOff x="838200" y="1981200"/>
            <a:chExt cx="6523704" cy="911940"/>
          </a:xfrm>
        </p:grpSpPr>
        <p:sp>
          <p:nvSpPr>
            <p:cNvPr id="33" name="Striped Right Arrow 32"/>
            <p:cNvSpPr/>
            <p:nvPr/>
          </p:nvSpPr>
          <p:spPr>
            <a:xfrm>
              <a:off x="3551904" y="2155738"/>
              <a:ext cx="3810000" cy="737402"/>
            </a:xfrm>
            <a:prstGeom prst="stripedRightArrow">
              <a:avLst>
                <a:gd name="adj1" fmla="val 50000"/>
                <a:gd name="adj2" fmla="val 0"/>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anose="02000000000000000000" pitchFamily="2" charset="0"/>
                  <a:cs typeface="NikoshBAN" panose="02000000000000000000" pitchFamily="2" charset="0"/>
                </a:rPr>
                <a:t>মহীসোপানের গড় প্রশস্ততা ৭০ কিমি।</a:t>
              </a:r>
              <a:endParaRPr lang="en-US" sz="2400" dirty="0">
                <a:latin typeface="NikoshBAN" panose="02000000000000000000" pitchFamily="2" charset="0"/>
                <a:cs typeface="NikoshBAN" panose="02000000000000000000" pitchFamily="2" charset="0"/>
              </a:endParaRPr>
            </a:p>
          </p:txBody>
        </p:sp>
        <p:cxnSp>
          <p:nvCxnSpPr>
            <p:cNvPr id="39" name="Straight Arrow Connector 38"/>
            <p:cNvCxnSpPr/>
            <p:nvPr/>
          </p:nvCxnSpPr>
          <p:spPr>
            <a:xfrm>
              <a:off x="838200" y="1981200"/>
              <a:ext cx="2583426" cy="533400"/>
            </a:xfrm>
            <a:prstGeom prst="straightConnector1">
              <a:avLst/>
            </a:prstGeom>
            <a:ln w="6032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144635" y="2718940"/>
            <a:ext cx="1713361" cy="811085"/>
            <a:chOff x="381000" y="2937839"/>
            <a:chExt cx="1142999" cy="584775"/>
          </a:xfrm>
          <a:scene3d>
            <a:camera prst="orthographicFront">
              <a:rot lat="0" lon="0" rev="0"/>
            </a:camera>
            <a:lightRig rig="chilly" dir="t">
              <a:rot lat="0" lon="0" rev="18480000"/>
            </a:lightRig>
          </a:scene3d>
        </p:grpSpPr>
        <p:grpSp>
          <p:nvGrpSpPr>
            <p:cNvPr id="44" name="Group 43"/>
            <p:cNvGrpSpPr/>
            <p:nvPr/>
          </p:nvGrpSpPr>
          <p:grpSpPr>
            <a:xfrm>
              <a:off x="381000" y="2937839"/>
              <a:ext cx="1142999" cy="584775"/>
              <a:chOff x="381000" y="2937839"/>
              <a:chExt cx="1142999" cy="584775"/>
            </a:xfrm>
          </p:grpSpPr>
          <p:sp>
            <p:nvSpPr>
              <p:cNvPr id="46" name="Flowchart: Alternate Process 45"/>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47" name="Flowchart: Decision 46"/>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45" name="Rectangle 44"/>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48" name="Group 47"/>
          <p:cNvGrpSpPr/>
          <p:nvPr/>
        </p:nvGrpSpPr>
        <p:grpSpPr>
          <a:xfrm>
            <a:off x="6248401" y="1143000"/>
            <a:ext cx="1682896" cy="624182"/>
            <a:chOff x="381000" y="2937839"/>
            <a:chExt cx="1142999" cy="584775"/>
          </a:xfrm>
          <a:scene3d>
            <a:camera prst="orthographicFront">
              <a:rot lat="0" lon="0" rev="0"/>
            </a:camera>
            <a:lightRig rig="chilly" dir="t">
              <a:rot lat="0" lon="0" rev="18480000"/>
            </a:lightRig>
          </a:scene3d>
        </p:grpSpPr>
        <p:grpSp>
          <p:nvGrpSpPr>
            <p:cNvPr id="49" name="Group 48"/>
            <p:cNvGrpSpPr/>
            <p:nvPr/>
          </p:nvGrpSpPr>
          <p:grpSpPr>
            <a:xfrm>
              <a:off x="381000" y="2937839"/>
              <a:ext cx="1142999" cy="584775"/>
              <a:chOff x="381000" y="2937839"/>
              <a:chExt cx="1142999" cy="584775"/>
            </a:xfrm>
          </p:grpSpPr>
          <p:sp>
            <p:nvSpPr>
              <p:cNvPr id="51" name="Flowchart: Alternate Process 50"/>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52" name="Flowchart: Decision 51"/>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50" name="Rectangle 49"/>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sp>
        <p:nvSpPr>
          <p:cNvPr id="53" name="Rectangle 52"/>
          <p:cNvSpPr/>
          <p:nvPr/>
        </p:nvSpPr>
        <p:spPr>
          <a:xfrm rot="901164">
            <a:off x="871349" y="2137819"/>
            <a:ext cx="1210588"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24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মহীসোপান</a:t>
            </a:r>
            <a:endParaRPr lang="en-US" sz="24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55" name="Rounded Rectangular Callout 54"/>
          <p:cNvSpPr/>
          <p:nvPr/>
        </p:nvSpPr>
        <p:spPr>
          <a:xfrm>
            <a:off x="533400" y="838200"/>
            <a:ext cx="2236689" cy="398548"/>
          </a:xfrm>
          <a:prstGeom prst="wedgeRoundRectCallout">
            <a:avLst>
              <a:gd name="adj1" fmla="val -31986"/>
              <a:gd name="adj2" fmla="val 277349"/>
              <a:gd name="adj3" fmla="val 16667"/>
            </a:avLst>
          </a:prstGeom>
          <a:solidFill>
            <a:srgbClr val="FF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latin typeface="NikoshBAN" panose="02000000000000000000" pitchFamily="2" charset="0"/>
                <a:cs typeface="NikoshBAN" panose="02000000000000000000" pitchFamily="2" charset="0"/>
              </a:rPr>
              <a:t>উপকূলীয় ঢাল</a:t>
            </a:r>
            <a:endParaRPr lang="en-US" sz="2800" b="1" dirty="0">
              <a:latin typeface="NikoshBAN" panose="02000000000000000000" pitchFamily="2" charset="0"/>
              <a:cs typeface="NikoshBAN" panose="02000000000000000000" pitchFamily="2" charset="0"/>
            </a:endParaRPr>
          </a:p>
        </p:txBody>
      </p:sp>
      <p:grpSp>
        <p:nvGrpSpPr>
          <p:cNvPr id="56" name="Group 55"/>
          <p:cNvGrpSpPr/>
          <p:nvPr/>
        </p:nvGrpSpPr>
        <p:grpSpPr>
          <a:xfrm>
            <a:off x="3657600" y="3530025"/>
            <a:ext cx="1142999" cy="584775"/>
            <a:chOff x="381000" y="2937839"/>
            <a:chExt cx="1142999" cy="584775"/>
          </a:xfrm>
          <a:scene3d>
            <a:camera prst="orthographicFront">
              <a:rot lat="0" lon="0" rev="0"/>
            </a:camera>
            <a:lightRig rig="chilly" dir="t">
              <a:rot lat="0" lon="0" rev="18480000"/>
            </a:lightRig>
          </a:scene3d>
        </p:grpSpPr>
        <p:grpSp>
          <p:nvGrpSpPr>
            <p:cNvPr id="57" name="Group 56"/>
            <p:cNvGrpSpPr/>
            <p:nvPr/>
          </p:nvGrpSpPr>
          <p:grpSpPr>
            <a:xfrm>
              <a:off x="381000" y="2937839"/>
              <a:ext cx="1142999" cy="584775"/>
              <a:chOff x="381000" y="2937839"/>
              <a:chExt cx="1142999" cy="584775"/>
            </a:xfrm>
          </p:grpSpPr>
          <p:sp>
            <p:nvSpPr>
              <p:cNvPr id="59" name="Flowchart: Alternate Process 58"/>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60" name="Flowchart: Decision 59"/>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58" name="Rectangle 57"/>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grpSp>
        <p:nvGrpSpPr>
          <p:cNvPr id="61" name="Group 60"/>
          <p:cNvGrpSpPr/>
          <p:nvPr/>
        </p:nvGrpSpPr>
        <p:grpSpPr>
          <a:xfrm>
            <a:off x="381000" y="3429000"/>
            <a:ext cx="1142999" cy="584775"/>
            <a:chOff x="381000" y="2937839"/>
            <a:chExt cx="1142999" cy="584775"/>
          </a:xfrm>
          <a:scene3d>
            <a:camera prst="orthographicFront">
              <a:rot lat="0" lon="0" rev="0"/>
            </a:camera>
            <a:lightRig rig="chilly" dir="t">
              <a:rot lat="0" lon="0" rev="18480000"/>
            </a:lightRig>
          </a:scene3d>
        </p:grpSpPr>
        <p:grpSp>
          <p:nvGrpSpPr>
            <p:cNvPr id="62" name="Group 61"/>
            <p:cNvGrpSpPr/>
            <p:nvPr/>
          </p:nvGrpSpPr>
          <p:grpSpPr>
            <a:xfrm>
              <a:off x="381000" y="2937839"/>
              <a:ext cx="1142999" cy="584775"/>
              <a:chOff x="381000" y="2937839"/>
              <a:chExt cx="1142999" cy="584775"/>
            </a:xfrm>
          </p:grpSpPr>
          <p:sp>
            <p:nvSpPr>
              <p:cNvPr id="64" name="Flowchart: Alternate Process 63"/>
              <p:cNvSpPr/>
              <p:nvPr/>
            </p:nvSpPr>
            <p:spPr>
              <a:xfrm>
                <a:off x="381000" y="2937839"/>
                <a:ext cx="1142999" cy="584775"/>
              </a:xfrm>
              <a:prstGeom prst="flowChartAlternateProcess">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sp>
            <p:nvSpPr>
              <p:cNvPr id="65" name="Flowchart: Decision 64"/>
              <p:cNvSpPr/>
              <p:nvPr/>
            </p:nvSpPr>
            <p:spPr>
              <a:xfrm>
                <a:off x="381000" y="3060174"/>
                <a:ext cx="1142999" cy="368826"/>
              </a:xfrm>
              <a:prstGeom prst="flowChartDecision">
                <a:avLst/>
              </a:prstGeom>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rgbClr val="FFC000"/>
                  </a:solidFill>
                </a:endParaRPr>
              </a:p>
            </p:txBody>
          </p:sp>
        </p:grpSp>
        <p:sp>
          <p:nvSpPr>
            <p:cNvPr id="63" name="Rectangle 62"/>
            <p:cNvSpPr/>
            <p:nvPr/>
          </p:nvSpPr>
          <p:spPr>
            <a:xfrm>
              <a:off x="443868" y="3075698"/>
              <a:ext cx="1030346" cy="338554"/>
            </a:xfrm>
            <a:prstGeom prst="rect">
              <a:avLst/>
            </a:prstGeom>
            <a:noFill/>
            <a:ln>
              <a:noFill/>
            </a:ln>
            <a:effectLst/>
            <a:sp3d prstMaterial="clear">
              <a:bevelT h="63500"/>
            </a:sp3d>
          </p:spPr>
          <p:txBody>
            <a:bodyPr wrap="none" lIns="91440" tIns="45720" rIns="91440" bIns="45720">
              <a:spAutoFit/>
              <a:sp3d extrusionH="25400" contourW="8890">
                <a:bevelT w="38100" h="31750"/>
                <a:contourClr>
                  <a:schemeClr val="accent2">
                    <a:shade val="75000"/>
                  </a:schemeClr>
                </a:contourClr>
              </a:sp3d>
            </a:bodyPr>
            <a:lstStyle/>
            <a:p>
              <a:pPr algn="ctr"/>
              <a:r>
                <a:rPr lang="en-US" sz="1600" b="1" cap="none" spc="0" dirty="0">
                  <a:ln w="11430"/>
                  <a:effectLst>
                    <a:outerShdw blurRad="50800" dist="39000" dir="5460000" algn="tl">
                      <a:srgbClr val="000000">
                        <a:alpha val="38000"/>
                      </a:srgbClr>
                    </a:outerShdw>
                  </a:effectLst>
                </a:rPr>
                <a:t>Click Here</a:t>
              </a:r>
            </a:p>
          </p:txBody>
        </p:sp>
      </p:grpSp>
      <p:sp>
        <p:nvSpPr>
          <p:cNvPr id="2" name="TextBox 1">
            <a:extLst>
              <a:ext uri="{FF2B5EF4-FFF2-40B4-BE49-F238E27FC236}">
                <a16:creationId xmlns:a16="http://schemas.microsoft.com/office/drawing/2014/main" id="{E9C8478C-C763-FE46-9444-109BCF06FE16}"/>
              </a:ext>
            </a:extLst>
          </p:cNvPr>
          <p:cNvSpPr txBox="1"/>
          <p:nvPr/>
        </p:nvSpPr>
        <p:spPr>
          <a:xfrm>
            <a:off x="43045" y="6384876"/>
            <a:ext cx="9057910" cy="307777"/>
          </a:xfrm>
          <a:prstGeom prst="rect">
            <a:avLst/>
          </a:prstGeom>
          <a:noFill/>
        </p:spPr>
        <p:txBody>
          <a:bodyPr wrap="square">
            <a:spAutoFit/>
          </a:bodyPr>
          <a:lstStyle/>
          <a:p>
            <a:r>
              <a:rPr lang="en-GB" sz="1400" b="1">
                <a:solidFill>
                  <a:schemeClr val="bg1"/>
                </a:solidFill>
              </a:rPr>
              <a:t>Probortok School &amp; College.                  Dipan Kanti Das, Senior Teacher. 	         E_mail : prodiptadas2012@gmail.com</a:t>
            </a:r>
            <a:endParaRPr lang="en-US" sz="1400">
              <a:solidFill>
                <a:schemeClr val="bg1"/>
              </a:solidFill>
            </a:endParaRPr>
          </a:p>
        </p:txBody>
      </p:sp>
      <p:pic>
        <p:nvPicPr>
          <p:cNvPr id="3" name="Picture 2">
            <a:extLst>
              <a:ext uri="{FF2B5EF4-FFF2-40B4-BE49-F238E27FC236}">
                <a16:creationId xmlns:a16="http://schemas.microsoft.com/office/drawing/2014/main" id="{33C61CC8-27FD-DC4B-8B5A-974572060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 y="5388314"/>
            <a:ext cx="703634" cy="758981"/>
          </a:xfrm>
          <a:prstGeom prst="ellipse">
            <a:avLst/>
          </a:prstGeom>
          <a:ln>
            <a:noFill/>
          </a:ln>
          <a:effectLst>
            <a:softEdge rad="112500"/>
          </a:effectLst>
        </p:spPr>
      </p:pic>
      <p:pic>
        <p:nvPicPr>
          <p:cNvPr id="5" name="Picture 7">
            <a:extLst>
              <a:ext uri="{FF2B5EF4-FFF2-40B4-BE49-F238E27FC236}">
                <a16:creationId xmlns:a16="http://schemas.microsoft.com/office/drawing/2014/main" id="{09794DEE-64F1-2F4A-ADA9-8FC58993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517157" y="5546145"/>
            <a:ext cx="443317" cy="443317"/>
          </a:xfrm>
          <a:prstGeom prst="rect">
            <a:avLst/>
          </a:prstGeom>
        </p:spPr>
      </p:pic>
    </p:spTree>
    <p:extLst>
      <p:ext uri="{BB962C8B-B14F-4D97-AF65-F5344CB8AC3E}">
        <p14:creationId xmlns:p14="http://schemas.microsoft.com/office/powerpoint/2010/main" val="564309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000"/>
                                        <p:tgtEl>
                                          <p:spTgt spid="42"/>
                                        </p:tgtEl>
                                      </p:cBhvr>
                                    </p:animEffect>
                                  </p:childTnLst>
                                </p:cTn>
                              </p:par>
                            </p:childTnLst>
                          </p:cTn>
                        </p:par>
                      </p:childTnLst>
                    </p:cTn>
                  </p:par>
                </p:childTnLst>
              </p:cTn>
              <p:nextCondLst>
                <p:cond evt="onClick" delay="0">
                  <p:tgtEl>
                    <p:spTgt spid="43"/>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22" presetClass="entr" presetSubtype="1" repeatCount="300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2000"/>
                                        <p:tgtEl>
                                          <p:spTgt spid="38"/>
                                        </p:tgtEl>
                                      </p:cBhvr>
                                    </p:animEffec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6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2000"/>
                                        <p:tgtEl>
                                          <p:spTgt spid="55"/>
                                        </p:tgtEl>
                                      </p:cBhvr>
                                    </p:animEffect>
                                  </p:childTnLst>
                                </p:cTn>
                              </p:par>
                            </p:childTnLst>
                          </p:cTn>
                        </p:par>
                      </p:childTnLst>
                    </p:cTn>
                  </p:par>
                </p:childTnLst>
              </p:cTn>
              <p:nextCondLst>
                <p:cond evt="onClick" delay="0">
                  <p:tgtEl>
                    <p:spTgt spid="61"/>
                  </p:tgtEl>
                </p:cond>
              </p:nextCondLst>
            </p:seq>
          </p:childTnLst>
        </p:cTn>
      </p:par>
    </p:tnLst>
    <p:bldLst>
      <p:bldP spid="4" grpId="0" animBg="1"/>
      <p:bldP spid="55"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431</Words>
  <Application>Microsoft Office PowerPoint</Application>
  <PresentationFormat>On-screen Show (4:3)</PresentationFormat>
  <Paragraphs>111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Nur-E Hassan</dc:creator>
  <cp:lastModifiedBy>Unknown User</cp:lastModifiedBy>
  <cp:revision>296</cp:revision>
  <dcterms:created xsi:type="dcterms:W3CDTF">2018-08-16T17:34:25Z</dcterms:created>
  <dcterms:modified xsi:type="dcterms:W3CDTF">2020-07-25T17:08:53Z</dcterms:modified>
</cp:coreProperties>
</file>