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82" r:id="rId3"/>
    <p:sldId id="269" r:id="rId4"/>
    <p:sldId id="273" r:id="rId5"/>
    <p:sldId id="272" r:id="rId6"/>
    <p:sldId id="271" r:id="rId7"/>
    <p:sldId id="270" r:id="rId8"/>
    <p:sldId id="268" r:id="rId9"/>
    <p:sldId id="267" r:id="rId10"/>
    <p:sldId id="266" r:id="rId11"/>
    <p:sldId id="265" r:id="rId12"/>
    <p:sldId id="263" r:id="rId13"/>
    <p:sldId id="264" r:id="rId14"/>
    <p:sldId id="261" r:id="rId15"/>
    <p:sldId id="262" r:id="rId16"/>
    <p:sldId id="259" r:id="rId17"/>
    <p:sldId id="275" r:id="rId18"/>
    <p:sldId id="280" r:id="rId19"/>
    <p:sldId id="281" r:id="rId20"/>
    <p:sldId id="279" r:id="rId21"/>
    <p:sldId id="278" r:id="rId22"/>
    <p:sldId id="27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6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39DB-A3B0-4793-B764-E515C975DE91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292C-CC91-49BC-80CB-50BB53894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95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39DB-A3B0-4793-B764-E515C975DE91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292C-CC91-49BC-80CB-50BB53894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7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39DB-A3B0-4793-B764-E515C975DE91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292C-CC91-49BC-80CB-50BB53894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2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39DB-A3B0-4793-B764-E515C975DE91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292C-CC91-49BC-80CB-50BB53894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52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39DB-A3B0-4793-B764-E515C975DE91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292C-CC91-49BC-80CB-50BB53894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94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39DB-A3B0-4793-B764-E515C975DE91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292C-CC91-49BC-80CB-50BB53894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12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39DB-A3B0-4793-B764-E515C975DE91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292C-CC91-49BC-80CB-50BB53894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98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39DB-A3B0-4793-B764-E515C975DE91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292C-CC91-49BC-80CB-50BB53894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211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39DB-A3B0-4793-B764-E515C975DE91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292C-CC91-49BC-80CB-50BB53894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8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39DB-A3B0-4793-B764-E515C975DE91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292C-CC91-49BC-80CB-50BB53894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1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39DB-A3B0-4793-B764-E515C975DE91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292C-CC91-49BC-80CB-50BB53894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0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239DB-A3B0-4793-B764-E515C975DE91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B292C-CC91-49BC-80CB-50BB53894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5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01776" y="114300"/>
            <a:ext cx="9429750" cy="1015663"/>
          </a:xfrm>
          <a:prstGeom prst="rect">
            <a:avLst/>
          </a:prstGeom>
          <a:noFill/>
        </p:spPr>
        <p:txBody>
          <a:bodyPr wrap="square" rtlCol="0">
            <a:prstTxWarp prst="textInflateBottom">
              <a:avLst/>
            </a:prstTxWarp>
            <a:spAutoFit/>
          </a:bodyPr>
          <a:lstStyle/>
          <a:p>
            <a:pPr algn="ctr"/>
            <a:r>
              <a:rPr lang="en-US" sz="60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6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789" y="1129963"/>
            <a:ext cx="9683724" cy="50493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297256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829" y="114297"/>
            <a:ext cx="6583407" cy="43809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3734267" y="4571997"/>
            <a:ext cx="48382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প্রার্থী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613" y="5457819"/>
            <a:ext cx="11544300" cy="132343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রাষ্ঠ্রে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স্থায়ীভাবে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বসবাস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তে হবে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রাষ্ঠ্রিয় দ্বায়িত্ব ও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কর্তব্য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রাষ্ঠ্রের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আনুগত্য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স্বীকার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879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321" y="114296"/>
            <a:ext cx="7319358" cy="41281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4688681" y="4212857"/>
            <a:ext cx="2814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738" y="4863591"/>
            <a:ext cx="11815762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পুরুষ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ভোগ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পুরুষ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স্বাবলম্বী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পাশাপাশি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নারীরাও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স্বাবলম্বী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562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6744" y="2600326"/>
            <a:ext cx="10958512" cy="30469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রাষ্ঠ্রে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স্থায়ীভাবে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বসবাস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রাষ্ঠ্রের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আনুগত্য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স্বীকার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রাষ্ঠ্রপ্রদত্ত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ভোগ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বং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রাষ্ঠ্রের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কর্তব্য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রাষ্ঠ্রের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81450" y="659635"/>
            <a:ext cx="4229100" cy="10156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997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57499" y="1114426"/>
            <a:ext cx="49577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01175" y="357188"/>
            <a:ext cx="2185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৮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43074" y="3429001"/>
            <a:ext cx="71866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794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86163" y="142871"/>
            <a:ext cx="4757737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অর্জনের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214563" y="1371600"/>
            <a:ext cx="2500311" cy="175087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জন্ম সুত্র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993729" y="1371598"/>
            <a:ext cx="2564609" cy="2057401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অনুমোদন সুত্র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257550" y="1371599"/>
            <a:ext cx="48006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" idx="2"/>
          </p:cNvCxnSpPr>
          <p:nvPr/>
        </p:nvCxnSpPr>
        <p:spPr>
          <a:xfrm flipH="1">
            <a:off x="5965031" y="850757"/>
            <a:ext cx="1" cy="520842"/>
          </a:xfrm>
          <a:prstGeom prst="line">
            <a:avLst/>
          </a:prstGeom>
          <a:ln w="76200">
            <a:solidFill>
              <a:srgbClr val="F8FE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" idx="2"/>
          </p:cNvCxnSpPr>
          <p:nvPr/>
        </p:nvCxnSpPr>
        <p:spPr>
          <a:xfrm flipH="1">
            <a:off x="5965031" y="850757"/>
            <a:ext cx="1" cy="520842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28613" y="3686174"/>
            <a:ext cx="2185987" cy="1857375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জন্মনীতি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924300" y="3686173"/>
            <a:ext cx="2300287" cy="182879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জন্মস্থান নীতি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100137" y="3700462"/>
            <a:ext cx="4314825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4"/>
          </p:cNvCxnSpPr>
          <p:nvPr/>
        </p:nvCxnSpPr>
        <p:spPr>
          <a:xfrm flipH="1">
            <a:off x="3457575" y="3122470"/>
            <a:ext cx="7144" cy="563705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8371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31480" y="114301"/>
            <a:ext cx="3729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i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জন্মনীতি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375" y="822187"/>
            <a:ext cx="6191250" cy="3429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345281" y="4729162"/>
            <a:ext cx="11501437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নীতি অনুযায়ী পিতা মাতার নাগরিকতা দ্বারা সন্তানের নাগরিকতা নির্ধারিত হয়। বাংলাদেশের কোন দম্পতির সন্তান যদি যুক্তরাজ্য জন্মগ্রহণ করে তাহলে জন্মনীতি অনুযায়ী ঐ সন্তান বাংলাদেশের নাগরিক হবে 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480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57650" y="42859"/>
            <a:ext cx="3443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i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জন্মস্থান নীতি</a:t>
            </a:r>
            <a:endParaRPr lang="en-US" sz="4000" b="1" i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63" y="779322"/>
            <a:ext cx="5357812" cy="2889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45281" y="3939321"/>
            <a:ext cx="11501438" cy="280076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নীতি অনুযায়ী পিতা-মাতা যে দেশের নাগরিক হউক না কেন সন্তান যে রাষ্ঠ্রে জন্মগ্রহণ করবে ঐ রাষ্ঠ্রের নাগরিক হবে। বিশ্বের অধিকাংশ দেশে জন্মনীতি অনুসরণ করে । অন্যদিকে আমেরিকা, কানাডা সহ অল্প কয়েকটি দেশে জন্মস্থান নীতি অনুসরণ করে ।  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366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43249" y="-14295"/>
            <a:ext cx="6048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i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অনুমোদন সুত্রে </a:t>
            </a:r>
            <a:endParaRPr lang="en-US" sz="4000" b="1" i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275" y="722159"/>
            <a:ext cx="5848350" cy="314911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00013" y="3957617"/>
            <a:ext cx="11858625" cy="28623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কতগুলো শর্ত পালনের মাধ্যমে এক দেশের নাগরিক অন্য দেশের নাগরিকতা অর্জন করতে পারে তাকে অনুমোদন সুত্রে নাগরিক বলে।শর্তগুলো হল-ক) সেই রাষ্ঠ্রের নাগরিক বিয়ে করা,খ) সরকারি চাকরি করা, গ) সততার পরিচয় দেওয়া, ঘ) সে দেশের ভাষা জানা, ঘ) সম্পত্তি ক্রয় করা, ঙ) দীর্ঘদিন বসবাস করা, চ) সেনাবাহিনীতে যোগদান করা ।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645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43300" y="85718"/>
            <a:ext cx="4986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i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দ্বৈত নাগরিকতা </a:t>
            </a:r>
            <a:endParaRPr lang="en-US" sz="4000" b="1" i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1463" y="885820"/>
            <a:ext cx="11587162" cy="624786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একজন ব্যক্তির একই সঙ্গে দুটি রাষ্ঠ্রের নাগরিকতা অর্জনকে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দ্বৈত নাগরিকতা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বলে । একজন ব্যক্তি একটি রাষ্ঠ্রের নাগরিক হতে পারে । তবে জন্ম সুত্রে নাগরিকতা অর্জনের দুটি নীতি থাকায় কোন কোন ক্ষেত্রে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দ্বৈত নাগরিকতা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সৃষ্টি হয় । বাংলাদেশের পিতা মাতার সন্তান মার্কিন যুক্তরাষ্ট্রে জন্ম নিলে ,জন্মস্থান নীতি অনুযায়ী সে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মার্কিন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যুক্তরাষ্ট্রে নাগরিক হবে ।  আবার জন্ম নীতি অনুসরণ করলে সে পিতা মাতার নাগরিকতা দ্বারা নাগরিক হবে , এক্ষেত্রে বাংলাদেশের নাগরিক হবে । কিন্তু পূর্ণ বয়স্ক হলে তাকে যে কোন একটি রাষ্ঠ্রের নাগরিকতা বেছে নিতে হবে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414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00475" y="1328743"/>
            <a:ext cx="4129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58275" y="571500"/>
            <a:ext cx="2871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সময়ঃ- ১০ মিনিট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271845"/>
            <a:ext cx="117014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 নাগরিকতা অর্জনের কতটি পদ্ধতি রয়েছে এগুলো কি কি ? দলে আলোচনা করে লিখ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5978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01776" y="114300"/>
            <a:ext cx="9429750" cy="1015663"/>
          </a:xfrm>
          <a:prstGeom prst="rect">
            <a:avLst/>
          </a:prstGeom>
          <a:noFill/>
        </p:spPr>
        <p:txBody>
          <a:bodyPr wrap="square" rtlCol="0">
            <a:prstTxWarp prst="textInflateBottom">
              <a:avLst/>
            </a:prstTxWarp>
            <a:spAutoFit/>
          </a:bodyPr>
          <a:lstStyle/>
          <a:p>
            <a:pPr algn="ctr"/>
            <a:r>
              <a:rPr lang="en-US" sz="60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6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789" y="1129963"/>
            <a:ext cx="9683724" cy="50493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128372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43250" y="142874"/>
            <a:ext cx="4814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88" y="1343025"/>
            <a:ext cx="7043737" cy="900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Horizontal Scroll 4"/>
          <p:cNvSpPr/>
          <p:nvPr/>
        </p:nvSpPr>
        <p:spPr>
          <a:xfrm>
            <a:off x="228600" y="1343026"/>
            <a:ext cx="11658600" cy="139237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বাংলাদেশে নাগরিকতা অর্জনের ক্ষেত্রে কোন নীতি পালন করা হয়?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228600" y="2957510"/>
            <a:ext cx="11658600" cy="1657350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বাংলাদেশের কোন দম্পতির সন্তান যদি মার্কিন দূতাবাসে জন্ম গ্রহণ করে তাহলে সে কোন দেশের নাগরিক হবে ?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059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43311" y="771525"/>
            <a:ext cx="44434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60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Ribbon 3"/>
          <p:cNvSpPr/>
          <p:nvPr/>
        </p:nvSpPr>
        <p:spPr>
          <a:xfrm>
            <a:off x="500063" y="2721768"/>
            <a:ext cx="11229974" cy="1643063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নাগরিকের বৈশিষ্ট্যগুলোর তালিকা তৈরি কর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513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87289" y="242887"/>
            <a:ext cx="7017422" cy="1015663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288" y="1601451"/>
            <a:ext cx="7017422" cy="466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540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369708" y="139750"/>
            <a:ext cx="49720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60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73" y="582274"/>
            <a:ext cx="1463040" cy="1828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653" y="301287"/>
            <a:ext cx="1914525" cy="23907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7" name="Straight Connector 6"/>
          <p:cNvCxnSpPr/>
          <p:nvPr/>
        </p:nvCxnSpPr>
        <p:spPr>
          <a:xfrm>
            <a:off x="6096000" y="1496674"/>
            <a:ext cx="62151" cy="48469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7644" y="3326487"/>
            <a:ext cx="570071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পল্লব হালদার ( সহঃ শিক্ষক ) 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আইসিটি 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ফান্দাউক পন্ডিতরাম উচ্চ বিদ্যালয়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নাসিরনগর,ব্রাহ্মণবাড়িয়া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smtClean="0">
                <a:latin typeface="Arial Black" panose="020B0A04020102020204" pitchFamily="34" charset="0"/>
                <a:cs typeface="NikoshBAN" panose="02000000000000000000" pitchFamily="2" charset="0"/>
              </a:rPr>
              <a:t>Email:-pallabhaldar10@gmail.com </a:t>
            </a:r>
            <a:r>
              <a:rPr lang="bn-IN" sz="2000" dirty="0" smtClean="0">
                <a:latin typeface="Arial Black" panose="020B0A04020102020204" pitchFamily="34" charset="0"/>
                <a:cs typeface="NikoshBAN" panose="02000000000000000000" pitchFamily="2" charset="0"/>
              </a:rPr>
              <a:t> </a:t>
            </a:r>
            <a:endParaRPr lang="en-US" sz="2000" dirty="0">
              <a:latin typeface="Arial Black" panose="020B0A04020102020204" pitchFamily="34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29413" y="3326487"/>
            <a:ext cx="52649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নাগরিকতা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১ম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৪৫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২৬-০৭-২০২০ খ্রিঃ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6215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28925" y="85716"/>
            <a:ext cx="6386513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নিচের ছবি গুলো দেখি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828" y="925119"/>
            <a:ext cx="5063671" cy="347543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1" y="925119"/>
            <a:ext cx="6185447" cy="34754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extBox 9"/>
          <p:cNvSpPr txBox="1"/>
          <p:nvPr/>
        </p:nvSpPr>
        <p:spPr>
          <a:xfrm>
            <a:off x="214311" y="4571992"/>
            <a:ext cx="61854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ভোট প্রদান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37828" y="4529132"/>
            <a:ext cx="5063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বিবাহ করা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543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68" y="1376361"/>
            <a:ext cx="5439785" cy="31242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937" y="1376361"/>
            <a:ext cx="5649752" cy="31242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828925" y="85716"/>
            <a:ext cx="6386513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আরো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দেখি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469" y="4586284"/>
            <a:ext cx="5439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রাস্তা নির্মাণ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7938" y="4614860"/>
            <a:ext cx="5649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 সহায়তা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096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409825" y="885825"/>
            <a:ext cx="73723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6000" b="1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8207" y="2413337"/>
            <a:ext cx="10415586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  <a:scene3d>
            <a:camera prst="perspectiveAbove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bn-IN" sz="6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“নাগরিক ও নাগরিকতা অর্জনের পদ্ধতি”  </a:t>
            </a:r>
            <a:endParaRPr lang="en-US" sz="60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005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Down Ribbon 1"/>
          <p:cNvSpPr/>
          <p:nvPr/>
        </p:nvSpPr>
        <p:spPr>
          <a:xfrm>
            <a:off x="2359819" y="107153"/>
            <a:ext cx="7472362" cy="885825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38" y="1246259"/>
            <a:ext cx="9529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শিক্ষার্থীরা............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323975" y="1881082"/>
            <a:ext cx="9544050" cy="1443037"/>
          </a:xfrm>
          <a:prstGeom prst="horizontalScrol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নাগরিকের সংজ্ঞা বলতে পারবে;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338262" y="3343278"/>
            <a:ext cx="9529763" cy="1300162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নাগরিকতা অর্জনের পদ্ধতিগুলো জানতে পারবে;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1352545" y="4729168"/>
            <a:ext cx="9515480" cy="127158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দ্বৈত্য নাগরিকতা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কি,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 বিশ্লেষণ করতে পারবে।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325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975" y="242890"/>
            <a:ext cx="3865416" cy="38654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4371975" y="4351195"/>
            <a:ext cx="3971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50" y="4986333"/>
            <a:ext cx="11758613" cy="132343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অবশ্যই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রাষ্ঠ্রের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কর্তব্য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3246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738" y="165096"/>
            <a:ext cx="5689154" cy="3492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3600450" y="3871913"/>
            <a:ext cx="5700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313" y="4786313"/>
            <a:ext cx="11744325" cy="132343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মিশে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রাষ্ঠ্রদ্রোহী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432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534</Words>
  <Application>Microsoft Office PowerPoint</Application>
  <PresentationFormat>Widescreen</PresentationFormat>
  <Paragraphs>63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PALLAB</dc:creator>
  <cp:lastModifiedBy>PALLAB</cp:lastModifiedBy>
  <cp:revision>63</cp:revision>
  <dcterms:created xsi:type="dcterms:W3CDTF">2020-07-25T09:31:46Z</dcterms:created>
  <dcterms:modified xsi:type="dcterms:W3CDTF">2020-07-25T18:55:42Z</dcterms:modified>
</cp:coreProperties>
</file>