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92" r:id="rId4"/>
  </p:sldMasterIdLst>
  <p:sldIdLst>
    <p:sldId id="265" r:id="rId5"/>
    <p:sldId id="259" r:id="rId6"/>
    <p:sldId id="260" r:id="rId7"/>
    <p:sldId id="258" r:id="rId8"/>
    <p:sldId id="262" r:id="rId9"/>
    <p:sldId id="264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3F2B"/>
    <a:srgbClr val="FCF7F1"/>
    <a:srgbClr val="344529"/>
    <a:srgbClr val="2B3922"/>
    <a:srgbClr val="2E3722"/>
    <a:srgbClr val="B8D233"/>
    <a:srgbClr val="5CC6D6"/>
    <a:srgbClr val="F8D22F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19" autoAdjust="0"/>
  </p:normalViewPr>
  <p:slideViewPr>
    <p:cSldViewPr snapToGrid="0">
      <p:cViewPr>
        <p:scale>
          <a:sx n="50" d="100"/>
          <a:sy n="50" d="100"/>
        </p:scale>
        <p:origin x="1500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A0C0817-A112-4847-8014-A94B7D2A4EA3}" type="datetime1">
              <a:rPr lang="en-US" smtClean="0"/>
              <a:t>7/26/2020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20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7/26/2020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9564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7/26/2020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312557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7/26/2020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733731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7/26/2020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5627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7/26/2020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994001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7/26/2020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554215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7/26/2020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416390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7/26/2020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742331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7/26/2020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929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46AA-F36E-4540-911D-FFFC0A0EF24A}" type="datetime1">
              <a:rPr lang="en-US" smtClean="0"/>
              <a:t>7/26/2020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6500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7/26/2020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615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7/26/2020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6686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7/26/2020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7525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7/26/2020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079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D12A6-918A-48BD-8CB9-CA713993B0EA}" type="datetime1">
              <a:rPr lang="en-US" smtClean="0"/>
              <a:t>7/26/2020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66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8CE86-875F-4587-BCF6-FA054AFC0D53}" type="datetime1">
              <a:rPr lang="en-US" smtClean="0"/>
              <a:pPr/>
              <a:t>7/26/2020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951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6FA2B21-3FCD-4721-B95C-427943F61125}" type="datetime1">
              <a:rPr lang="en-US" smtClean="0"/>
              <a:t>7/26/2020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723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4CA65-D8AB-4810-87C1-DC582367A3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39998" y="2937931"/>
            <a:ext cx="6815669" cy="1515533"/>
          </a:xfrm>
        </p:spPr>
        <p:txBody>
          <a:bodyPr/>
          <a:lstStyle/>
          <a:p>
            <a:r>
              <a:rPr lang="bn-BD" sz="13800" dirty="0">
                <a:highlight>
                  <a:srgbClr val="FFFF00"/>
                </a:highlight>
              </a:rPr>
              <a:t>wellcome</a:t>
            </a:r>
            <a:endParaRPr lang="en-US" sz="138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096968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6F54F-A97E-4E37-8DF6-D012C9973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835" y="642594"/>
            <a:ext cx="4359965" cy="13716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শিক্ষক</a:t>
            </a:r>
            <a:r>
              <a:rPr lang="en-US" dirty="0"/>
              <a:t> </a:t>
            </a:r>
            <a:r>
              <a:rPr lang="en-US" dirty="0" err="1"/>
              <a:t>পরিচিতি</a:t>
            </a:r>
            <a:br>
              <a:rPr lang="en-US" dirty="0"/>
            </a:b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DFAD00A-0FB9-4EFC-97F0-A8F22DBF5FDB}"/>
              </a:ext>
            </a:extLst>
          </p:cNvPr>
          <p:cNvSpPr/>
          <p:nvPr/>
        </p:nvSpPr>
        <p:spPr>
          <a:xfrm>
            <a:off x="520361" y="1778865"/>
            <a:ext cx="6546574" cy="48013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  <a:latin typeface="+mj-lt"/>
              </a:rPr>
              <a:t>মোঃ</a:t>
            </a:r>
            <a:r>
              <a:rPr lang="en-US" sz="28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</a:rPr>
              <a:t>সেলিম</a:t>
            </a:r>
            <a:r>
              <a:rPr lang="en-US" sz="28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</a:rPr>
              <a:t>জাহাঙ্গীর</a:t>
            </a:r>
            <a:endParaRPr lang="bn-BD" sz="2800" dirty="0">
              <a:solidFill>
                <a:srgbClr val="0070C0"/>
              </a:solidFill>
              <a:latin typeface="+mj-lt"/>
            </a:endParaRPr>
          </a:p>
          <a:p>
            <a:endParaRPr lang="en-US" sz="2800" dirty="0">
              <a:solidFill>
                <a:srgbClr val="0070C0"/>
              </a:solidFill>
              <a:latin typeface="+mj-lt"/>
            </a:endParaRPr>
          </a:p>
          <a:p>
            <a:r>
              <a:rPr lang="en-US" sz="2800" dirty="0" err="1">
                <a:solidFill>
                  <a:srgbClr val="0070C0"/>
                </a:solidFill>
                <a:latin typeface="+mj-lt"/>
              </a:rPr>
              <a:t>রসায়ন</a:t>
            </a:r>
            <a:r>
              <a:rPr lang="en-US" sz="28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</a:rPr>
              <a:t>প্রভাষক</a:t>
            </a:r>
            <a:endParaRPr lang="bn-BD" sz="2800" dirty="0">
              <a:solidFill>
                <a:srgbClr val="0070C0"/>
              </a:solidFill>
              <a:latin typeface="+mj-lt"/>
            </a:endParaRPr>
          </a:p>
          <a:p>
            <a:endParaRPr lang="en-US" sz="2800" dirty="0">
              <a:solidFill>
                <a:srgbClr val="0070C0"/>
              </a:solidFill>
              <a:latin typeface="+mj-lt"/>
            </a:endParaRPr>
          </a:p>
          <a:p>
            <a:r>
              <a:rPr lang="en-US" sz="2800" dirty="0" err="1">
                <a:solidFill>
                  <a:srgbClr val="0070C0"/>
                </a:solidFill>
                <a:latin typeface="+mj-lt"/>
              </a:rPr>
              <a:t>ডিমলা</a:t>
            </a:r>
            <a:r>
              <a:rPr lang="en-US" sz="28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</a:rPr>
              <a:t>ইসলামিয়া</a:t>
            </a:r>
            <a:r>
              <a:rPr lang="en-US" sz="28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</a:rPr>
              <a:t>ডিগ্রী</a:t>
            </a:r>
            <a:r>
              <a:rPr lang="en-US" sz="28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</a:rPr>
              <a:t>কলেজ</a:t>
            </a:r>
            <a:endParaRPr lang="bn-BD" sz="2800" dirty="0">
              <a:solidFill>
                <a:srgbClr val="0070C0"/>
              </a:solidFill>
              <a:latin typeface="+mj-lt"/>
            </a:endParaRPr>
          </a:p>
          <a:p>
            <a:endParaRPr lang="en-US" sz="2800" dirty="0">
              <a:solidFill>
                <a:srgbClr val="0070C0"/>
              </a:solidFill>
              <a:latin typeface="+mj-lt"/>
            </a:endParaRPr>
          </a:p>
          <a:p>
            <a:r>
              <a:rPr lang="en-US" sz="2800" dirty="0" err="1">
                <a:solidFill>
                  <a:srgbClr val="0070C0"/>
                </a:solidFill>
                <a:latin typeface="+mj-lt"/>
              </a:rPr>
              <a:t>ডিমলা</a:t>
            </a:r>
            <a:r>
              <a:rPr lang="en-US" sz="28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</a:rPr>
              <a:t>নীলফামারী</a:t>
            </a:r>
            <a:endParaRPr lang="bn-BD" sz="2800" dirty="0">
              <a:solidFill>
                <a:srgbClr val="0070C0"/>
              </a:solidFill>
              <a:latin typeface="+mj-lt"/>
            </a:endParaRPr>
          </a:p>
          <a:p>
            <a:endParaRPr lang="en-US" sz="2800" dirty="0">
              <a:solidFill>
                <a:srgbClr val="0070C0"/>
              </a:solidFill>
              <a:latin typeface="+mj-lt"/>
            </a:endParaRPr>
          </a:p>
          <a:p>
            <a:r>
              <a:rPr lang="en-US" sz="2800" dirty="0" err="1">
                <a:solidFill>
                  <a:srgbClr val="0070C0"/>
                </a:solidFill>
                <a:latin typeface="+mj-lt"/>
              </a:rPr>
              <a:t>ইমেইল</a:t>
            </a:r>
            <a:r>
              <a:rPr lang="bn-BD" sz="2800" dirty="0">
                <a:solidFill>
                  <a:srgbClr val="0070C0"/>
                </a:solidFill>
                <a:latin typeface="+mj-lt"/>
              </a:rPr>
              <a:t>: </a:t>
            </a:r>
            <a:r>
              <a:rPr lang="bn-BD" sz="2200" dirty="0">
                <a:solidFill>
                  <a:srgbClr val="0070C0"/>
                </a:solidFill>
                <a:latin typeface="+mj-lt"/>
              </a:rPr>
              <a:t>salimzahangir07@gmail.com</a:t>
            </a:r>
            <a:endParaRPr lang="en-US" sz="2200" dirty="0">
              <a:solidFill>
                <a:srgbClr val="0070C0"/>
              </a:solidFill>
              <a:latin typeface="+mj-lt"/>
            </a:endParaRPr>
          </a:p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C60A0A-3FBB-4C2F-87C5-A95320C148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2802" y="1255645"/>
            <a:ext cx="2706623" cy="48013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A204265-A3A7-4551-B0CA-8A376AEC924A}"/>
              </a:ext>
            </a:extLst>
          </p:cNvPr>
          <p:cNvSpPr/>
          <p:nvPr/>
        </p:nvSpPr>
        <p:spPr>
          <a:xfrm>
            <a:off x="8398353" y="1255645"/>
            <a:ext cx="3793647" cy="584775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dirty="0" err="1">
                <a:highlight>
                  <a:srgbClr val="FCF7F1"/>
                </a:highlight>
              </a:rPr>
              <a:t>আজকের</a:t>
            </a:r>
            <a:r>
              <a:rPr lang="en-US" sz="3200" dirty="0">
                <a:highlight>
                  <a:srgbClr val="FCF7F1"/>
                </a:highlight>
              </a:rPr>
              <a:t> </a:t>
            </a:r>
            <a:r>
              <a:rPr lang="en-US" sz="3200" dirty="0" err="1">
                <a:highlight>
                  <a:srgbClr val="FCF7F1"/>
                </a:highlight>
              </a:rPr>
              <a:t>বিষয়</a:t>
            </a:r>
            <a:r>
              <a:rPr lang="en-US" sz="3200" dirty="0">
                <a:highlight>
                  <a:srgbClr val="FCF7F1"/>
                </a:highlight>
              </a:rPr>
              <a:t>: </a:t>
            </a:r>
            <a:r>
              <a:rPr lang="en-US" sz="3200" dirty="0" err="1">
                <a:highlight>
                  <a:srgbClr val="FCF7F1"/>
                </a:highlight>
              </a:rPr>
              <a:t>রসায়ন</a:t>
            </a:r>
            <a:r>
              <a:rPr lang="en-US" sz="3200" dirty="0">
                <a:highlight>
                  <a:srgbClr val="FCF7F1"/>
                </a:highlight>
              </a:rPr>
              <a:t> </a:t>
            </a:r>
            <a:r>
              <a:rPr lang="en-US" sz="3200" dirty="0" err="1">
                <a:highlight>
                  <a:srgbClr val="FCF7F1"/>
                </a:highlight>
              </a:rPr>
              <a:t>প্রথম</a:t>
            </a:r>
            <a:r>
              <a:rPr lang="en-US" sz="3200" dirty="0">
                <a:highlight>
                  <a:srgbClr val="FCF7F1"/>
                </a:highlight>
              </a:rPr>
              <a:t> </a:t>
            </a:r>
            <a:r>
              <a:rPr lang="en-US" sz="3200" dirty="0" err="1">
                <a:highlight>
                  <a:srgbClr val="FCF7F1"/>
                </a:highlight>
              </a:rPr>
              <a:t>পত্র</a:t>
            </a:r>
            <a:endParaRPr lang="bn-BD" sz="3200" dirty="0">
              <a:highlight>
                <a:srgbClr val="FCF7F1"/>
              </a:highlight>
            </a:endParaRPr>
          </a:p>
          <a:p>
            <a:endParaRPr lang="en-US" sz="32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r>
              <a:rPr lang="en-US" sz="3200" dirty="0" err="1"/>
              <a:t>শ্রেণি</a:t>
            </a:r>
            <a:r>
              <a:rPr lang="en-US" sz="3200" dirty="0"/>
              <a:t>:   </a:t>
            </a:r>
            <a:r>
              <a:rPr lang="en-US" sz="3200" dirty="0" err="1"/>
              <a:t>একাদশ</a:t>
            </a:r>
            <a:endParaRPr lang="bn-BD" sz="3200" dirty="0"/>
          </a:p>
          <a:p>
            <a:r>
              <a:rPr lang="en-US" sz="3200" dirty="0"/>
              <a:t> </a:t>
            </a:r>
          </a:p>
          <a:p>
            <a:r>
              <a:rPr lang="en-US" sz="3200" dirty="0" err="1"/>
              <a:t>অধ্যায়</a:t>
            </a:r>
            <a:r>
              <a:rPr lang="en-US" sz="3200" dirty="0"/>
              <a:t>: </a:t>
            </a:r>
            <a:r>
              <a:rPr lang="en-US" sz="3200" dirty="0" err="1"/>
              <a:t>দ্বিতীয়</a:t>
            </a:r>
            <a:endParaRPr lang="bn-BD" sz="3200" dirty="0"/>
          </a:p>
          <a:p>
            <a:endParaRPr lang="en-US" sz="3200" dirty="0"/>
          </a:p>
          <a:p>
            <a:r>
              <a:rPr lang="bn-BD" sz="2800" dirty="0"/>
              <a:t>  </a:t>
            </a:r>
            <a:r>
              <a:rPr lang="en-US" sz="2800" dirty="0" err="1"/>
              <a:t>পা</a:t>
            </a:r>
            <a:r>
              <a:rPr lang="bn-BD" sz="3200" dirty="0"/>
              <a:t>ঠঃ </a:t>
            </a:r>
            <a:r>
              <a:rPr lang="en-US" sz="3200" dirty="0"/>
              <a:t>৬</a:t>
            </a:r>
            <a:endParaRPr lang="bn-BD" sz="3200" dirty="0"/>
          </a:p>
          <a:p>
            <a:endParaRPr lang="en-US" sz="3200" dirty="0"/>
          </a:p>
          <a:p>
            <a:r>
              <a:rPr lang="en-US" sz="3200" dirty="0" err="1"/>
              <a:t>সময়</a:t>
            </a:r>
            <a:r>
              <a:rPr lang="en-US" sz="3200" dirty="0"/>
              <a:t> </a:t>
            </a:r>
            <a:r>
              <a:rPr lang="bn-BD" sz="3200" dirty="0"/>
              <a:t>৪০</a:t>
            </a:r>
            <a:r>
              <a:rPr lang="en-US" sz="3200" dirty="0"/>
              <a:t> </a:t>
            </a:r>
            <a:r>
              <a:rPr lang="en-US" sz="3200" dirty="0" err="1"/>
              <a:t>মিনিট</a:t>
            </a:r>
            <a:r>
              <a:rPr lang="en-US" sz="3200" dirty="0"/>
              <a:t> </a:t>
            </a:r>
          </a:p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3795428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58E73-D13C-45B1-9876-28880C887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705" y="470316"/>
            <a:ext cx="2073965" cy="1371600"/>
          </a:xfrm>
        </p:spPr>
        <p:txBody>
          <a:bodyPr>
            <a:normAutofit fontScale="90000"/>
          </a:bodyPr>
          <a:lstStyle/>
          <a:p>
            <a:r>
              <a:rPr lang="bn-BD" dirty="0">
                <a:highlight>
                  <a:srgbClr val="FCF7F1"/>
                </a:highlight>
              </a:rPr>
              <a:t>শিখনফল</a:t>
            </a:r>
            <a:r>
              <a:rPr lang="en-US" dirty="0">
                <a:highlight>
                  <a:srgbClr val="FCF7F1"/>
                </a:highlight>
              </a:rPr>
              <a:t>:</a:t>
            </a:r>
            <a:br>
              <a:rPr lang="en-US" dirty="0"/>
            </a:b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228716-7DF4-4B3B-9366-ABCA65F7A6E7}"/>
              </a:ext>
            </a:extLst>
          </p:cNvPr>
          <p:cNvSpPr/>
          <p:nvPr/>
        </p:nvSpPr>
        <p:spPr>
          <a:xfrm>
            <a:off x="7779" y="2781450"/>
            <a:ext cx="1218422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36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১। </a:t>
            </a:r>
            <a:r>
              <a:rPr lang="en-US" sz="360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আফবাউর</a:t>
            </a:r>
            <a:r>
              <a:rPr lang="en-US" sz="36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নীতি</a:t>
            </a:r>
            <a:r>
              <a:rPr lang="en-US" sz="36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জানতে</a:t>
            </a:r>
            <a:r>
              <a:rPr lang="en-US" sz="36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ও </a:t>
            </a:r>
            <a:r>
              <a:rPr lang="en-US" sz="360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ব্যাখ্যা</a:t>
            </a:r>
            <a:r>
              <a:rPr lang="en-US" sz="36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করতে</a:t>
            </a:r>
            <a:r>
              <a:rPr lang="en-US" sz="36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en-US" sz="360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পারবে</a:t>
            </a:r>
            <a:endParaRPr lang="en-US" sz="5400" b="0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46CCC3-46E1-479C-987A-2C0BD0C745E5}"/>
              </a:ext>
            </a:extLst>
          </p:cNvPr>
          <p:cNvSpPr/>
          <p:nvPr/>
        </p:nvSpPr>
        <p:spPr>
          <a:xfrm>
            <a:off x="-230257" y="4058869"/>
            <a:ext cx="1218422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36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২। </a:t>
            </a:r>
            <a:r>
              <a:rPr lang="en-US" sz="360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হুন্ডের</a:t>
            </a:r>
            <a:r>
              <a:rPr lang="en-US" sz="36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নীতি</a:t>
            </a:r>
            <a:r>
              <a:rPr lang="en-US" sz="36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জানতে</a:t>
            </a:r>
            <a:r>
              <a:rPr lang="en-US" sz="36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ও </a:t>
            </a:r>
            <a:r>
              <a:rPr lang="en-US" sz="360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ব্যাখ্যা</a:t>
            </a:r>
            <a:r>
              <a:rPr lang="en-US" sz="36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করতে</a:t>
            </a:r>
            <a:r>
              <a:rPr lang="en-US" sz="36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en-US" sz="360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পারবে</a:t>
            </a:r>
            <a:endParaRPr lang="en-US" sz="5400" b="0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177774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4568947-F006-463B-B947-3251362D5E85}"/>
              </a:ext>
            </a:extLst>
          </p:cNvPr>
          <p:cNvSpPr/>
          <p:nvPr/>
        </p:nvSpPr>
        <p:spPr>
          <a:xfrm>
            <a:off x="-1725391" y="528935"/>
            <a:ext cx="1478095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১। </a:t>
            </a:r>
            <a:r>
              <a:rPr lang="en-US" sz="320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আফবাউর</a:t>
            </a:r>
            <a:r>
              <a:rPr lang="en-US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নীতি</a:t>
            </a:r>
            <a:r>
              <a:rPr lang="en-US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ও </a:t>
            </a:r>
            <a:r>
              <a:rPr lang="en-US" sz="320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ব্যাখ্যা</a:t>
            </a:r>
            <a:endParaRPr lang="en-US" sz="48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F75E51D-02FB-4A59-8C8D-C516FB07630F}"/>
              </a:ext>
            </a:extLst>
          </p:cNvPr>
          <p:cNvSpPr/>
          <p:nvPr/>
        </p:nvSpPr>
        <p:spPr>
          <a:xfrm>
            <a:off x="511791" y="1113710"/>
            <a:ext cx="11242059" cy="59347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bn-BD" dirty="0"/>
              <a:t>আউফবাউ নীতি ব্যাখ্যা সহ</a:t>
            </a:r>
            <a:br>
              <a:rPr lang="bn-BD" dirty="0"/>
            </a:br>
            <a:r>
              <a:rPr lang="bn-BD" dirty="0"/>
              <a:t>আউফবাউ নীতিঃ “ইলেকট্রন প্রথমে নিম্ন শক্তির অরবিটালে তারপর ক্রমান্বয়ে উচ্চশক্তির অরবিটালে প্রবেশ করে।”</a:t>
            </a:r>
          </a:p>
          <a:p>
            <a:r>
              <a:rPr lang="bn-BD" dirty="0"/>
              <a:t>ব্যাখ্যাঃ</a:t>
            </a:r>
            <a:br>
              <a:rPr lang="bn-BD" dirty="0"/>
            </a:br>
            <a:r>
              <a:rPr lang="bn-BD" dirty="0"/>
              <a:t>উপরের ডায়াগ্রাম থেকে…</a:t>
            </a:r>
          </a:p>
          <a:p>
            <a:br>
              <a:rPr lang="bn-BD" dirty="0"/>
            </a:br>
            <a:r>
              <a:rPr lang="bn-BD" dirty="0"/>
              <a:t>1</a:t>
            </a:r>
            <a:r>
              <a:rPr lang="en-US" dirty="0"/>
              <a:t>s&lt;2s&lt;2p&lt;3s&lt;3p&lt;4s&lt;3d&lt;4p&lt;5s – – – – – – –</a:t>
            </a:r>
          </a:p>
          <a:p>
            <a:r>
              <a:rPr lang="bn-BD" dirty="0"/>
              <a:t>অর্থাৎ 1</a:t>
            </a:r>
            <a:r>
              <a:rPr lang="en-US" dirty="0"/>
              <a:t>s22s22p63s23p64s23d104p65s2</a:t>
            </a:r>
          </a:p>
          <a:p>
            <a:r>
              <a:rPr lang="bn-BD" dirty="0"/>
              <a:t>এভাবে </a:t>
            </a:r>
            <a:r>
              <a:rPr lang="en-US" dirty="0"/>
              <a:t>e– </a:t>
            </a:r>
            <a:r>
              <a:rPr lang="bn-BD" dirty="0"/>
              <a:t>অরবিটালে প্রবেশ করবে।</a:t>
            </a:r>
          </a:p>
          <a:p>
            <a:r>
              <a:rPr lang="bn-BD" dirty="0"/>
              <a:t>(</a:t>
            </a:r>
            <a:r>
              <a:rPr lang="en-US" dirty="0" err="1"/>
              <a:t>n+l</a:t>
            </a:r>
            <a:r>
              <a:rPr lang="en-US" dirty="0"/>
              <a:t>) </a:t>
            </a:r>
            <a:r>
              <a:rPr lang="bn-BD" dirty="0"/>
              <a:t>রুলঃ (</a:t>
            </a:r>
            <a:r>
              <a:rPr lang="en-US" dirty="0" err="1"/>
              <a:t>n+l</a:t>
            </a:r>
            <a:r>
              <a:rPr lang="en-US" dirty="0"/>
              <a:t>) </a:t>
            </a:r>
            <a:r>
              <a:rPr lang="bn-BD" dirty="0"/>
              <a:t>এর মান যে অরবিটালের কম সেই অরবিটালটি নিম্নশক্তির অরবিটাল, তার মধ্যেই আগে </a:t>
            </a:r>
            <a:r>
              <a:rPr lang="en-US" dirty="0"/>
              <a:t>e– </a:t>
            </a:r>
            <a:r>
              <a:rPr lang="bn-BD" dirty="0"/>
              <a:t>প্রবেশ করবে। দুটি অরবিটালের (</a:t>
            </a:r>
            <a:r>
              <a:rPr lang="en-US" dirty="0" err="1"/>
              <a:t>n+l</a:t>
            </a:r>
            <a:r>
              <a:rPr lang="en-US" dirty="0"/>
              <a:t>) </a:t>
            </a:r>
            <a:r>
              <a:rPr lang="bn-BD" dirty="0"/>
              <a:t>এর মান একই হলে যার </a:t>
            </a:r>
            <a:r>
              <a:rPr lang="en-US" dirty="0"/>
              <a:t>n </a:t>
            </a:r>
            <a:r>
              <a:rPr lang="bn-BD" dirty="0"/>
              <a:t>এর মান কম সেই অরবিটালটি নিম্নশক্তির অরবিটাল।</a:t>
            </a:r>
          </a:p>
          <a:p>
            <a:r>
              <a:rPr lang="bn-BD" dirty="0"/>
              <a:t>যেমনঃ 2</a:t>
            </a:r>
            <a:r>
              <a:rPr lang="en-US" dirty="0"/>
              <a:t>s,2p,3p,4s,3d</a:t>
            </a:r>
          </a:p>
          <a:p>
            <a:r>
              <a:rPr lang="en-US" dirty="0"/>
              <a:t>n + l </a:t>
            </a:r>
            <a:r>
              <a:rPr lang="bn-BD" dirty="0"/>
              <a:t>এর মান</a:t>
            </a:r>
          </a:p>
          <a:p>
            <a:r>
              <a:rPr lang="bn-BD" dirty="0"/>
              <a:t>2</a:t>
            </a:r>
            <a:r>
              <a:rPr lang="en-US" dirty="0"/>
              <a:t>s –&gt; 2 + 0 = 2</a:t>
            </a:r>
          </a:p>
          <a:p>
            <a:r>
              <a:rPr lang="en-US" dirty="0"/>
              <a:t>2p –&gt; 2 + 1 = 3</a:t>
            </a:r>
          </a:p>
          <a:p>
            <a:r>
              <a:rPr lang="en-US" dirty="0"/>
              <a:t>3p –&gt; 2 + 1 = 4</a:t>
            </a:r>
          </a:p>
          <a:p>
            <a:r>
              <a:rPr lang="en-US" dirty="0"/>
              <a:t>4s –&gt; 2 + 0 = 4</a:t>
            </a:r>
          </a:p>
          <a:p>
            <a:r>
              <a:rPr lang="en-US" dirty="0"/>
              <a:t>3d –&gt; 2 + 2 = 5</a:t>
            </a:r>
          </a:p>
          <a:p>
            <a:r>
              <a:rPr lang="bn-BD" dirty="0"/>
              <a:t>শক্তির ক্রমানুসারে 2</a:t>
            </a:r>
            <a:r>
              <a:rPr lang="en-US" dirty="0"/>
              <a:t>s&lt;2p&lt;3p&lt;4s&lt;3d</a:t>
            </a:r>
          </a:p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7B9CE8-270D-4423-9DA9-04CF8EA8B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3051" y="4010467"/>
            <a:ext cx="2143100" cy="21073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282572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DC442C5-4E77-49C7-974C-D324CB959F08}"/>
              </a:ext>
            </a:extLst>
          </p:cNvPr>
          <p:cNvSpPr/>
          <p:nvPr/>
        </p:nvSpPr>
        <p:spPr>
          <a:xfrm>
            <a:off x="-849218" y="874454"/>
            <a:ext cx="1285015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১। </a:t>
            </a:r>
            <a:r>
              <a:rPr lang="en-US" sz="320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হুন্ডের</a:t>
            </a:r>
            <a:r>
              <a:rPr lang="en-US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নীতি</a:t>
            </a:r>
            <a:r>
              <a:rPr lang="en-US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bn-BD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কি</a:t>
            </a:r>
            <a:r>
              <a:rPr lang="en-US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ও </a:t>
            </a:r>
            <a:r>
              <a:rPr lang="en-US" sz="320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ব্যাখ্যা</a:t>
            </a:r>
            <a:endParaRPr lang="en-US" sz="48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2BE3903-1726-4C9E-A189-B0E74CCF2DB0}"/>
              </a:ext>
            </a:extLst>
          </p:cNvPr>
          <p:cNvSpPr/>
          <p:nvPr/>
        </p:nvSpPr>
        <p:spPr>
          <a:xfrm>
            <a:off x="1015354" y="1166842"/>
            <a:ext cx="9812064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br>
              <a:rPr lang="bn-BD" sz="5400" dirty="0"/>
            </a:br>
            <a:r>
              <a:rPr lang="bn-BD" dirty="0"/>
              <a:t>.....</a:t>
            </a:r>
            <a:br>
              <a:rPr lang="bn-BD" sz="5400" dirty="0"/>
            </a:br>
            <a:r>
              <a:rPr lang="bn-BD" dirty="0"/>
              <a:t>হুন্ডের নিয়ম: ''একই শক্তিসম্পন্ন বিভিন্ন অরবিটালে ইলেকট্রনগুলো এমনভাবে অবস্থান করবে যেন তারা সর্বাধিক অযুগ্ম বা বিজোড় অবস্থায় থাকতে পারে। এই সব অযুগ্ম ইলেকট্রনের স্পিন একমুখী হবে।''</a:t>
            </a:r>
            <a:br>
              <a:rPr lang="bn-BD" sz="5400" dirty="0"/>
            </a:br>
            <a:r>
              <a:rPr lang="bn-BD" dirty="0"/>
              <a:t>-</a:t>
            </a:r>
            <a:br>
              <a:rPr lang="bn-BD" sz="5400" dirty="0"/>
            </a:br>
            <a:r>
              <a:rPr lang="bn-BD" dirty="0"/>
              <a:t>ব্যাখ্যা: হুন্ডের নিয়মটি </a:t>
            </a:r>
            <a:r>
              <a:rPr lang="en-US" dirty="0"/>
              <a:t>N(7) </a:t>
            </a:r>
            <a:r>
              <a:rPr lang="bn-BD" dirty="0"/>
              <a:t>পরমাণুর ইলেকট্রন বিন্যাসে দেখানো হল৷ নাইট্রোজেনের ইলেকট্রন বিন্যাস-</a:t>
            </a:r>
            <a:br>
              <a:rPr lang="bn-BD" sz="5400" dirty="0"/>
            </a:br>
            <a:r>
              <a:rPr lang="en-US" dirty="0"/>
              <a:t>N (7) = 1s² 2s² 2p³</a:t>
            </a:r>
            <a:br>
              <a:rPr lang="en-US" sz="5400" dirty="0"/>
            </a:br>
            <a:r>
              <a:rPr lang="bn-BD" dirty="0"/>
              <a:t>আবার 2</a:t>
            </a:r>
            <a:r>
              <a:rPr lang="en-US" dirty="0"/>
              <a:t>p </a:t>
            </a:r>
            <a:r>
              <a:rPr lang="bn-BD" dirty="0"/>
              <a:t>অরবিটালে সমশক্তিসম্পন্ন তিনটি অরবিটাল আছে, যেটি কোয়ান্টাম উপশক্তিস্তর আকার আকৃতি থেকে জানা যায় যে </a:t>
            </a:r>
            <a:r>
              <a:rPr lang="en-US" dirty="0"/>
              <a:t>p </a:t>
            </a:r>
            <a:r>
              <a:rPr lang="bn-BD" dirty="0"/>
              <a:t>অরবিটালের আকৃতি আসলে ত্রিমাত্রিক ডাম্বেল আকৃতির, 2</a:t>
            </a:r>
            <a:r>
              <a:rPr lang="en-US" dirty="0"/>
              <a:t>p </a:t>
            </a:r>
            <a:r>
              <a:rPr lang="bn-BD" dirty="0"/>
              <a:t>অরবিটালের তিনটি অরবিটাল আছে; এদেরকে </a:t>
            </a:r>
            <a:r>
              <a:rPr lang="en-US" dirty="0"/>
              <a:t>px, </a:t>
            </a:r>
            <a:r>
              <a:rPr lang="en-US" dirty="0" err="1"/>
              <a:t>py</a:t>
            </a:r>
            <a:r>
              <a:rPr lang="en-US" dirty="0"/>
              <a:t>, </a:t>
            </a:r>
            <a:r>
              <a:rPr lang="en-US" dirty="0" err="1"/>
              <a:t>pz</a:t>
            </a:r>
            <a:r>
              <a:rPr lang="en-US" dirty="0"/>
              <a:t> </a:t>
            </a:r>
            <a:r>
              <a:rPr lang="bn-BD" dirty="0"/>
              <a:t>অরবিটাল হিসেবে চিহ্নিত করা হয়৷ সুতরাং নাইট্রোজেনের বেলায় 2</a:t>
            </a:r>
            <a:r>
              <a:rPr lang="en-US" dirty="0"/>
              <a:t>p³ </a:t>
            </a:r>
            <a:r>
              <a:rPr lang="bn-BD" dirty="0"/>
              <a:t>এর তিনটি ইলেকট্রন তিনটি সমশক্তির অরবিটালে আলাদা আলাদাভাবে থাকবে এবং এদের স্পিনসমূহের দিক একইমুখী হবে।</a:t>
            </a:r>
            <a:br>
              <a:rPr lang="bn-BD" sz="5400" dirty="0"/>
            </a:br>
            <a:r>
              <a:rPr lang="bn-BD" dirty="0"/>
              <a:t>যেমন-</a:t>
            </a:r>
            <a:br>
              <a:rPr lang="bn-BD" sz="5400" dirty="0"/>
            </a:br>
            <a:r>
              <a:rPr lang="en-US" dirty="0"/>
              <a:t>N (7) = 1s² 2s² 2px1 2py1 2pz1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8781073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2CE98-41BD-4783-813C-2554E8068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713" y="729006"/>
            <a:ext cx="10058400" cy="1371600"/>
          </a:xfrm>
        </p:spPr>
        <p:txBody>
          <a:bodyPr/>
          <a:lstStyle/>
          <a:p>
            <a:r>
              <a:rPr lang="bn-BD" dirty="0"/>
              <a:t>বাড়ির কাজঃ</a:t>
            </a:r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3114770-F76D-466B-891C-384614AFE3EC}"/>
              </a:ext>
            </a:extLst>
          </p:cNvPr>
          <p:cNvSpPr txBox="1">
            <a:spLocks/>
          </p:cNvSpPr>
          <p:nvPr/>
        </p:nvSpPr>
        <p:spPr>
          <a:xfrm>
            <a:off x="815009" y="228586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9BDDF47-F39C-4CAD-BFC9-295D721AC064}"/>
              </a:ext>
            </a:extLst>
          </p:cNvPr>
          <p:cNvSpPr txBox="1">
            <a:spLocks/>
          </p:cNvSpPr>
          <p:nvPr/>
        </p:nvSpPr>
        <p:spPr>
          <a:xfrm>
            <a:off x="815009" y="2655175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bn-BD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১। </a:t>
            </a:r>
            <a:r>
              <a:rPr lang="en-US" sz="320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আফবাউর</a:t>
            </a:r>
            <a:r>
              <a:rPr lang="en-US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নীতি</a:t>
            </a:r>
            <a:r>
              <a:rPr lang="bn-BD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কি</a:t>
            </a:r>
            <a:r>
              <a:rPr lang="en-US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ও </a:t>
            </a:r>
            <a:r>
              <a:rPr lang="en-US" sz="320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ব্যাখ্যা</a:t>
            </a:r>
            <a:r>
              <a:rPr lang="en-US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</a:t>
            </a:r>
            <a:r>
              <a:rPr lang="bn-BD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n-US" sz="48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600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D5B205-6F0F-490C-B6F7-524F1630B5C7}"/>
              </a:ext>
            </a:extLst>
          </p:cNvPr>
          <p:cNvSpPr/>
          <p:nvPr/>
        </p:nvSpPr>
        <p:spPr>
          <a:xfrm>
            <a:off x="2860979" y="4396085"/>
            <a:ext cx="6470041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36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২। </a:t>
            </a:r>
            <a:r>
              <a:rPr lang="en-US" sz="360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হুন্ডের</a:t>
            </a:r>
            <a:r>
              <a:rPr lang="en-US" sz="36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নীতি</a:t>
            </a:r>
            <a:r>
              <a:rPr lang="en-US" sz="36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bn-BD" sz="36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কি</a:t>
            </a:r>
            <a:r>
              <a:rPr lang="en-US" sz="36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ও </a:t>
            </a:r>
            <a:r>
              <a:rPr lang="en-US" sz="360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ব্যাখ্যা</a:t>
            </a:r>
            <a:r>
              <a:rPr lang="en-US" sz="36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bn-BD" sz="36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কর?</a:t>
            </a:r>
            <a:endParaRPr lang="en-US" sz="54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8459166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AB8842-974C-4D66-9C5B-9672DA5BF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0001" y="-371269"/>
            <a:ext cx="12362001" cy="822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81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7228C0C-F774-4270-99CB-314B07EBFBE7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E4487CEA-7875-4327-875F-CA3B32E800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745B92C-4D89-4324-B52D-E1F5F627B7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412</Words>
  <Application>Microsoft Office PowerPoint</Application>
  <PresentationFormat>Widescreen</PresentationFormat>
  <Paragraphs>43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Garamond</vt:lpstr>
      <vt:lpstr>Organic</vt:lpstr>
      <vt:lpstr>wellcome</vt:lpstr>
      <vt:lpstr>শিক্ষক পরিচিতি </vt:lpstr>
      <vt:lpstr>শিখনফল: </vt:lpstr>
      <vt:lpstr>PowerPoint Presentation</vt:lpstr>
      <vt:lpstr>PowerPoint Presentation</vt:lpstr>
      <vt:lpstr>বাড়ির কাজঃ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2020-07-24T16:17:52Z</dcterms:created>
  <dcterms:modified xsi:type="dcterms:W3CDTF">2020-07-26T06:32:05Z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