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58" r:id="rId4"/>
    <p:sldId id="259" r:id="rId5"/>
    <p:sldId id="261" r:id="rId6"/>
    <p:sldId id="263" r:id="rId7"/>
    <p:sldId id="264" r:id="rId8"/>
    <p:sldId id="266"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smtClean="0"/>
              <a:pPr/>
              <a:t>7/27/2020</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09932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839031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270377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578906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smtClean="0"/>
              <a:pPr/>
              <a:t>7/27/2020</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537274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81543106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96408824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65603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smtClean="0"/>
              <a:t>7/27/2020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3295076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smtClean="0"/>
              <a:t>7/27/2020</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smtClean="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75361229"/>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smtClean="0"/>
              <a:t>7/27/2020</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899312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smtClean="0"/>
              <a:pPr/>
              <a:t>7/27/2020</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3703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266A-60BA-4E34-8664-E15D3264E8E0}"/>
              </a:ext>
            </a:extLst>
          </p:cNvPr>
          <p:cNvSpPr>
            <a:spLocks noGrp="1"/>
          </p:cNvSpPr>
          <p:nvPr>
            <p:ph type="ctrTitle"/>
          </p:nvPr>
        </p:nvSpPr>
        <p:spPr>
          <a:xfrm>
            <a:off x="2032679" y="2754910"/>
            <a:ext cx="8582312" cy="2744742"/>
          </a:xfrm>
        </p:spPr>
        <p:txBody>
          <a:bodyPr/>
          <a:lstStyle/>
          <a:p>
            <a:r>
              <a:rPr lang="en-US" sz="4800" dirty="0" err="1"/>
              <a:t>wellcome</a:t>
            </a:r>
            <a:br>
              <a:rPr lang="en-US" dirty="0"/>
            </a:br>
            <a:endParaRPr lang="en-US" dirty="0"/>
          </a:p>
        </p:txBody>
      </p:sp>
    </p:spTree>
    <p:extLst>
      <p:ext uri="{BB962C8B-B14F-4D97-AF65-F5344CB8AC3E}">
        <p14:creationId xmlns:p14="http://schemas.microsoft.com/office/powerpoint/2010/main" val="4739338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3">
            <a:extLst>
              <a:ext uri="{FF2B5EF4-FFF2-40B4-BE49-F238E27FC236}">
                <a16:creationId xmlns:a16="http://schemas.microsoft.com/office/drawing/2014/main" id="{C9FC7C2A-DC99-4E69-A565-87349C77466F}"/>
              </a:ext>
            </a:extLst>
          </p:cNvPr>
          <p:cNvSpPr/>
          <p:nvPr/>
        </p:nvSpPr>
        <p:spPr>
          <a:xfrm>
            <a:off x="874642" y="152401"/>
            <a:ext cx="10880035" cy="6818243"/>
          </a:xfrm>
          <a:prstGeom prst="round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CEC24B85-9709-4C3E-B94D-24DEDCCBCFD5}"/>
              </a:ext>
            </a:extLst>
          </p:cNvPr>
          <p:cNvSpPr/>
          <p:nvPr/>
        </p:nvSpPr>
        <p:spPr>
          <a:xfrm>
            <a:off x="1166588" y="1098777"/>
            <a:ext cx="5379986" cy="4524315"/>
          </a:xfrm>
          <a:prstGeom prst="rect">
            <a:avLst/>
          </a:prstGeom>
          <a:noFill/>
        </p:spPr>
        <p:txBody>
          <a:bodyPr wrap="square" lIns="91440" tIns="45720" rIns="91440" bIns="45720">
            <a:spAutoFit/>
          </a:bodyPr>
          <a:lstStyle/>
          <a:p>
            <a:r>
              <a:rPr lang="en-US" dirty="0" err="1">
                <a:highlight>
                  <a:srgbClr val="FFFF00"/>
                </a:highlight>
              </a:rPr>
              <a:t>বিসমিল্লাহির</a:t>
            </a:r>
            <a:r>
              <a:rPr lang="en-US" dirty="0">
                <a:highlight>
                  <a:srgbClr val="FFFF00"/>
                </a:highlight>
              </a:rPr>
              <a:t> </a:t>
            </a:r>
            <a:r>
              <a:rPr lang="en-US" dirty="0" err="1">
                <a:highlight>
                  <a:srgbClr val="FFFF00"/>
                </a:highlight>
              </a:rPr>
              <a:t>রাহমানির</a:t>
            </a:r>
            <a:r>
              <a:rPr lang="en-US" dirty="0">
                <a:highlight>
                  <a:srgbClr val="FFFF00"/>
                </a:highlight>
              </a:rPr>
              <a:t> </a:t>
            </a:r>
            <a:r>
              <a:rPr lang="en-US" dirty="0" err="1">
                <a:highlight>
                  <a:srgbClr val="FFFF00"/>
                </a:highlight>
              </a:rPr>
              <a:t>রাহিম</a:t>
            </a:r>
            <a:endParaRPr lang="en-US" dirty="0">
              <a:highlight>
                <a:srgbClr val="FFFF00"/>
              </a:highlight>
            </a:endParaRPr>
          </a:p>
          <a:p>
            <a:endParaRPr lang="en-US" dirty="0">
              <a:highlight>
                <a:srgbClr val="FFFF00"/>
              </a:highlight>
            </a:endParaRPr>
          </a:p>
          <a:p>
            <a:r>
              <a:rPr lang="en-US" dirty="0" err="1">
                <a:highlight>
                  <a:srgbClr val="FFFF00"/>
                </a:highlight>
              </a:rPr>
              <a:t>শিক্ষক</a:t>
            </a:r>
            <a:r>
              <a:rPr lang="en-US" dirty="0">
                <a:highlight>
                  <a:srgbClr val="FFFF00"/>
                </a:highlight>
              </a:rPr>
              <a:t> </a:t>
            </a:r>
            <a:r>
              <a:rPr lang="en-US" dirty="0" err="1">
                <a:highlight>
                  <a:srgbClr val="FFFF00"/>
                </a:highlight>
              </a:rPr>
              <a:t>পরিচিতি</a:t>
            </a:r>
            <a:endParaRPr lang="en-US" dirty="0">
              <a:highlight>
                <a:srgbClr val="FFFF00"/>
              </a:highlight>
            </a:endParaRPr>
          </a:p>
          <a:p>
            <a:endParaRPr lang="en-US" dirty="0">
              <a:highlight>
                <a:srgbClr val="FFFF00"/>
              </a:highlight>
            </a:endParaRPr>
          </a:p>
          <a:p>
            <a:r>
              <a:rPr lang="en-US" dirty="0" err="1">
                <a:highlight>
                  <a:srgbClr val="FFFF00"/>
                </a:highlight>
              </a:rPr>
              <a:t>মোঃ</a:t>
            </a:r>
            <a:r>
              <a:rPr lang="en-US" dirty="0">
                <a:highlight>
                  <a:srgbClr val="FFFF00"/>
                </a:highlight>
              </a:rPr>
              <a:t> </a:t>
            </a:r>
            <a:r>
              <a:rPr lang="en-US" dirty="0" err="1">
                <a:highlight>
                  <a:srgbClr val="FFFF00"/>
                </a:highlight>
              </a:rPr>
              <a:t>সেলিম</a:t>
            </a:r>
            <a:r>
              <a:rPr lang="en-US" dirty="0">
                <a:highlight>
                  <a:srgbClr val="FFFF00"/>
                </a:highlight>
              </a:rPr>
              <a:t> </a:t>
            </a:r>
            <a:r>
              <a:rPr lang="en-US" dirty="0" err="1">
                <a:highlight>
                  <a:srgbClr val="FFFF00"/>
                </a:highlight>
              </a:rPr>
              <a:t>জাহাঙ্গীর</a:t>
            </a:r>
            <a:endParaRPr lang="en-US" dirty="0">
              <a:highlight>
                <a:srgbClr val="FFFF00"/>
              </a:highlight>
            </a:endParaRPr>
          </a:p>
          <a:p>
            <a:endParaRPr lang="en-US" dirty="0">
              <a:highlight>
                <a:srgbClr val="FFFF00"/>
              </a:highlight>
            </a:endParaRPr>
          </a:p>
          <a:p>
            <a:r>
              <a:rPr lang="en-US" dirty="0" err="1">
                <a:highlight>
                  <a:srgbClr val="FFFF00"/>
                </a:highlight>
              </a:rPr>
              <a:t>রসায়ন</a:t>
            </a:r>
            <a:r>
              <a:rPr lang="en-US" dirty="0">
                <a:highlight>
                  <a:srgbClr val="FFFF00"/>
                </a:highlight>
              </a:rPr>
              <a:t> </a:t>
            </a:r>
            <a:r>
              <a:rPr lang="en-US" dirty="0" err="1">
                <a:highlight>
                  <a:srgbClr val="FFFF00"/>
                </a:highlight>
              </a:rPr>
              <a:t>প্রভাষক</a:t>
            </a:r>
            <a:endParaRPr lang="en-US" dirty="0">
              <a:highlight>
                <a:srgbClr val="FFFF00"/>
              </a:highlight>
            </a:endParaRPr>
          </a:p>
          <a:p>
            <a:endParaRPr lang="en-US" dirty="0">
              <a:highlight>
                <a:srgbClr val="FFFF00"/>
              </a:highlight>
            </a:endParaRPr>
          </a:p>
          <a:p>
            <a:r>
              <a:rPr lang="en-US" dirty="0" err="1">
                <a:highlight>
                  <a:srgbClr val="FFFF00"/>
                </a:highlight>
              </a:rPr>
              <a:t>ডিমলা</a:t>
            </a:r>
            <a:r>
              <a:rPr lang="en-US" dirty="0">
                <a:highlight>
                  <a:srgbClr val="FFFF00"/>
                </a:highlight>
              </a:rPr>
              <a:t> </a:t>
            </a:r>
            <a:r>
              <a:rPr lang="en-US" dirty="0" err="1">
                <a:highlight>
                  <a:srgbClr val="FFFF00"/>
                </a:highlight>
              </a:rPr>
              <a:t>ইসলামিয়া</a:t>
            </a:r>
            <a:r>
              <a:rPr lang="en-US" dirty="0">
                <a:highlight>
                  <a:srgbClr val="FFFF00"/>
                </a:highlight>
              </a:rPr>
              <a:t> </a:t>
            </a:r>
            <a:r>
              <a:rPr lang="en-US" dirty="0" err="1">
                <a:highlight>
                  <a:srgbClr val="FFFF00"/>
                </a:highlight>
              </a:rPr>
              <a:t>ডিগ্রী</a:t>
            </a:r>
            <a:r>
              <a:rPr lang="en-US" dirty="0">
                <a:highlight>
                  <a:srgbClr val="FFFF00"/>
                </a:highlight>
              </a:rPr>
              <a:t> </a:t>
            </a:r>
            <a:r>
              <a:rPr lang="en-US" dirty="0" err="1">
                <a:highlight>
                  <a:srgbClr val="FFFF00"/>
                </a:highlight>
              </a:rPr>
              <a:t>কলেজ</a:t>
            </a:r>
            <a:endParaRPr lang="en-US" dirty="0">
              <a:highlight>
                <a:srgbClr val="FFFF00"/>
              </a:highlight>
            </a:endParaRPr>
          </a:p>
          <a:p>
            <a:endParaRPr lang="en-US" dirty="0">
              <a:highlight>
                <a:srgbClr val="FFFF00"/>
              </a:highlight>
            </a:endParaRPr>
          </a:p>
          <a:p>
            <a:r>
              <a:rPr lang="en-US" dirty="0" err="1">
                <a:highlight>
                  <a:srgbClr val="FFFF00"/>
                </a:highlight>
              </a:rPr>
              <a:t>ডিমলা</a:t>
            </a:r>
            <a:r>
              <a:rPr lang="en-US" dirty="0">
                <a:highlight>
                  <a:srgbClr val="FFFF00"/>
                </a:highlight>
              </a:rPr>
              <a:t> </a:t>
            </a:r>
            <a:r>
              <a:rPr lang="en-US" dirty="0" err="1">
                <a:highlight>
                  <a:srgbClr val="FFFF00"/>
                </a:highlight>
              </a:rPr>
              <a:t>নীলফামারী</a:t>
            </a:r>
            <a:endParaRPr lang="en-US" dirty="0">
              <a:highlight>
                <a:srgbClr val="FFFF00"/>
              </a:highlight>
            </a:endParaRPr>
          </a:p>
          <a:p>
            <a:endParaRPr lang="en-US" dirty="0">
              <a:highlight>
                <a:srgbClr val="FFFF00"/>
              </a:highlight>
            </a:endParaRPr>
          </a:p>
          <a:p>
            <a:r>
              <a:rPr lang="en-US" dirty="0" err="1">
                <a:highlight>
                  <a:srgbClr val="FFFF00"/>
                </a:highlight>
              </a:rPr>
              <a:t>ইমেইল</a:t>
            </a:r>
            <a:r>
              <a:rPr lang="bn-BD" dirty="0">
                <a:highlight>
                  <a:srgbClr val="FFFF00"/>
                </a:highlight>
              </a:rPr>
              <a:t>:salimzahangir07</a:t>
            </a:r>
            <a:endParaRPr lang="en-US" dirty="0">
              <a:highlight>
                <a:srgbClr val="FFFF00"/>
              </a:highligh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7" name="Picture 6">
            <a:extLst>
              <a:ext uri="{FF2B5EF4-FFF2-40B4-BE49-F238E27FC236}">
                <a16:creationId xmlns:a16="http://schemas.microsoft.com/office/drawing/2014/main" id="{4704F361-DA29-494D-A323-02DCC037E9AF}"/>
              </a:ext>
            </a:extLst>
          </p:cNvPr>
          <p:cNvPicPr>
            <a:picLocks noChangeAspect="1"/>
          </p:cNvPicPr>
          <p:nvPr/>
        </p:nvPicPr>
        <p:blipFill>
          <a:blip r:embed="rId2"/>
          <a:stretch>
            <a:fillRect/>
          </a:stretch>
        </p:blipFill>
        <p:spPr>
          <a:xfrm>
            <a:off x="4409057" y="749976"/>
            <a:ext cx="3169880" cy="5623092"/>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7">
            <a:extLst>
              <a:ext uri="{FF2B5EF4-FFF2-40B4-BE49-F238E27FC236}">
                <a16:creationId xmlns:a16="http://schemas.microsoft.com/office/drawing/2014/main" id="{C5EC2059-11F1-4CED-AC86-ABF13D26FFCF}"/>
              </a:ext>
            </a:extLst>
          </p:cNvPr>
          <p:cNvSpPr/>
          <p:nvPr/>
        </p:nvSpPr>
        <p:spPr>
          <a:xfrm>
            <a:off x="8123980" y="1628866"/>
            <a:ext cx="3455754" cy="3416320"/>
          </a:xfrm>
          <a:prstGeom prst="rect">
            <a:avLst/>
          </a:prstGeom>
          <a:noFill/>
        </p:spPr>
        <p:txBody>
          <a:bodyPr wrap="none" lIns="91440" tIns="45720" rIns="91440" bIns="45720">
            <a:spAutoFit/>
          </a:bodyPr>
          <a:lstStyle/>
          <a:p>
            <a:r>
              <a:rPr lang="en-US" dirty="0" err="1">
                <a:highlight>
                  <a:srgbClr val="C0C0C0"/>
                </a:highlight>
              </a:rPr>
              <a:t>আজকের</a:t>
            </a:r>
            <a:r>
              <a:rPr lang="en-US" dirty="0">
                <a:highlight>
                  <a:srgbClr val="C0C0C0"/>
                </a:highlight>
              </a:rPr>
              <a:t> </a:t>
            </a:r>
            <a:r>
              <a:rPr lang="en-US" dirty="0" err="1">
                <a:highlight>
                  <a:srgbClr val="C0C0C0"/>
                </a:highlight>
              </a:rPr>
              <a:t>বিষয়</a:t>
            </a:r>
            <a:r>
              <a:rPr lang="en-US" dirty="0">
                <a:highlight>
                  <a:srgbClr val="C0C0C0"/>
                </a:highlight>
              </a:rPr>
              <a:t>: </a:t>
            </a:r>
            <a:r>
              <a:rPr lang="en-US" dirty="0" err="1">
                <a:highlight>
                  <a:srgbClr val="C0C0C0"/>
                </a:highlight>
              </a:rPr>
              <a:t>রসায়ন</a:t>
            </a:r>
            <a:r>
              <a:rPr lang="en-US" dirty="0">
                <a:highlight>
                  <a:srgbClr val="C0C0C0"/>
                </a:highlight>
              </a:rPr>
              <a:t> </a:t>
            </a:r>
            <a:r>
              <a:rPr lang="en-US" dirty="0" err="1">
                <a:highlight>
                  <a:srgbClr val="C0C0C0"/>
                </a:highlight>
              </a:rPr>
              <a:t>প্রথম</a:t>
            </a:r>
            <a:r>
              <a:rPr lang="en-US" dirty="0">
                <a:highlight>
                  <a:srgbClr val="C0C0C0"/>
                </a:highlight>
              </a:rPr>
              <a:t> </a:t>
            </a:r>
            <a:r>
              <a:rPr lang="en-US" dirty="0" err="1">
                <a:highlight>
                  <a:srgbClr val="C0C0C0"/>
                </a:highlight>
              </a:rPr>
              <a:t>পত্র</a:t>
            </a:r>
            <a:endParaRPr lang="bn-BD" dirty="0">
              <a:highlight>
                <a:srgbClr val="C0C0C0"/>
              </a:highlight>
            </a:endParaRPr>
          </a:p>
          <a:p>
            <a:endParaRPr lang="en-US" dirty="0">
              <a:highlight>
                <a:srgbClr val="C0C0C0"/>
              </a:highlight>
            </a:endParaRPr>
          </a:p>
          <a:p>
            <a:r>
              <a:rPr lang="en-US" dirty="0" err="1">
                <a:highlight>
                  <a:srgbClr val="C0C0C0"/>
                </a:highlight>
              </a:rPr>
              <a:t>শ্রেণি</a:t>
            </a:r>
            <a:r>
              <a:rPr lang="en-US" dirty="0">
                <a:highlight>
                  <a:srgbClr val="C0C0C0"/>
                </a:highlight>
              </a:rPr>
              <a:t>:   </a:t>
            </a:r>
            <a:r>
              <a:rPr lang="en-US" dirty="0" err="1">
                <a:highlight>
                  <a:srgbClr val="C0C0C0"/>
                </a:highlight>
              </a:rPr>
              <a:t>একাদশ</a:t>
            </a:r>
            <a:r>
              <a:rPr lang="en-US" dirty="0">
                <a:highlight>
                  <a:srgbClr val="C0C0C0"/>
                </a:highlight>
              </a:rPr>
              <a:t> </a:t>
            </a:r>
            <a:endParaRPr lang="bn-BD" dirty="0">
              <a:highlight>
                <a:srgbClr val="C0C0C0"/>
              </a:highlight>
            </a:endParaRPr>
          </a:p>
          <a:p>
            <a:endParaRPr lang="en-US" dirty="0">
              <a:highlight>
                <a:srgbClr val="C0C0C0"/>
              </a:highlight>
            </a:endParaRPr>
          </a:p>
          <a:p>
            <a:r>
              <a:rPr lang="en-US" dirty="0" err="1">
                <a:highlight>
                  <a:srgbClr val="C0C0C0"/>
                </a:highlight>
              </a:rPr>
              <a:t>অধ্যায়</a:t>
            </a:r>
            <a:r>
              <a:rPr lang="en-US" dirty="0">
                <a:highlight>
                  <a:srgbClr val="C0C0C0"/>
                </a:highlight>
              </a:rPr>
              <a:t>: </a:t>
            </a:r>
            <a:r>
              <a:rPr lang="en-US" dirty="0" err="1">
                <a:highlight>
                  <a:srgbClr val="C0C0C0"/>
                </a:highlight>
              </a:rPr>
              <a:t>দ্বিতীয়</a:t>
            </a:r>
            <a:endParaRPr lang="bn-BD" dirty="0">
              <a:highlight>
                <a:srgbClr val="C0C0C0"/>
              </a:highlight>
            </a:endParaRPr>
          </a:p>
          <a:p>
            <a:endParaRPr lang="en-US" dirty="0">
              <a:highlight>
                <a:srgbClr val="C0C0C0"/>
              </a:highlight>
            </a:endParaRPr>
          </a:p>
          <a:p>
            <a:r>
              <a:rPr lang="en-US" dirty="0" err="1">
                <a:highlight>
                  <a:srgbClr val="C0C0C0"/>
                </a:highlight>
              </a:rPr>
              <a:t>পাঠ</a:t>
            </a:r>
            <a:r>
              <a:rPr lang="bn-BD" dirty="0">
                <a:highlight>
                  <a:srgbClr val="C0C0C0"/>
                </a:highlight>
              </a:rPr>
              <a:t>:</a:t>
            </a:r>
            <a:r>
              <a:rPr lang="en-US" dirty="0">
                <a:highlight>
                  <a:srgbClr val="C0C0C0"/>
                </a:highlight>
              </a:rPr>
              <a:t>৮</a:t>
            </a:r>
            <a:endParaRPr lang="bn-BD" dirty="0">
              <a:highlight>
                <a:srgbClr val="C0C0C0"/>
              </a:highlight>
            </a:endParaRPr>
          </a:p>
          <a:p>
            <a:endParaRPr lang="en-US" dirty="0">
              <a:highlight>
                <a:srgbClr val="C0C0C0"/>
              </a:highlight>
            </a:endParaRPr>
          </a:p>
          <a:p>
            <a:r>
              <a:rPr lang="en-US" dirty="0" err="1">
                <a:highlight>
                  <a:srgbClr val="C0C0C0"/>
                </a:highlight>
              </a:rPr>
              <a:t>সময়</a:t>
            </a:r>
            <a:r>
              <a:rPr lang="en-US" dirty="0">
                <a:highlight>
                  <a:srgbClr val="C0C0C0"/>
                </a:highlight>
              </a:rPr>
              <a:t> 40 </a:t>
            </a:r>
            <a:r>
              <a:rPr lang="en-US" dirty="0" err="1">
                <a:highlight>
                  <a:srgbClr val="C0C0C0"/>
                </a:highlight>
              </a:rPr>
              <a:t>মিনিট</a:t>
            </a:r>
            <a:r>
              <a:rPr lang="en-US" dirty="0">
                <a:highlight>
                  <a:srgbClr val="C0C0C0"/>
                </a:highlight>
              </a:rPr>
              <a:t> </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27875823"/>
      </p:ext>
    </p:extLst>
  </p:cSld>
  <p:clrMapOvr>
    <a:masterClrMapping/>
  </p:clrMapOvr>
  <p:transition spd="slow">
    <p:randomBar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FEFE08A-AE49-4F7F-BE16-56018FA0FF1D}"/>
              </a:ext>
            </a:extLst>
          </p:cNvPr>
          <p:cNvSpPr/>
          <p:nvPr/>
        </p:nvSpPr>
        <p:spPr>
          <a:xfrm>
            <a:off x="842384" y="0"/>
            <a:ext cx="2741456" cy="923330"/>
          </a:xfrm>
          <a:prstGeom prst="rect">
            <a:avLst/>
          </a:prstGeom>
          <a:noFill/>
        </p:spPr>
        <p:txBody>
          <a:bodyPr wrap="none" lIns="91440" tIns="45720" rIns="91440" bIns="45720">
            <a:spAutoFit/>
          </a:bodyPr>
          <a:lstStyle/>
          <a:p>
            <a:pPr algn="ctr"/>
            <a:r>
              <a:rPr lang="bn-BD" sz="5400" b="0" cap="none" spc="0" dirty="0">
                <a:ln w="0"/>
                <a:solidFill>
                  <a:schemeClr val="tx1"/>
                </a:solidFill>
                <a:effectLst>
                  <a:outerShdw blurRad="38100" dist="19050" dir="2700000" algn="tl" rotWithShape="0">
                    <a:schemeClr val="dk1">
                      <a:alpha val="40000"/>
                    </a:schemeClr>
                  </a:outerShdw>
                </a:effectLst>
              </a:rPr>
              <a:t>শিখনফলঃ</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F1741AAF-DCCA-4911-B3CD-0CDBEBD7BD4E}"/>
              </a:ext>
            </a:extLst>
          </p:cNvPr>
          <p:cNvSpPr/>
          <p:nvPr/>
        </p:nvSpPr>
        <p:spPr>
          <a:xfrm>
            <a:off x="1575117" y="1893909"/>
            <a:ext cx="4017446" cy="584775"/>
          </a:xfrm>
          <a:prstGeom prst="rect">
            <a:avLst/>
          </a:prstGeom>
          <a:noFill/>
        </p:spPr>
        <p:txBody>
          <a:bodyPr wrap="none" lIns="91440" tIns="45720" rIns="91440" bIns="45720">
            <a:spAutoFit/>
          </a:bodyPr>
          <a:lstStyle/>
          <a:p>
            <a:pPr algn="ctr"/>
            <a:r>
              <a:rPr lang="bn-BD" sz="3200" dirty="0">
                <a:ln w="0"/>
                <a:solidFill>
                  <a:srgbClr val="FF0000"/>
                </a:solidFill>
                <a:effectLst>
                  <a:outerShdw blurRad="38100" dist="19050" dir="2700000" algn="tl" rotWithShape="0">
                    <a:schemeClr val="dk1">
                      <a:alpha val="40000"/>
                    </a:schemeClr>
                  </a:outerShdw>
                </a:effectLst>
              </a:rPr>
              <a:t>১।MRI মেশিন</a:t>
            </a:r>
            <a:r>
              <a:rPr lang="en-US" sz="3200" dirty="0">
                <a:ln w="0"/>
                <a:solidFill>
                  <a:srgbClr val="FF0000"/>
                </a:solidFill>
                <a:effectLst>
                  <a:outerShdw blurRad="38100" dist="19050" dir="2700000" algn="tl" rotWithShape="0">
                    <a:schemeClr val="dk1">
                      <a:alpha val="40000"/>
                    </a:schemeClr>
                  </a:outerShdw>
                </a:effectLst>
              </a:rPr>
              <a:t> </a:t>
            </a:r>
            <a:r>
              <a:rPr lang="en-US" sz="3200" dirty="0" err="1">
                <a:ln w="0"/>
                <a:solidFill>
                  <a:srgbClr val="FF0000"/>
                </a:solidFill>
                <a:effectLst>
                  <a:outerShdw blurRad="38100" dist="19050" dir="2700000" algn="tl" rotWithShape="0">
                    <a:schemeClr val="dk1">
                      <a:alpha val="40000"/>
                    </a:schemeClr>
                  </a:outerShdw>
                </a:effectLst>
              </a:rPr>
              <a:t>ব্যাখ্যা</a:t>
            </a:r>
            <a:r>
              <a:rPr lang="en-US" sz="3200" dirty="0">
                <a:ln w="0"/>
                <a:solidFill>
                  <a:srgbClr val="FF0000"/>
                </a:solidFill>
                <a:effectLst>
                  <a:outerShdw blurRad="38100" dist="19050" dir="2700000" algn="tl" rotWithShape="0">
                    <a:schemeClr val="dk1">
                      <a:alpha val="40000"/>
                    </a:schemeClr>
                  </a:outerShdw>
                </a:effectLst>
              </a:rPr>
              <a:t>। </a:t>
            </a:r>
            <a:r>
              <a:rPr lang="bn-BD" sz="3200" dirty="0">
                <a:ln w="0"/>
                <a:solidFill>
                  <a:srgbClr val="FF0000"/>
                </a:solidFill>
                <a:effectLst>
                  <a:outerShdw blurRad="38100" dist="19050" dir="2700000" algn="tl" rotWithShape="0">
                    <a:schemeClr val="dk1">
                      <a:alpha val="40000"/>
                    </a:schemeClr>
                  </a:outerShdw>
                </a:effectLst>
              </a:rPr>
              <a:t> </a:t>
            </a:r>
            <a:endParaRPr lang="en-US" sz="3200" b="0" cap="none" spc="0" dirty="0">
              <a:ln w="0"/>
              <a:solidFill>
                <a:srgbClr val="FF0000"/>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B0C90ED3-C21E-47DA-8E80-65D3FE017B8E}"/>
              </a:ext>
            </a:extLst>
          </p:cNvPr>
          <p:cNvSpPr/>
          <p:nvPr/>
        </p:nvSpPr>
        <p:spPr>
          <a:xfrm>
            <a:off x="1659119" y="2675787"/>
            <a:ext cx="9312165" cy="707886"/>
          </a:xfrm>
          <a:prstGeom prst="rect">
            <a:avLst/>
          </a:prstGeom>
          <a:noFill/>
        </p:spPr>
        <p:txBody>
          <a:bodyPr wrap="none" lIns="91440" tIns="45720" rIns="91440" bIns="45720">
            <a:spAutoFit/>
          </a:bodyPr>
          <a:lstStyle/>
          <a:p>
            <a:pPr algn="ctr"/>
            <a:r>
              <a:rPr lang="bn-BD" sz="2800" dirty="0">
                <a:ln w="0"/>
                <a:solidFill>
                  <a:srgbClr val="FF0000"/>
                </a:solidFill>
                <a:effectLst>
                  <a:outerShdw blurRad="38100" dist="19050" dir="2700000" algn="tl" rotWithShape="0">
                    <a:schemeClr val="dk1">
                      <a:alpha val="40000"/>
                    </a:schemeClr>
                  </a:outerShdw>
                </a:effectLst>
              </a:rPr>
              <a:t>২। রোগ নির্ণয়ে MRI মেশিন সম্পূর্কে ধারন লাভ করতে পারবে</a:t>
            </a:r>
            <a:r>
              <a:rPr lang="bn-BD" sz="4000" dirty="0">
                <a:ln w="0"/>
                <a:solidFill>
                  <a:srgbClr val="FF0000"/>
                </a:solidFill>
                <a:effectLst>
                  <a:outerShdw blurRad="38100" dist="19050" dir="2700000" algn="tl" rotWithShape="0">
                    <a:schemeClr val="dk1">
                      <a:alpha val="40000"/>
                    </a:schemeClr>
                  </a:outerShdw>
                </a:effectLst>
              </a:rPr>
              <a:t>।</a:t>
            </a:r>
            <a:endParaRPr lang="en-US" sz="4000" b="0"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809365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D27ABFEF-7479-4C9A-BDBB-8634BF3EA1E4}"/>
              </a:ext>
            </a:extLst>
          </p:cNvPr>
          <p:cNvSpPr/>
          <p:nvPr/>
        </p:nvSpPr>
        <p:spPr>
          <a:xfrm>
            <a:off x="3039018" y="2213113"/>
            <a:ext cx="8742165" cy="42473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297C4D0-9CA0-441F-857D-02984AA9AA65}"/>
              </a:ext>
            </a:extLst>
          </p:cNvPr>
          <p:cNvSpPr/>
          <p:nvPr/>
        </p:nvSpPr>
        <p:spPr>
          <a:xfrm>
            <a:off x="3233531" y="2610683"/>
            <a:ext cx="8099138" cy="4247317"/>
          </a:xfrm>
          <a:prstGeom prst="rect">
            <a:avLst/>
          </a:prstGeom>
          <a:noFill/>
        </p:spPr>
        <p:txBody>
          <a:bodyPr wrap="square" lIns="91440" tIns="45720" rIns="91440" bIns="45720">
            <a:spAutoFit/>
          </a:bodyPr>
          <a:lstStyle/>
          <a:p>
            <a:pPr algn="ctr"/>
            <a:r>
              <a:rPr lang="bn-BD" dirty="0"/>
              <a:t>এমআরআই বা </a:t>
            </a:r>
            <a:r>
              <a:rPr lang="en-US" dirty="0"/>
              <a:t>Magnetic Resonance Imaging </a:t>
            </a:r>
            <a:r>
              <a:rPr lang="bn-BD" dirty="0"/>
              <a:t>হল, সবচেয়ে অত্যাধুনিক রোগ নির্ণয়কারী (</a:t>
            </a:r>
            <a:r>
              <a:rPr lang="en-US" dirty="0"/>
              <a:t>Diagnostic) </a:t>
            </a:r>
            <a:r>
              <a:rPr lang="bn-BD" dirty="0"/>
              <a:t>একটি পরীক্ষা, যার মাধ্যমে শরীরের অভ্যন্তরীণ অঙ্গের (</a:t>
            </a:r>
            <a:r>
              <a:rPr lang="en-US" dirty="0"/>
              <a:t>internal body structures) </a:t>
            </a:r>
            <a:r>
              <a:rPr lang="bn-BD" dirty="0"/>
              <a:t>খুব স্পষ্ট ছবি (</a:t>
            </a:r>
            <a:r>
              <a:rPr lang="en-US" dirty="0"/>
              <a:t>Image) </a:t>
            </a:r>
            <a:r>
              <a:rPr lang="bn-BD" dirty="0"/>
              <a:t>নেওয়া হয়, যাতে করে নির্দিষ্ট রোগ বা অস্বাভাবিক অবস্থা খুঁজে বের করা যায়। চিকিৎসা বিজ্ঞানে এটি </a:t>
            </a:r>
            <a:r>
              <a:rPr lang="en-US" dirty="0"/>
              <a:t>Radiology </a:t>
            </a:r>
            <a:r>
              <a:rPr lang="bn-BD" dirty="0"/>
              <a:t>বিভাগের অন্তর্গত। এমআরআই বিংশ শতাব্দীর মহান চিকিৎসা হিসাবে ব্যাপকভাবে স্বীকৃত এবং যা অগণিত মানুষের জীবন বাঁচিয়েছে বা আয়ু বাড়িয়েছে।</a:t>
            </a:r>
            <a:br>
              <a:rPr lang="bn-BD" sz="5400" dirty="0"/>
            </a:br>
            <a:r>
              <a:rPr lang="bn-BD" dirty="0"/>
              <a:t>চিকিৎসা বিজ্ঞানে</a:t>
            </a:r>
            <a:r>
              <a:rPr lang="en-US" dirty="0"/>
              <a:t>MRI Division -</a:t>
            </a:r>
            <a:r>
              <a:rPr lang="bn-BD" dirty="0"/>
              <a:t>টি বৃহৎ </a:t>
            </a:r>
            <a:r>
              <a:rPr lang="en-US" dirty="0"/>
              <a:t>Radiology </a:t>
            </a:r>
            <a:r>
              <a:rPr lang="bn-BD" dirty="0"/>
              <a:t>বিভাগের অন্তর্গত হলেও, এই বিষয়টি নিজেই এত বিস্তৃত (</a:t>
            </a:r>
            <a:r>
              <a:rPr lang="en-US" dirty="0"/>
              <a:t>MRI Physics, clinical &amp; imaging aspects), </a:t>
            </a:r>
            <a:r>
              <a:rPr lang="bn-BD" dirty="0"/>
              <a:t>এবং সাধারণ </a:t>
            </a:r>
            <a:r>
              <a:rPr lang="en-US" dirty="0"/>
              <a:t>X-Ray </a:t>
            </a:r>
            <a:r>
              <a:rPr lang="bn-BD" dirty="0"/>
              <a:t>ভিত্তিক </a:t>
            </a:r>
            <a:r>
              <a:rPr lang="en-US" dirty="0"/>
              <a:t>Radiology </a:t>
            </a:r>
            <a:r>
              <a:rPr lang="bn-BD" dirty="0"/>
              <a:t>থেকে এতটাই আলাদা যে, উন্নত বিশ্বের গবেষকরা এটিকে একটি সতন্ত্র বিষয় / বিভাগ হিসেবে বিবেচনা করছেন। </a:t>
            </a:r>
            <a:r>
              <a:rPr lang="en-US" dirty="0"/>
              <a:t>Radiology </a:t>
            </a:r>
            <a:r>
              <a:rPr lang="bn-BD" dirty="0"/>
              <a:t>বিভাগের অন্যান্য পরীক্ষা যেমন, </a:t>
            </a:r>
            <a:r>
              <a:rPr lang="en-US" dirty="0"/>
              <a:t>X-Ray / CT / DSA/ Interventional Radiology-</a:t>
            </a:r>
            <a:r>
              <a:rPr lang="bn-BD" dirty="0"/>
              <a:t>এর মত </a:t>
            </a:r>
            <a:r>
              <a:rPr lang="en-US" dirty="0"/>
              <a:t>MRI </a:t>
            </a:r>
            <a:r>
              <a:rPr lang="bn-BD" dirty="0"/>
              <a:t>পরীক্ষাতে মানব শরীরের জন্য ক্ষতিকারক কোন বিকিরণ (</a:t>
            </a:r>
            <a:r>
              <a:rPr lang="en-US" dirty="0"/>
              <a:t>ionizing radiation) </a:t>
            </a:r>
            <a:r>
              <a:rPr lang="bn-BD" dirty="0"/>
              <a:t>ব্যবহৃত হয় না।</a:t>
            </a:r>
            <a:br>
              <a:rPr lang="as-IN" sz="5400" dirty="0"/>
            </a:b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9" name="Text Placeholder 2">
            <a:extLst>
              <a:ext uri="{FF2B5EF4-FFF2-40B4-BE49-F238E27FC236}">
                <a16:creationId xmlns:a16="http://schemas.microsoft.com/office/drawing/2014/main" id="{510DA943-A47B-41E3-B93C-5A1951191D16}"/>
              </a:ext>
            </a:extLst>
          </p:cNvPr>
          <p:cNvSpPr txBox="1">
            <a:spLocks/>
          </p:cNvSpPr>
          <p:nvPr/>
        </p:nvSpPr>
        <p:spPr>
          <a:xfrm>
            <a:off x="4566972" y="1140779"/>
            <a:ext cx="7017488" cy="951135"/>
          </a:xfrm>
          <a:prstGeom prst="rect">
            <a:avLst/>
          </a:prstGeom>
        </p:spPr>
        <p:txBody>
          <a:bodyPr vert="horz" lIns="91440" tIns="45720" rIns="91440" bIns="45720" rtlCol="0">
            <a:normAutofit/>
          </a:bodyPr>
          <a:lstStyle>
            <a:lvl1pPr marL="0" indent="0" algn="l" defTabSz="914400" rtl="0" eaLnBrk="1" latinLnBrk="0" hangingPunct="1">
              <a:lnSpc>
                <a:spcPct val="100000"/>
              </a:lnSpc>
              <a:spcBef>
                <a:spcPts val="700"/>
              </a:spcBef>
              <a:buClr>
                <a:schemeClr val="tx2"/>
              </a:buClr>
              <a:buFont typeface="Arial" panose="020B0604020202020204" pitchFamily="34" charset="0"/>
              <a:buNone/>
              <a:defRPr sz="2000" b="1" i="0" kern="1200" cap="all" spc="400" baseline="0">
                <a:solidFill>
                  <a:schemeClr val="accent1"/>
                </a:solidFill>
                <a:latin typeface="+mn-lt"/>
                <a:ea typeface="+mn-ea"/>
                <a:cs typeface="+mn-cs"/>
              </a:defRPr>
            </a:lvl1pPr>
            <a:lvl2pPr marL="457200" indent="0" algn="l" defTabSz="914400" rtl="0" eaLnBrk="1" latinLnBrk="0" hangingPunct="1">
              <a:lnSpc>
                <a:spcPct val="110000"/>
              </a:lnSpc>
              <a:spcBef>
                <a:spcPts val="700"/>
              </a:spcBef>
              <a:buClr>
                <a:schemeClr val="tx2"/>
              </a:buClr>
              <a:buFont typeface="Gill Sans MT" panose="020B0502020104020203"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110000"/>
              </a:lnSpc>
              <a:spcBef>
                <a:spcPts val="700"/>
              </a:spcBef>
              <a:buClr>
                <a:schemeClr val="tx2"/>
              </a:buClr>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110000"/>
              </a:lnSpc>
              <a:spcBef>
                <a:spcPts val="700"/>
              </a:spcBef>
              <a:buClr>
                <a:schemeClr val="tx2"/>
              </a:buClr>
              <a:buFont typeface="Gill Sans MT" panose="020B0502020104020203"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110000"/>
              </a:lnSpc>
              <a:spcBef>
                <a:spcPts val="700"/>
              </a:spcBef>
              <a:buClr>
                <a:schemeClr val="tx2"/>
              </a:buClr>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110000"/>
              </a:lnSpc>
              <a:spcBef>
                <a:spcPts val="700"/>
              </a:spcBef>
              <a:buClr>
                <a:schemeClr val="tx2"/>
              </a:buClr>
              <a:buFont typeface="Gill Sans MT" panose="020B0502020104020203" pitchFamily="34" charset="0"/>
              <a:buNone/>
              <a:defRPr sz="1600" kern="1200" baseline="0">
                <a:solidFill>
                  <a:schemeClr val="tx1">
                    <a:tint val="75000"/>
                  </a:schemeClr>
                </a:solidFill>
                <a:latin typeface="+mn-lt"/>
                <a:ea typeface="+mn-ea"/>
                <a:cs typeface="+mn-cs"/>
              </a:defRPr>
            </a:lvl8pPr>
            <a:lvl9pPr marL="3657600" indent="0" algn="l" defTabSz="914400" rtl="0" eaLnBrk="1" latinLnBrk="0" hangingPunct="1">
              <a:lnSpc>
                <a:spcPct val="110000"/>
              </a:lnSpc>
              <a:spcBef>
                <a:spcPts val="700"/>
              </a:spcBef>
              <a:buClr>
                <a:schemeClr val="tx2"/>
              </a:buClr>
              <a:buFont typeface="Arial" panose="020B0604020202020204" pitchFamily="34" charset="0"/>
              <a:buNone/>
              <a:defRPr sz="1600" kern="1200" baseline="0">
                <a:solidFill>
                  <a:schemeClr val="tx1">
                    <a:tint val="75000"/>
                  </a:schemeClr>
                </a:solidFill>
                <a:latin typeface="+mn-lt"/>
                <a:ea typeface="+mn-ea"/>
                <a:cs typeface="+mn-cs"/>
              </a:defRPr>
            </a:lvl9pPr>
          </a:lstStyle>
          <a:p>
            <a:r>
              <a:rPr lang="bn-BD" dirty="0">
                <a:solidFill>
                  <a:schemeClr val="bg1"/>
                </a:solidFill>
              </a:rPr>
              <a:t>১। </a:t>
            </a:r>
            <a:r>
              <a:rPr lang="bn-BD" sz="2400" dirty="0">
                <a:ln w="0"/>
                <a:solidFill>
                  <a:schemeClr val="bg1"/>
                </a:solidFill>
                <a:effectLst>
                  <a:outerShdw blurRad="38100" dist="19050" dir="2700000" algn="tl" rotWithShape="0">
                    <a:schemeClr val="dk1">
                      <a:alpha val="40000"/>
                    </a:schemeClr>
                  </a:outerShdw>
                </a:effectLst>
                <a:highlight>
                  <a:srgbClr val="FFFF00"/>
                </a:highlight>
              </a:rPr>
              <a:t>MRI মেশিন</a:t>
            </a:r>
            <a:r>
              <a:rPr lang="en-US" sz="2400" dirty="0">
                <a:ln w="0"/>
                <a:solidFill>
                  <a:schemeClr val="bg1"/>
                </a:solidFill>
                <a:effectLst>
                  <a:outerShdw blurRad="38100" dist="19050" dir="2700000" algn="tl" rotWithShape="0">
                    <a:schemeClr val="dk1">
                      <a:alpha val="40000"/>
                    </a:schemeClr>
                  </a:outerShdw>
                </a:effectLst>
                <a:highlight>
                  <a:srgbClr val="FFFF00"/>
                </a:highlight>
              </a:rPr>
              <a:t> </a:t>
            </a:r>
            <a:r>
              <a:rPr lang="en-US" sz="2400" dirty="0" err="1">
                <a:ln w="0"/>
                <a:solidFill>
                  <a:schemeClr val="bg1"/>
                </a:solidFill>
                <a:effectLst>
                  <a:outerShdw blurRad="38100" dist="19050" dir="2700000" algn="tl" rotWithShape="0">
                    <a:schemeClr val="dk1">
                      <a:alpha val="40000"/>
                    </a:schemeClr>
                  </a:outerShdw>
                </a:effectLst>
                <a:highlight>
                  <a:srgbClr val="FFFF00"/>
                </a:highlight>
              </a:rPr>
              <a:t>ব্যাখ্য</a:t>
            </a:r>
            <a:endParaRPr lang="en-US" dirty="0">
              <a:solidFill>
                <a:schemeClr val="bg1"/>
              </a:solidFill>
              <a:highlight>
                <a:srgbClr val="FFFF00"/>
              </a:highlight>
            </a:endParaRPr>
          </a:p>
        </p:txBody>
      </p:sp>
    </p:spTree>
    <p:extLst>
      <p:ext uri="{BB962C8B-B14F-4D97-AF65-F5344CB8AC3E}">
        <p14:creationId xmlns:p14="http://schemas.microsoft.com/office/powerpoint/2010/main" val="2865791711"/>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668EB7F-D8A8-472D-AC80-C14D15627BDC}"/>
              </a:ext>
            </a:extLst>
          </p:cNvPr>
          <p:cNvSpPr/>
          <p:nvPr/>
        </p:nvSpPr>
        <p:spPr>
          <a:xfrm>
            <a:off x="0" y="-92766"/>
            <a:ext cx="12192000" cy="695076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a:extLst>
              <a:ext uri="{FF2B5EF4-FFF2-40B4-BE49-F238E27FC236}">
                <a16:creationId xmlns:a16="http://schemas.microsoft.com/office/drawing/2014/main" id="{F3F99B48-339C-4B39-B67B-1B22ABFF916A}"/>
              </a:ext>
            </a:extLst>
          </p:cNvPr>
          <p:cNvSpPr/>
          <p:nvPr/>
        </p:nvSpPr>
        <p:spPr>
          <a:xfrm>
            <a:off x="3838002" y="860239"/>
            <a:ext cx="4515981" cy="646331"/>
          </a:xfrm>
          <a:prstGeom prst="rect">
            <a:avLst/>
          </a:prstGeom>
          <a:noFill/>
        </p:spPr>
        <p:txBody>
          <a:bodyPr wrap="none" lIns="91440" tIns="45720" rIns="91440" bIns="45720">
            <a:spAutoFit/>
          </a:bodyPr>
          <a:lstStyle/>
          <a:p>
            <a:pPr algn="ctr"/>
            <a:r>
              <a:rPr lang="bn-BD" sz="3600" dirty="0">
                <a:ln w="0"/>
                <a:solidFill>
                  <a:srgbClr val="FF0000"/>
                </a:solidFill>
                <a:effectLst>
                  <a:outerShdw blurRad="38100" dist="19050" dir="2700000" algn="tl" rotWithShape="0">
                    <a:schemeClr val="dk1">
                      <a:alpha val="40000"/>
                    </a:schemeClr>
                  </a:outerShdw>
                </a:effectLst>
              </a:rPr>
              <a:t>রোগ নির্ণয়ে MRI মেশিন</a:t>
            </a:r>
            <a:endParaRPr lang="en-US" sz="3600" b="0" cap="none" spc="0" dirty="0">
              <a:ln w="0"/>
              <a:solidFill>
                <a:srgbClr val="00B050"/>
              </a:solidFill>
              <a:effectLst>
                <a:outerShdw blurRad="38100" dist="19050" dir="2700000" algn="tl" rotWithShape="0">
                  <a:schemeClr val="dk1">
                    <a:alpha val="40000"/>
                  </a:schemeClr>
                </a:outerShdw>
              </a:effectLst>
            </a:endParaRPr>
          </a:p>
        </p:txBody>
      </p:sp>
      <p:pic>
        <p:nvPicPr>
          <p:cNvPr id="3" name="Picture 2">
            <a:extLst>
              <a:ext uri="{FF2B5EF4-FFF2-40B4-BE49-F238E27FC236}">
                <a16:creationId xmlns:a16="http://schemas.microsoft.com/office/drawing/2014/main" id="{6BF8F043-BE00-42E3-AD7F-15C10184F8F1}"/>
              </a:ext>
            </a:extLst>
          </p:cNvPr>
          <p:cNvPicPr>
            <a:picLocks noChangeAspect="1"/>
          </p:cNvPicPr>
          <p:nvPr/>
        </p:nvPicPr>
        <p:blipFill>
          <a:blip r:embed="rId2"/>
          <a:stretch>
            <a:fillRect/>
          </a:stretch>
        </p:blipFill>
        <p:spPr>
          <a:xfrm>
            <a:off x="4149068" y="1629809"/>
            <a:ext cx="3893863" cy="2591189"/>
          </a:xfrm>
          <a:prstGeom prst="rect">
            <a:avLst/>
          </a:prstGeom>
        </p:spPr>
      </p:pic>
      <p:sp>
        <p:nvSpPr>
          <p:cNvPr id="8" name="Rectangle 7">
            <a:extLst>
              <a:ext uri="{FF2B5EF4-FFF2-40B4-BE49-F238E27FC236}">
                <a16:creationId xmlns:a16="http://schemas.microsoft.com/office/drawing/2014/main" id="{91907D14-CEDB-45C2-8FE7-E2F448823242}"/>
              </a:ext>
            </a:extLst>
          </p:cNvPr>
          <p:cNvSpPr/>
          <p:nvPr/>
        </p:nvSpPr>
        <p:spPr>
          <a:xfrm>
            <a:off x="3330715" y="4344237"/>
            <a:ext cx="5253728" cy="1477328"/>
          </a:xfrm>
          <a:prstGeom prst="rect">
            <a:avLst/>
          </a:prstGeom>
          <a:noFill/>
        </p:spPr>
        <p:txBody>
          <a:bodyPr wrap="square" lIns="91440" tIns="45720" rIns="91440" bIns="45720">
            <a:spAutoFit/>
          </a:bodyPr>
          <a:lstStyle/>
          <a:p>
            <a:pPr algn="ctr"/>
            <a:r>
              <a:rPr lang="bn-BD" dirty="0"/>
              <a:t>এমআরআই বা </a:t>
            </a:r>
            <a:r>
              <a:rPr lang="en-US" dirty="0"/>
              <a:t>Magnetic Resonance Imaging </a:t>
            </a:r>
            <a:r>
              <a:rPr lang="bn-BD" dirty="0"/>
              <a:t>হল, সবচেয়ে আধুনিক রোগ নির্ণয়কারী একটি পরীক্ষা, যার মাধ্যমে নির্দিষ্ট রোগ বা অস্বাভাবিক অবস্থা খুঁজে বের করতে মানব শরীরের অভ্যন্তরীণ অঙ্গের খুব স্পষ্ট ছবি (</a:t>
            </a:r>
            <a:r>
              <a:rPr lang="en-US" dirty="0"/>
              <a:t>Image) </a:t>
            </a:r>
            <a:r>
              <a:rPr lang="bn-BD" dirty="0"/>
              <a:t>নেওয়া হয়।</a:t>
            </a: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2052339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a:extLst>
              <a:ext uri="{FF2B5EF4-FFF2-40B4-BE49-F238E27FC236}">
                <a16:creationId xmlns:a16="http://schemas.microsoft.com/office/drawing/2014/main" id="{1668EB7F-D8A8-472D-AC80-C14D15627BDC}"/>
              </a:ext>
            </a:extLst>
          </p:cNvPr>
          <p:cNvSpPr/>
          <p:nvPr/>
        </p:nvSpPr>
        <p:spPr>
          <a:xfrm>
            <a:off x="0" y="-92766"/>
            <a:ext cx="12192000" cy="6950765"/>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Rectangle 1">
            <a:extLst>
              <a:ext uri="{FF2B5EF4-FFF2-40B4-BE49-F238E27FC236}">
                <a16:creationId xmlns:a16="http://schemas.microsoft.com/office/drawing/2014/main" id="{CF9530B8-A1DF-42B3-8310-4E8867CF6AC1}"/>
              </a:ext>
            </a:extLst>
          </p:cNvPr>
          <p:cNvSpPr/>
          <p:nvPr/>
        </p:nvSpPr>
        <p:spPr>
          <a:xfrm>
            <a:off x="1219200" y="783188"/>
            <a:ext cx="9465102" cy="5909310"/>
          </a:xfrm>
          <a:prstGeom prst="rect">
            <a:avLst/>
          </a:prstGeom>
          <a:noFill/>
        </p:spPr>
        <p:txBody>
          <a:bodyPr wrap="square" lIns="91440" tIns="45720" rIns="91440" bIns="45720">
            <a:spAutoFit/>
          </a:bodyPr>
          <a:lstStyle/>
          <a:p>
            <a:r>
              <a:rPr lang="bn-BD" dirty="0"/>
              <a:t>এমআরআই নামের এই নতুন প্রযুক্তিটির ভিত্তি শুরু হয়েছিল ১৯৪৬ সালে, যখন এই বছরে </a:t>
            </a:r>
            <a:r>
              <a:rPr lang="en-US" dirty="0"/>
              <a:t>Felix Bloch (1905-1983), (</a:t>
            </a:r>
            <a:r>
              <a:rPr lang="bn-BD" dirty="0"/>
              <a:t>সুইজারল্যান্ডের পদার্থবিদ) এবং </a:t>
            </a:r>
            <a:r>
              <a:rPr lang="en-US" dirty="0"/>
              <a:t>Edward Mills Purcell (1912-1997), (</a:t>
            </a:r>
            <a:r>
              <a:rPr lang="bn-BD" dirty="0"/>
              <a:t>আমেরিকান পদার্থবিদ) স্বাধীনভাবে </a:t>
            </a:r>
            <a:r>
              <a:rPr lang="en-US" dirty="0"/>
              <a:t>Magnetic Resonance Phenomena </a:t>
            </a:r>
            <a:r>
              <a:rPr lang="bn-BD" dirty="0"/>
              <a:t>আবিষ্কার করেছিলেন। পরে </a:t>
            </a:r>
            <a:r>
              <a:rPr lang="en-US" dirty="0"/>
              <a:t>Dr. Raymond Johnson </a:t>
            </a:r>
            <a:r>
              <a:rPr lang="en-US" dirty="0" err="1"/>
              <a:t>Damadian</a:t>
            </a:r>
            <a:r>
              <a:rPr lang="en-US" dirty="0"/>
              <a:t> (1936 </a:t>
            </a:r>
            <a:r>
              <a:rPr lang="bn-BD" dirty="0"/>
              <a:t>আর্মেনিয় আমেরিকান চিকিত্‍সক) ছিলেন প্রথম </a:t>
            </a:r>
            <a:r>
              <a:rPr lang="en-US" dirty="0"/>
              <a:t>MRI </a:t>
            </a:r>
            <a:r>
              <a:rPr lang="bn-BD" dirty="0"/>
              <a:t>স্ক্যানিং মেশিনের উদ্ভাবক।</a:t>
            </a:r>
          </a:p>
          <a:p>
            <a:r>
              <a:rPr lang="bn-BD" dirty="0"/>
              <a:t>এমআরআই মেশিন (</a:t>
            </a:r>
            <a:r>
              <a:rPr lang="en-US" dirty="0"/>
              <a:t>MRI scanner) </a:t>
            </a:r>
            <a:r>
              <a:rPr lang="bn-BD" dirty="0"/>
              <a:t>কিভাবে কাজ করে: এমআরআই স্ক্যানার আপনার শরীরের ছবি নেওয়ার জন্য একটি অত্যন্ত শক্তিশালী রেডিও ফ্রিকোয়েন্সি তরঙ্গ এবং একটি শক্তিশালী কম্পিউটার ব্যবহার করে। এক্সরে বা সিটি স্ক্যানের মত এমআরআই মেশিন কোন ক্ষতিকারক বিকিরণ ব্যবহার করে না।</a:t>
            </a:r>
          </a:p>
          <a:p>
            <a:r>
              <a:rPr lang="bn-BD" dirty="0"/>
              <a:t>কি কারণে এমআরআই পরীক্ষা (</a:t>
            </a:r>
            <a:r>
              <a:rPr lang="en-US" dirty="0"/>
              <a:t>MRI scanner) </a:t>
            </a:r>
            <a:r>
              <a:rPr lang="bn-BD" dirty="0"/>
              <a:t>করা হয়?</a:t>
            </a:r>
          </a:p>
          <a:p>
            <a:r>
              <a:rPr lang="bn-BD" dirty="0"/>
              <a:t>শরীরের বিভিন্ন অংশের সুক্ষ রোগ নির্ণয়ের জন্য বর্তমানে এমআরআই একটি নির্ভরযোগ্য ও পছন্দের পদ্ধতিতে পরিণত হয়েছে। মস্তিষ্ক, মেরুদণ্ড, জয়েন্ট (যেমন হাঁটু, কাঁধ, কব্জি, এবং গোড়ালি), পেট, স্তন, রক্তনালী, হার্ট এবং শরীরের অন্যান্য অংশের পরীক্ষার জন্য এমআরআই ব্যবহার করা হয়।</a:t>
            </a:r>
          </a:p>
          <a:p>
            <a:r>
              <a:rPr lang="bn-BD" dirty="0"/>
              <a:t>সাধারণভাবে এমআরআই পরীক্ষা দ্বারা নিম্নলিখিত রোগ নির্ণয় করা যায় : ১. মস্তিষ্কের রোগ, যেমন টিউমার, স্ট্রোক এবং অন্যান্য, ২. মেরুদণ্ডের রোগ/আঘাত, ৩. জোড়া রোগ ও ক্রীড়াজনিত আঘাত, ৪. হাড় ও মাংসপেশির সমস্যা, ৫. রক্তনালীর অস্বাভাবিকতা, ৬. মহিলাদের স্তন ও তল পেটের সমস্যা, ৭. প্রস্টেট সমস্যা, ৮. লিভার, পিত্ত নালী ও কিছু আন্ত্রিক রোগ, ৯. নির্দিষ্ট নাক, কান ও গলা (ইএনটি) রোগ, ইত্যাদি।</a:t>
            </a: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17140729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circle(in)">
                                      <p:cBhvr>
                                        <p:cTn id="10" dur="2000"/>
                                        <p:tgtEl>
                                          <p:spTgt spid="2">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circle(in)">
                                      <p:cBhvr>
                                        <p:cTn id="13" dur="2000"/>
                                        <p:tgtEl>
                                          <p:spTgt spid="2">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circle(in)">
                                      <p:cBhvr>
                                        <p:cTn id="16" dur="2000"/>
                                        <p:tgtEl>
                                          <p:spTgt spid="2">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circle(in)">
                                      <p:cBhvr>
                                        <p:cTn id="19"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CCCEB4-8103-43E4-8E5A-96F6ED759D47}"/>
              </a:ext>
            </a:extLst>
          </p:cNvPr>
          <p:cNvSpPr/>
          <p:nvPr/>
        </p:nvSpPr>
        <p:spPr>
          <a:xfrm>
            <a:off x="1100344" y="118118"/>
            <a:ext cx="3656770" cy="923330"/>
          </a:xfrm>
          <a:prstGeom prst="rect">
            <a:avLst/>
          </a:prstGeom>
          <a:noFill/>
        </p:spPr>
        <p:txBody>
          <a:bodyPr wrap="none" lIns="91440" tIns="45720" rIns="91440" bIns="45720">
            <a:spAutoFit/>
          </a:bodyPr>
          <a:lstStyle/>
          <a:p>
            <a:pPr algn="ctr"/>
            <a:r>
              <a:rPr lang="bn-BD" sz="5400" dirty="0">
                <a:ln w="0"/>
                <a:effectLst>
                  <a:outerShdw blurRad="38100" dist="19050" dir="2700000" algn="tl" rotWithShape="0">
                    <a:schemeClr val="dk1">
                      <a:alpha val="40000"/>
                    </a:schemeClr>
                  </a:outerShdw>
                </a:effectLst>
              </a:rPr>
              <a:t>বাড়ির কাজঃ</a:t>
            </a: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3" name="Rectangle 2">
            <a:extLst>
              <a:ext uri="{FF2B5EF4-FFF2-40B4-BE49-F238E27FC236}">
                <a16:creationId xmlns:a16="http://schemas.microsoft.com/office/drawing/2014/main" id="{B270507F-B562-4470-8DC1-08D6488B939F}"/>
              </a:ext>
            </a:extLst>
          </p:cNvPr>
          <p:cNvSpPr/>
          <p:nvPr/>
        </p:nvSpPr>
        <p:spPr>
          <a:xfrm>
            <a:off x="4584014" y="1275354"/>
            <a:ext cx="3935693" cy="1477328"/>
          </a:xfrm>
          <a:prstGeom prst="rect">
            <a:avLst/>
          </a:prstGeom>
          <a:noFill/>
        </p:spPr>
        <p:txBody>
          <a:bodyPr wrap="none" lIns="91440" tIns="45720" rIns="91440" bIns="45720">
            <a:spAutoFit/>
          </a:bodyPr>
          <a:lstStyle/>
          <a:p>
            <a:pPr algn="ctr"/>
            <a:r>
              <a:rPr lang="bn-BD" sz="3600" dirty="0">
                <a:ln w="0"/>
                <a:solidFill>
                  <a:srgbClr val="C00000"/>
                </a:solidFill>
                <a:effectLst>
                  <a:outerShdw blurRad="38100" dist="19050" dir="2700000" algn="tl" rotWithShape="0">
                    <a:schemeClr val="dk1">
                      <a:alpha val="40000"/>
                    </a:schemeClr>
                  </a:outerShdw>
                </a:effectLst>
              </a:rPr>
              <a:t>১। </a:t>
            </a:r>
            <a:r>
              <a:rPr lang="bn-BD" sz="3600" dirty="0">
                <a:ln w="0"/>
                <a:solidFill>
                  <a:srgbClr val="FF0000"/>
                </a:solidFill>
                <a:effectLst>
                  <a:outerShdw blurRad="38100" dist="19050" dir="2700000" algn="tl" rotWithShape="0">
                    <a:schemeClr val="dk1">
                      <a:alpha val="40000"/>
                    </a:schemeClr>
                  </a:outerShdw>
                </a:effectLst>
              </a:rPr>
              <a:t>MRI মেশিন</a:t>
            </a:r>
            <a:r>
              <a:rPr lang="bn-BD" sz="3600" dirty="0">
                <a:ln w="0"/>
                <a:solidFill>
                  <a:srgbClr val="C00000"/>
                </a:solidFill>
                <a:effectLst>
                  <a:outerShdw blurRad="38100" dist="19050" dir="2700000" algn="tl" rotWithShape="0">
                    <a:schemeClr val="dk1">
                      <a:alpha val="40000"/>
                    </a:schemeClr>
                  </a:outerShdw>
                </a:effectLst>
              </a:rPr>
              <a:t> কি?</a:t>
            </a:r>
            <a:endParaRPr lang="en-US" sz="3600" dirty="0">
              <a:ln w="0"/>
              <a:solidFill>
                <a:srgbClr val="C000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
        <p:nvSpPr>
          <p:cNvPr id="4" name="Rectangle 3">
            <a:extLst>
              <a:ext uri="{FF2B5EF4-FFF2-40B4-BE49-F238E27FC236}">
                <a16:creationId xmlns:a16="http://schemas.microsoft.com/office/drawing/2014/main" id="{12980CA4-0060-4CB5-8425-12D358EC13E3}"/>
              </a:ext>
            </a:extLst>
          </p:cNvPr>
          <p:cNvSpPr/>
          <p:nvPr/>
        </p:nvSpPr>
        <p:spPr>
          <a:xfrm>
            <a:off x="4134697" y="2986588"/>
            <a:ext cx="7087197" cy="1415772"/>
          </a:xfrm>
          <a:prstGeom prst="rect">
            <a:avLst/>
          </a:prstGeom>
          <a:noFill/>
        </p:spPr>
        <p:txBody>
          <a:bodyPr wrap="none" lIns="91440" tIns="45720" rIns="91440" bIns="45720">
            <a:spAutoFit/>
          </a:bodyPr>
          <a:lstStyle/>
          <a:p>
            <a:pPr algn="ctr"/>
            <a:r>
              <a:rPr lang="bn-BD" sz="3200" dirty="0">
                <a:ln w="0"/>
                <a:solidFill>
                  <a:srgbClr val="C00000"/>
                </a:solidFill>
                <a:effectLst>
                  <a:outerShdw blurRad="38100" dist="19050" dir="2700000" algn="tl" rotWithShape="0">
                    <a:schemeClr val="dk1">
                      <a:alpha val="40000"/>
                    </a:schemeClr>
                  </a:outerShdw>
                </a:effectLst>
              </a:rPr>
              <a:t>২।</a:t>
            </a:r>
            <a:r>
              <a:rPr lang="bn-BD" sz="3200" dirty="0">
                <a:ln w="0"/>
                <a:solidFill>
                  <a:srgbClr val="FF0000"/>
                </a:solidFill>
                <a:effectLst>
                  <a:outerShdw blurRad="38100" dist="19050" dir="2700000" algn="tl" rotWithShape="0">
                    <a:schemeClr val="dk1">
                      <a:alpha val="40000"/>
                    </a:schemeClr>
                  </a:outerShdw>
                </a:effectLst>
              </a:rPr>
              <a:t> রোগ নির্ণয়ে MRI মেশিনের কাজ লিখ</a:t>
            </a:r>
            <a:r>
              <a:rPr lang="bn-BD" sz="3200" dirty="0">
                <a:ln w="0"/>
                <a:solidFill>
                  <a:srgbClr val="C00000"/>
                </a:solidFill>
                <a:effectLst>
                  <a:outerShdw blurRad="38100" dist="19050" dir="2700000" algn="tl" rotWithShape="0">
                    <a:schemeClr val="dk1">
                      <a:alpha val="40000"/>
                    </a:schemeClr>
                  </a:outerShdw>
                </a:effectLst>
              </a:rPr>
              <a:t>?</a:t>
            </a:r>
            <a:endParaRPr lang="en-US" sz="3200" dirty="0">
              <a:ln w="0"/>
              <a:solidFill>
                <a:srgbClr val="C00000"/>
              </a:solidFill>
              <a:effectLst>
                <a:outerShdw blurRad="38100" dist="19050" dir="2700000" algn="tl" rotWithShape="0">
                  <a:schemeClr val="dk1">
                    <a:alpha val="40000"/>
                  </a:schemeClr>
                </a:outerShdw>
              </a:effectLst>
            </a:endParaRPr>
          </a:p>
          <a:p>
            <a:pPr algn="ctr"/>
            <a:endParaRPr lang="en-US"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67301065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6BDD0-EA34-43E5-A74A-242EBE0A771C}"/>
              </a:ext>
            </a:extLst>
          </p:cNvPr>
          <p:cNvSpPr>
            <a:spLocks noGrp="1"/>
          </p:cNvSpPr>
          <p:nvPr>
            <p:ph type="title"/>
          </p:nvPr>
        </p:nvSpPr>
        <p:spPr>
          <a:xfrm>
            <a:off x="3680251" y="-476616"/>
            <a:ext cx="8187071" cy="4064627"/>
          </a:xfrm>
        </p:spPr>
        <p:txBody>
          <a:bodyPr/>
          <a:lstStyle/>
          <a:p>
            <a:r>
              <a:rPr lang="en-US" dirty="0"/>
              <a:t>T</a:t>
            </a:r>
            <a:r>
              <a:rPr lang="bn-BD" dirty="0"/>
              <a:t>hank you</a:t>
            </a:r>
            <a:endParaRPr lang="en-US" dirty="0"/>
          </a:p>
        </p:txBody>
      </p:sp>
    </p:spTree>
    <p:extLst>
      <p:ext uri="{BB962C8B-B14F-4D97-AF65-F5344CB8AC3E}">
        <p14:creationId xmlns:p14="http://schemas.microsoft.com/office/powerpoint/2010/main" val="2902400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Badge</Template>
  <TotalTime>55</TotalTime>
  <Words>535</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Gill Sans MT</vt:lpstr>
      <vt:lpstr>Impact</vt:lpstr>
      <vt:lpstr>Badge</vt:lpstr>
      <vt:lpstr>wellcome </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wellcome</dc:title>
  <dc:creator>Imtiaz Adnan</dc:creator>
  <cp:lastModifiedBy>Imtiaz Adnan</cp:lastModifiedBy>
  <cp:revision>7</cp:revision>
  <dcterms:created xsi:type="dcterms:W3CDTF">2020-07-26T05:38:18Z</dcterms:created>
  <dcterms:modified xsi:type="dcterms:W3CDTF">2020-07-27T07:19:58Z</dcterms:modified>
</cp:coreProperties>
</file>