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p_%E0%A6%85%E0%A6%B0%E0%A6%AC%E0%A6%BF%E0%A6%9F%E0%A6%BE%E0%A6%B2?__eep__=6&amp;source=feed_text&amp;epa=HASHTAG&amp;__xts__%5B0%5D=68.ARCUjgvdK-FfVQ9lfqh-JHPQBdNf1SMWC4nTR_OMcKjy-MTC6vAafvNyCLteNJqI9GU6MtGMplRtc6RPexlZkerd0uUuIpqVGC1hzJCeXMKXm6eJfYviChlX_p-b4GNwXbgu3_b9xQFFhjApw9DsN1lWjo3s-N0pfWCp0wdY3LnnMDJ4qMTIXxtaDOF_oY5iGP7CzSlBtRNcRQYzZN2_4yGV_BIinWwCDhyPWk5N8pVyOYwIHHE3YDbC0y5mavPyraUZg-2OWGiZytQcXMLv6PuYFiwCOPO3TIuP5ToNxsT1DhzeblzzSC91EF8mRc6bb1nEgKS1-O0WuoBkcvU&amp;__tn__=%2ANK-R" TargetMode="External"/><Relationship Id="rId2" Type="http://schemas.openxmlformats.org/officeDocument/2006/relationships/hyperlink" Target="https://www.facebook.com/hashtag/s_%E0%A6%85%E0%A6%B0%E0%A6%AC%E0%A6%BF%E0%A6%9F%E0%A6%BE%E0%A6%B2?__eep__=6&amp;source=feed_text&amp;epa=HASHTAG&amp;__xts__%5B0%5D=68.ARCUjgvdK-FfVQ9lfqh-JHPQBdNf1SMWC4nTR_OMcKjy-MTC6vAafvNyCLteNJqI9GU6MtGMplRtc6RPexlZkerd0uUuIpqVGC1hzJCeXMKXm6eJfYviChlX_p-b4GNwXbgu3_b9xQFFhjApw9DsN1lWjo3s-N0pfWCp0wdY3LnnMDJ4qMTIXxtaDOF_oY5iGP7CzSlBtRNcRQYzZN2_4yGV_BIinWwCDhyPWk5N8pVyOYwIHHE3YDbC0y5mavPyraUZg-2OWGiZytQcXMLv6PuYFiwCOPO3TIuP5ToNxsT1DhzeblzzSC91EF8mRc6bb1nEgKS1-O0WuoBkcvU&amp;__tn__=%2ANK-R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f_%E0%A6%85%E0%A6%B0%E0%A6%AC%E0%A6%BF%E0%A6%9F%E0%A6%BE%E0%A6%B2?__eep__=6&amp;source=feed_text&amp;epa=HASHTAG&amp;__xts__%5B0%5D=68.ARCUjgvdK-FfVQ9lfqh-JHPQBdNf1SMWC4nTR_OMcKjy-MTC6vAafvNyCLteNJqI9GU6MtGMplRtc6RPexlZkerd0uUuIpqVGC1hzJCeXMKXm6eJfYviChlX_p-b4GNwXbgu3_b9xQFFhjApw9DsN1lWjo3s-N0pfWCp0wdY3LnnMDJ4qMTIXxtaDOF_oY5iGP7CzSlBtRNcRQYzZN2_4yGV_BIinWwCDhyPWk5N8pVyOYwIHHE3YDbC0y5mavPyraUZg-2OWGiZytQcXMLv6PuYFiwCOPO3TIuP5ToNxsT1DhzeblzzSC91EF8mRc6bb1nEgKS1-O0WuoBkcvU&amp;__tn__=%2ANK-R" TargetMode="External"/><Relationship Id="rId2" Type="http://schemas.openxmlformats.org/officeDocument/2006/relationships/hyperlink" Target="https://www.facebook.com/hashtag/d_%E0%A6%85%E0%A6%B0%E0%A6%AC%E0%A6%BF%E0%A6%9F%E0%A6%BE%E0%A6%B2?__eep__=6&amp;source=feed_text&amp;epa=HASHTAG&amp;__xts__%5B0%5D=68.ARCUjgvdK-FfVQ9lfqh-JHPQBdNf1SMWC4nTR_OMcKjy-MTC6vAafvNyCLteNJqI9GU6MtGMplRtc6RPexlZkerd0uUuIpqVGC1hzJCeXMKXm6eJfYviChlX_p-b4GNwXbgu3_b9xQFFhjApw9DsN1lWjo3s-N0pfWCp0wdY3LnnMDJ4qMTIXxtaDOF_oY5iGP7CzSlBtRNcRQYzZN2_4yGV_BIinWwCDhyPWk5N8pVyOYwIHHE3YDbC0y5mavPyraUZg-2OWGiZytQcXMLv6PuYFiwCOPO3TIuP5ToNxsT1DhzeblzzSC91EF8mRc6bb1nEgKS1-O0WuoBkcvU&amp;__tn__=%2ANK-R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266A-60BA-4E34-8664-E15D3264E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679" y="2754910"/>
            <a:ext cx="8582312" cy="2744742"/>
          </a:xfrm>
        </p:spPr>
        <p:txBody>
          <a:bodyPr/>
          <a:lstStyle/>
          <a:p>
            <a:r>
              <a:rPr lang="en-US" sz="4800" dirty="0" err="1"/>
              <a:t>wellcome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3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FC7C2A-DC99-4E69-A565-87349C77466F}"/>
              </a:ext>
            </a:extLst>
          </p:cNvPr>
          <p:cNvSpPr/>
          <p:nvPr/>
        </p:nvSpPr>
        <p:spPr>
          <a:xfrm>
            <a:off x="874642" y="152401"/>
            <a:ext cx="10880035" cy="68182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C24B85-9709-4C3E-B94D-24DEDCCBCFD5}"/>
              </a:ext>
            </a:extLst>
          </p:cNvPr>
          <p:cNvSpPr/>
          <p:nvPr/>
        </p:nvSpPr>
        <p:spPr>
          <a:xfrm>
            <a:off x="1166588" y="1098777"/>
            <a:ext cx="537998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dirty="0" err="1">
                <a:highlight>
                  <a:srgbClr val="FFFF00"/>
                </a:highlight>
              </a:rPr>
              <a:t>বিসমিল্লাহির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রাহমানির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রাহিম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শিক্ষক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পরিচিতি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মোঃ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সেলিম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জাহাঙ্গীর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রসায়ন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প্রভাষক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ডিমলা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ইসলামিয়া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ডিগ্রী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কলেজ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ডিমলা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নীলফামারী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ইমেইল</a:t>
            </a:r>
            <a:r>
              <a:rPr lang="bn-BD" dirty="0">
                <a:highlight>
                  <a:srgbClr val="FFFF00"/>
                </a:highlight>
              </a:rPr>
              <a:t>:salimzahangir07</a:t>
            </a:r>
            <a:endParaRPr lang="en-US" dirty="0">
              <a:highlight>
                <a:srgbClr val="FFFF00"/>
              </a:highlight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04F361-DA29-494D-A323-02DCC037E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057" y="749976"/>
            <a:ext cx="3169880" cy="56230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EC2059-11F1-4CED-AC86-ABF13D26FFCF}"/>
              </a:ext>
            </a:extLst>
          </p:cNvPr>
          <p:cNvSpPr/>
          <p:nvPr/>
        </p:nvSpPr>
        <p:spPr>
          <a:xfrm>
            <a:off x="8123980" y="1628866"/>
            <a:ext cx="345575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</a:rPr>
              <a:t>আজকের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n-US" dirty="0" err="1">
                <a:highlight>
                  <a:srgbClr val="C0C0C0"/>
                </a:highlight>
              </a:rPr>
              <a:t>বিষয়</a:t>
            </a:r>
            <a:r>
              <a:rPr lang="en-US" dirty="0">
                <a:highlight>
                  <a:srgbClr val="C0C0C0"/>
                </a:highlight>
              </a:rPr>
              <a:t>: </a:t>
            </a:r>
            <a:r>
              <a:rPr lang="en-US" dirty="0" err="1">
                <a:highlight>
                  <a:srgbClr val="C0C0C0"/>
                </a:highlight>
              </a:rPr>
              <a:t>রসায়ন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n-US" dirty="0" err="1">
                <a:highlight>
                  <a:srgbClr val="C0C0C0"/>
                </a:highlight>
              </a:rPr>
              <a:t>প্রথম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n-US" dirty="0" err="1">
                <a:highlight>
                  <a:srgbClr val="C0C0C0"/>
                </a:highlight>
              </a:rPr>
              <a:t>পত্র</a:t>
            </a:r>
            <a:endParaRPr lang="bn-BD" dirty="0">
              <a:highlight>
                <a:srgbClr val="C0C0C0"/>
              </a:highlight>
            </a:endParaRPr>
          </a:p>
          <a:p>
            <a:endParaRPr lang="en-US" dirty="0">
              <a:highlight>
                <a:srgbClr val="C0C0C0"/>
              </a:highlight>
            </a:endParaRPr>
          </a:p>
          <a:p>
            <a:r>
              <a:rPr lang="en-US" dirty="0" err="1">
                <a:highlight>
                  <a:srgbClr val="C0C0C0"/>
                </a:highlight>
              </a:rPr>
              <a:t>শ্রেণি</a:t>
            </a:r>
            <a:r>
              <a:rPr lang="en-US" dirty="0">
                <a:highlight>
                  <a:srgbClr val="C0C0C0"/>
                </a:highlight>
              </a:rPr>
              <a:t>:   </a:t>
            </a:r>
            <a:r>
              <a:rPr lang="en-US" dirty="0" err="1">
                <a:highlight>
                  <a:srgbClr val="C0C0C0"/>
                </a:highlight>
              </a:rPr>
              <a:t>একাদশ</a:t>
            </a:r>
            <a:r>
              <a:rPr lang="en-US" dirty="0">
                <a:highlight>
                  <a:srgbClr val="C0C0C0"/>
                </a:highlight>
              </a:rPr>
              <a:t> </a:t>
            </a:r>
            <a:endParaRPr lang="bn-BD" dirty="0">
              <a:highlight>
                <a:srgbClr val="C0C0C0"/>
              </a:highlight>
            </a:endParaRPr>
          </a:p>
          <a:p>
            <a:endParaRPr lang="en-US" dirty="0">
              <a:highlight>
                <a:srgbClr val="C0C0C0"/>
              </a:highlight>
            </a:endParaRPr>
          </a:p>
          <a:p>
            <a:r>
              <a:rPr lang="en-US" dirty="0" err="1">
                <a:highlight>
                  <a:srgbClr val="C0C0C0"/>
                </a:highlight>
              </a:rPr>
              <a:t>অধ্যায়</a:t>
            </a:r>
            <a:r>
              <a:rPr lang="en-US" dirty="0">
                <a:highlight>
                  <a:srgbClr val="C0C0C0"/>
                </a:highlight>
              </a:rPr>
              <a:t>: </a:t>
            </a:r>
            <a:r>
              <a:rPr lang="en-US" dirty="0" err="1">
                <a:highlight>
                  <a:srgbClr val="C0C0C0"/>
                </a:highlight>
              </a:rPr>
              <a:t>দ্বিতীয়</a:t>
            </a:r>
            <a:endParaRPr lang="bn-BD" dirty="0">
              <a:highlight>
                <a:srgbClr val="C0C0C0"/>
              </a:highlight>
            </a:endParaRPr>
          </a:p>
          <a:p>
            <a:endParaRPr lang="en-US" dirty="0">
              <a:highlight>
                <a:srgbClr val="C0C0C0"/>
              </a:highlight>
            </a:endParaRPr>
          </a:p>
          <a:p>
            <a:r>
              <a:rPr lang="en-US" dirty="0" err="1">
                <a:highlight>
                  <a:srgbClr val="C0C0C0"/>
                </a:highlight>
              </a:rPr>
              <a:t>পাঠ</a:t>
            </a:r>
            <a:r>
              <a:rPr lang="bn-BD" dirty="0">
                <a:highlight>
                  <a:srgbClr val="C0C0C0"/>
                </a:highlight>
              </a:rPr>
              <a:t>:</a:t>
            </a:r>
            <a:r>
              <a:rPr lang="en-US" dirty="0">
                <a:highlight>
                  <a:srgbClr val="C0C0C0"/>
                </a:highlight>
              </a:rPr>
              <a:t>৫</a:t>
            </a:r>
            <a:endParaRPr lang="bn-BD" dirty="0">
              <a:highlight>
                <a:srgbClr val="C0C0C0"/>
              </a:highlight>
            </a:endParaRPr>
          </a:p>
          <a:p>
            <a:endParaRPr lang="en-US" dirty="0">
              <a:highlight>
                <a:srgbClr val="C0C0C0"/>
              </a:highlight>
            </a:endParaRPr>
          </a:p>
          <a:p>
            <a:r>
              <a:rPr lang="en-US" dirty="0" err="1">
                <a:highlight>
                  <a:srgbClr val="C0C0C0"/>
                </a:highlight>
              </a:rPr>
              <a:t>সময়</a:t>
            </a:r>
            <a:r>
              <a:rPr lang="en-US" dirty="0">
                <a:highlight>
                  <a:srgbClr val="C0C0C0"/>
                </a:highlight>
              </a:rPr>
              <a:t> 40 </a:t>
            </a:r>
            <a:r>
              <a:rPr lang="en-US" dirty="0" err="1">
                <a:highlight>
                  <a:srgbClr val="C0C0C0"/>
                </a:highlight>
              </a:rPr>
              <a:t>মিনিট</a:t>
            </a:r>
            <a:r>
              <a:rPr lang="en-US" dirty="0">
                <a:highlight>
                  <a:srgbClr val="C0C0C0"/>
                </a:highlight>
              </a:rPr>
              <a:t> 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8758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EFE08A-AE49-4F7F-BE16-56018FA0FF1D}"/>
              </a:ext>
            </a:extLst>
          </p:cNvPr>
          <p:cNvSpPr/>
          <p:nvPr/>
        </p:nvSpPr>
        <p:spPr>
          <a:xfrm>
            <a:off x="842384" y="0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শিখনফলঃ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741AAF-DCCA-4911-B3CD-0CDBEBD7BD4E}"/>
              </a:ext>
            </a:extLst>
          </p:cNvPr>
          <p:cNvSpPr/>
          <p:nvPr/>
        </p:nvSpPr>
        <p:spPr>
          <a:xfrm>
            <a:off x="996273" y="1655370"/>
            <a:ext cx="106378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১। অরবিট সম্পূর্কে ধারন লাভ করতে পারবে।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C90ED3-C21E-47DA-8E80-65D3FE017B8E}"/>
              </a:ext>
            </a:extLst>
          </p:cNvPr>
          <p:cNvSpPr/>
          <p:nvPr/>
        </p:nvSpPr>
        <p:spPr>
          <a:xfrm>
            <a:off x="1220693" y="2675787"/>
            <a:ext cx="1018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২। অরবিটাল সম্পূর্কে ধারন লাভ করতে পারবে</a:t>
            </a:r>
            <a:r>
              <a:rPr lang="bn-BD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5616A3-C752-48D2-92F8-35372F373B80}"/>
              </a:ext>
            </a:extLst>
          </p:cNvPr>
          <p:cNvSpPr/>
          <p:nvPr/>
        </p:nvSpPr>
        <p:spPr>
          <a:xfrm>
            <a:off x="1220693" y="4001005"/>
            <a:ext cx="94067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৩। বিভিন্ন অরবিটাল সম্পূর্কে জানতে পারবে।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093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CAE2D-FB8A-4A36-8088-BB709D3A4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6331" y="3614551"/>
            <a:ext cx="7017488" cy="951135"/>
          </a:xfrm>
        </p:spPr>
        <p:txBody>
          <a:bodyPr/>
          <a:lstStyle/>
          <a:p>
            <a:r>
              <a:rPr lang="bn-BD" dirty="0"/>
              <a:t>১। অরবিটাল কি?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7ABFEF-7479-4C9A-BDBB-8634BF3EA1E4}"/>
              </a:ext>
            </a:extLst>
          </p:cNvPr>
          <p:cNvSpPr/>
          <p:nvPr/>
        </p:nvSpPr>
        <p:spPr>
          <a:xfrm>
            <a:off x="5340626" y="983835"/>
            <a:ext cx="5850538" cy="2155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97C4D0-9CA0-441F-857D-02984AA9AA65}"/>
              </a:ext>
            </a:extLst>
          </p:cNvPr>
          <p:cNvSpPr/>
          <p:nvPr/>
        </p:nvSpPr>
        <p:spPr>
          <a:xfrm>
            <a:off x="5577286" y="1368535"/>
            <a:ext cx="5377217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dirty="0"/>
              <a:t>অরবিট : পরমানুতে নিউক্লিয়াসের চতুর্দিকে ইলেকট্রন আবর্তনের জন্য কতগুলো নির্দিষ্ট শক্তি বিশিষ্ট কক্ষপথ রয়েছে। এদের প্রধান শক্তিস্তর বা শেল বলে। এই প্রধান শক্তি স্তরই অরবিট নামে পরিচিত।</a:t>
            </a:r>
            <a:br>
              <a:rPr lang="as-IN" sz="5400" dirty="0"/>
            </a:b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59BF02-2DFC-4FEE-8EA6-4710AAEB2029}"/>
              </a:ext>
            </a:extLst>
          </p:cNvPr>
          <p:cNvSpPr/>
          <p:nvPr/>
        </p:nvSpPr>
        <p:spPr>
          <a:xfrm>
            <a:off x="5663821" y="4271749"/>
            <a:ext cx="5850538" cy="22518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9827DC-C2C2-417A-8599-3432B4278510}"/>
              </a:ext>
            </a:extLst>
          </p:cNvPr>
          <p:cNvSpPr/>
          <p:nvPr/>
        </p:nvSpPr>
        <p:spPr>
          <a:xfrm>
            <a:off x="6047729" y="4701131"/>
            <a:ext cx="50827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dirty="0"/>
              <a:t>নিউক্লিয়াসের চতুর্দিকে ইলেকট্রনের আবর্তনের সর্বাধিক সম্ভাব্য অঞ্চলকে অরবিটাল বলে। কোন শক্তি স্তরের মানকে (অরবিটকে) </a:t>
            </a:r>
            <a:r>
              <a:rPr lang="en-US" dirty="0"/>
              <a:t>n </a:t>
            </a:r>
            <a:r>
              <a:rPr lang="as-IN" dirty="0"/>
              <a:t>দ্বারা এবং উপস্তরের সংখ্যাকে (অরবিটালকে) </a:t>
            </a:r>
            <a:r>
              <a:rPr lang="en-US" dirty="0"/>
              <a:t>l </a:t>
            </a:r>
            <a:r>
              <a:rPr lang="as-IN" dirty="0"/>
              <a:t>দ্বারা প্রকাশ করা হয়।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10DA943-A47B-41E3-B93C-5A1951191D16}"/>
              </a:ext>
            </a:extLst>
          </p:cNvPr>
          <p:cNvSpPr txBox="1">
            <a:spLocks/>
          </p:cNvSpPr>
          <p:nvPr/>
        </p:nvSpPr>
        <p:spPr>
          <a:xfrm>
            <a:off x="2155077" y="332397"/>
            <a:ext cx="7017488" cy="951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/>
              <a:t>১। অরবি</a:t>
            </a:r>
            <a:r>
              <a:rPr lang="en-US" sz="1800" dirty="0"/>
              <a:t>ট</a:t>
            </a:r>
            <a:r>
              <a:rPr lang="bn-BD" dirty="0"/>
              <a:t> কি?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91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668EB7F-D8A8-472D-AC80-C14D15627BDC}"/>
              </a:ext>
            </a:extLst>
          </p:cNvPr>
          <p:cNvSpPr/>
          <p:nvPr/>
        </p:nvSpPr>
        <p:spPr>
          <a:xfrm>
            <a:off x="0" y="-92766"/>
            <a:ext cx="12192000" cy="695076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F99B48-339C-4B39-B67B-1B22ABFF916A}"/>
              </a:ext>
            </a:extLst>
          </p:cNvPr>
          <p:cNvSpPr/>
          <p:nvPr/>
        </p:nvSpPr>
        <p:spPr>
          <a:xfrm>
            <a:off x="2504310" y="860239"/>
            <a:ext cx="71833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৩। বিভিন্ন অরবিটালের চিএসহ বর্ননাঃ</a:t>
            </a:r>
            <a:endParaRPr lang="en-US" sz="36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3F3DEF-5E42-4204-B18F-1B7CEE2764BA}"/>
              </a:ext>
            </a:extLst>
          </p:cNvPr>
          <p:cNvSpPr/>
          <p:nvPr/>
        </p:nvSpPr>
        <p:spPr>
          <a:xfrm>
            <a:off x="868350" y="1582412"/>
            <a:ext cx="49423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#s_</a:t>
            </a:r>
            <a:r>
              <a:rPr lang="as-IN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অরবিটাল</a:t>
            </a:r>
            <a:br>
              <a:rPr lang="as-IN" sz="3600" dirty="0"/>
            </a:br>
            <a:r>
              <a:rPr lang="en-US" dirty="0"/>
              <a:t>n </a:t>
            </a:r>
            <a:r>
              <a:rPr lang="as-IN" dirty="0"/>
              <a:t>এর মান যখন 1 হয় তখন ইলেকট্রন</a:t>
            </a:r>
            <a:br>
              <a:rPr lang="as-IN" sz="3600" dirty="0"/>
            </a:br>
            <a:r>
              <a:rPr lang="as-IN" dirty="0"/>
              <a:t>একটি অরবিটালে গমন করে আর</a:t>
            </a:r>
            <a:br>
              <a:rPr lang="as-IN" sz="3600" dirty="0"/>
            </a:br>
            <a:r>
              <a:rPr lang="as-IN" dirty="0"/>
              <a:t>অরবিটালটি সূক্ষ (</a:t>
            </a:r>
            <a:r>
              <a:rPr lang="en-US" dirty="0"/>
              <a:t>Sharp) </a:t>
            </a:r>
            <a:r>
              <a:rPr lang="as-IN" dirty="0"/>
              <a:t>হয় এই </a:t>
            </a:r>
            <a:r>
              <a:rPr lang="en-US" dirty="0"/>
              <a:t>Sharp </a:t>
            </a:r>
            <a:r>
              <a:rPr lang="as-IN" dirty="0"/>
              <a:t>এর প্রখম</a:t>
            </a:r>
            <a:br>
              <a:rPr lang="as-IN" sz="3600" dirty="0"/>
            </a:br>
            <a:r>
              <a:rPr lang="as-IN" dirty="0"/>
              <a:t>অক্ষর </a:t>
            </a:r>
            <a:r>
              <a:rPr lang="en-US" dirty="0"/>
              <a:t>s </a:t>
            </a:r>
            <a:r>
              <a:rPr lang="as-IN" dirty="0"/>
              <a:t>এই জন্য এই অরবিটালকে </a:t>
            </a:r>
            <a:r>
              <a:rPr lang="en-US" dirty="0"/>
              <a:t>s </a:t>
            </a:r>
            <a:r>
              <a:rPr lang="as-IN" dirty="0"/>
              <a:t>অরবিটাল</a:t>
            </a:r>
            <a:br>
              <a:rPr lang="as-IN" sz="3600" dirty="0"/>
            </a:br>
            <a:r>
              <a:rPr lang="as-IN" dirty="0"/>
              <a:t>বলা হয়</a:t>
            </a:r>
            <a:endParaRPr lang="en-US" sz="36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761B3F-4021-4409-8E20-0BD4534162A8}"/>
              </a:ext>
            </a:extLst>
          </p:cNvPr>
          <p:cNvSpPr/>
          <p:nvPr/>
        </p:nvSpPr>
        <p:spPr>
          <a:xfrm>
            <a:off x="984495" y="3521263"/>
            <a:ext cx="452336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#p_</a:t>
            </a:r>
            <a:r>
              <a:rPr lang="as-IN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অরবিটাল</a:t>
            </a:r>
            <a:br>
              <a:rPr lang="as-IN" sz="3600" dirty="0"/>
            </a:br>
            <a:r>
              <a:rPr lang="en-US" dirty="0"/>
              <a:t>n </a:t>
            </a:r>
            <a:r>
              <a:rPr lang="as-IN" dirty="0"/>
              <a:t>এর মান যখন 2 হয় তখন </a:t>
            </a:r>
            <a:r>
              <a:rPr lang="en-US" dirty="0"/>
              <a:t>e- </a:t>
            </a:r>
            <a:r>
              <a:rPr lang="as-IN" dirty="0"/>
              <a:t>দুইটি অরবিটালে গমন</a:t>
            </a:r>
            <a:br>
              <a:rPr lang="as-IN" sz="3600" dirty="0"/>
            </a:br>
            <a:r>
              <a:rPr lang="as-IN" dirty="0"/>
              <a:t>করে আর অরবিটালটি হয় প্রধান অক্ষ (</a:t>
            </a:r>
            <a:r>
              <a:rPr lang="en-US" dirty="0"/>
              <a:t>Principal)</a:t>
            </a:r>
            <a:br>
              <a:rPr lang="en-US" sz="3600" dirty="0"/>
            </a:br>
            <a:r>
              <a:rPr lang="as-IN" dirty="0"/>
              <a:t>হয় এই </a:t>
            </a:r>
            <a:r>
              <a:rPr lang="en-US" dirty="0"/>
              <a:t>principal </a:t>
            </a:r>
            <a:r>
              <a:rPr lang="as-IN" dirty="0"/>
              <a:t>এর প্রখম অক্ষর </a:t>
            </a:r>
            <a:r>
              <a:rPr lang="en-US" dirty="0"/>
              <a:t>p </a:t>
            </a:r>
            <a:r>
              <a:rPr lang="as-IN" dirty="0"/>
              <a:t>এই জন্য এই</a:t>
            </a:r>
            <a:br>
              <a:rPr lang="as-IN" sz="3600" dirty="0"/>
            </a:br>
            <a:r>
              <a:rPr lang="as-IN" dirty="0"/>
              <a:t>অরবিটালকে </a:t>
            </a:r>
            <a:r>
              <a:rPr lang="en-US" dirty="0"/>
              <a:t>p </a:t>
            </a:r>
            <a:r>
              <a:rPr lang="as-IN" dirty="0"/>
              <a:t>অরবিটাল বলা হয়</a:t>
            </a:r>
            <a:endParaRPr lang="en-US" sz="36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78AFBB-E98C-45BF-848F-1CAA6E0A19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9080" y="1582412"/>
            <a:ext cx="3303475" cy="15261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938015B-691C-459D-BAED-4EBB772120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9080" y="3617227"/>
            <a:ext cx="3724823" cy="209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33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668EB7F-D8A8-472D-AC80-C14D15627BDC}"/>
              </a:ext>
            </a:extLst>
          </p:cNvPr>
          <p:cNvSpPr/>
          <p:nvPr/>
        </p:nvSpPr>
        <p:spPr>
          <a:xfrm>
            <a:off x="0" y="-92766"/>
            <a:ext cx="12192000" cy="695076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3F3DEF-5E42-4204-B18F-1B7CEE2764BA}"/>
              </a:ext>
            </a:extLst>
          </p:cNvPr>
          <p:cNvSpPr/>
          <p:nvPr/>
        </p:nvSpPr>
        <p:spPr>
          <a:xfrm>
            <a:off x="984495" y="1171595"/>
            <a:ext cx="49019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#d_</a:t>
            </a:r>
            <a:r>
              <a:rPr lang="as-IN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অরবিটাল</a:t>
            </a:r>
            <a:br>
              <a:rPr lang="as-IN" sz="3600" dirty="0"/>
            </a:br>
            <a:r>
              <a:rPr lang="en-US" dirty="0"/>
              <a:t>n </a:t>
            </a:r>
            <a:r>
              <a:rPr lang="as-IN" dirty="0"/>
              <a:t>এর মান যখন 3 হয় তখন </a:t>
            </a:r>
            <a:r>
              <a:rPr lang="en-US" dirty="0"/>
              <a:t>e-</a:t>
            </a:r>
            <a:br>
              <a:rPr lang="en-US" sz="3600" dirty="0"/>
            </a:br>
            <a:r>
              <a:rPr lang="as-IN" dirty="0"/>
              <a:t>তিনটি অরবিটালে গমন করে আর</a:t>
            </a:r>
            <a:br>
              <a:rPr lang="as-IN" sz="3600" dirty="0"/>
            </a:br>
            <a:r>
              <a:rPr lang="as-IN" dirty="0"/>
              <a:t>অরবিটালটি হয় ব্যাপ্ত (</a:t>
            </a:r>
            <a:r>
              <a:rPr lang="en-US" dirty="0"/>
              <a:t>diffused) </a:t>
            </a:r>
            <a:r>
              <a:rPr lang="as-IN" dirty="0"/>
              <a:t>হয় এই </a:t>
            </a:r>
            <a:r>
              <a:rPr lang="en-US" dirty="0"/>
              <a:t>diffused</a:t>
            </a:r>
            <a:br>
              <a:rPr lang="en-US" sz="3600" dirty="0"/>
            </a:br>
            <a:r>
              <a:rPr lang="as-IN" dirty="0"/>
              <a:t>এর প্রখম অক্ষর এই জন্য এই অরবিটালকে </a:t>
            </a:r>
            <a:r>
              <a:rPr lang="en-US" dirty="0"/>
              <a:t>d</a:t>
            </a:r>
            <a:br>
              <a:rPr lang="en-US" sz="3600" dirty="0"/>
            </a:br>
            <a:r>
              <a:rPr lang="as-IN" dirty="0"/>
              <a:t>অরবিটাল বলা হয়।</a:t>
            </a:r>
            <a:endParaRPr lang="en-US" sz="36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761B3F-4021-4409-8E20-0BD4534162A8}"/>
              </a:ext>
            </a:extLst>
          </p:cNvPr>
          <p:cNvSpPr/>
          <p:nvPr/>
        </p:nvSpPr>
        <p:spPr>
          <a:xfrm>
            <a:off x="984495" y="3826063"/>
            <a:ext cx="45233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#f_</a:t>
            </a:r>
            <a:r>
              <a:rPr lang="as-IN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অরবিটাল</a:t>
            </a:r>
            <a:br>
              <a:rPr lang="as-IN" sz="3600" dirty="0"/>
            </a:br>
            <a:r>
              <a:rPr lang="en-US" dirty="0"/>
              <a:t>n </a:t>
            </a:r>
            <a:r>
              <a:rPr lang="as-IN" dirty="0"/>
              <a:t>এর মান যখন 4 হয় তখন </a:t>
            </a:r>
            <a:r>
              <a:rPr lang="en-US" dirty="0"/>
              <a:t>e-</a:t>
            </a:r>
            <a:br>
              <a:rPr lang="en-US" sz="3600" dirty="0"/>
            </a:br>
            <a:r>
              <a:rPr lang="as-IN" dirty="0"/>
              <a:t>চারটি অরবিটালে গমন করে আর</a:t>
            </a:r>
            <a:br>
              <a:rPr lang="as-IN" sz="3600" dirty="0"/>
            </a:br>
            <a:r>
              <a:rPr lang="as-IN" dirty="0"/>
              <a:t>অরবিটালটি হয় মৌলিক (</a:t>
            </a:r>
            <a:r>
              <a:rPr lang="en-US" dirty="0" err="1"/>
              <a:t>fandamental</a:t>
            </a:r>
            <a:r>
              <a:rPr lang="en-US" dirty="0"/>
              <a:t>) </a:t>
            </a:r>
            <a:r>
              <a:rPr lang="as-IN" dirty="0"/>
              <a:t>হয় এই</a:t>
            </a:r>
            <a:br>
              <a:rPr lang="as-IN" sz="3600" dirty="0"/>
            </a:br>
            <a:r>
              <a:rPr lang="en-US" dirty="0" err="1"/>
              <a:t>fandamental</a:t>
            </a:r>
            <a:r>
              <a:rPr lang="en-US" dirty="0"/>
              <a:t> </a:t>
            </a:r>
            <a:r>
              <a:rPr lang="as-IN" dirty="0"/>
              <a:t>এর প্রখম অক্ষর </a:t>
            </a:r>
            <a:r>
              <a:rPr lang="en-US" dirty="0"/>
              <a:t>f </a:t>
            </a:r>
            <a:r>
              <a:rPr lang="as-IN" dirty="0"/>
              <a:t>এই জন্য এই</a:t>
            </a:r>
            <a:br>
              <a:rPr lang="as-IN" sz="3600" dirty="0"/>
            </a:br>
            <a:r>
              <a:rPr lang="as-IN" dirty="0"/>
              <a:t>অরবিটালকে </a:t>
            </a:r>
            <a:r>
              <a:rPr lang="en-US" dirty="0"/>
              <a:t>f </a:t>
            </a:r>
            <a:r>
              <a:rPr lang="as-IN" dirty="0"/>
              <a:t>অরবিটাল বলা হয়।</a:t>
            </a:r>
            <a:endParaRPr lang="en-US" sz="36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CDF670-125A-4D0A-9582-AA472E59F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4617" y="932606"/>
            <a:ext cx="2897020" cy="1993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0A08FE-4D2D-4FE7-B1C5-B5D8998246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3594" y="3643984"/>
            <a:ext cx="2807587" cy="228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0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CCCEB4-8103-43E4-8E5A-96F6ED759D47}"/>
              </a:ext>
            </a:extLst>
          </p:cNvPr>
          <p:cNvSpPr/>
          <p:nvPr/>
        </p:nvSpPr>
        <p:spPr>
          <a:xfrm>
            <a:off x="1100344" y="118118"/>
            <a:ext cx="3656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বাড়ির কাজঃ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70507F-B562-4470-8DC1-08D6488B939F}"/>
              </a:ext>
            </a:extLst>
          </p:cNvPr>
          <p:cNvSpPr/>
          <p:nvPr/>
        </p:nvSpPr>
        <p:spPr>
          <a:xfrm>
            <a:off x="2834380" y="1674674"/>
            <a:ext cx="5593198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১। অরবিট কাকে বলে?</a:t>
            </a:r>
            <a:endParaRPr lang="en-US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980CA4-0060-4CB5-8425-12D358EC13E3}"/>
              </a:ext>
            </a:extLst>
          </p:cNvPr>
          <p:cNvSpPr/>
          <p:nvPr/>
        </p:nvSpPr>
        <p:spPr>
          <a:xfrm>
            <a:off x="2928729" y="2628781"/>
            <a:ext cx="4357283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২। অরবিটাল কি?</a:t>
            </a:r>
            <a:endParaRPr lang="en-US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57BD1E-92E5-45C0-A9A5-BD6B6FC8438F}"/>
              </a:ext>
            </a:extLst>
          </p:cNvPr>
          <p:cNvSpPr/>
          <p:nvPr/>
        </p:nvSpPr>
        <p:spPr>
          <a:xfrm>
            <a:off x="2834380" y="3533376"/>
            <a:ext cx="8276625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৩। বিভিন্ন অরবিটালের চিএসহ বর্ননা দেও?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010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BDD0-EA34-43E5-A74A-242EBE0A7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0251" y="-476616"/>
            <a:ext cx="8187071" cy="4064627"/>
          </a:xfrm>
        </p:spPr>
        <p:txBody>
          <a:bodyPr/>
          <a:lstStyle/>
          <a:p>
            <a:r>
              <a:rPr lang="en-US" dirty="0"/>
              <a:t>T</a:t>
            </a:r>
            <a:r>
              <a:rPr lang="bn-BD" dirty="0"/>
              <a:t>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38</TotalTime>
  <Words>341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wellcome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</dc:title>
  <dc:creator>Imtiaz Adnan</dc:creator>
  <cp:lastModifiedBy>Imtiaz Adnan</cp:lastModifiedBy>
  <cp:revision>5</cp:revision>
  <dcterms:created xsi:type="dcterms:W3CDTF">2020-07-26T05:38:18Z</dcterms:created>
  <dcterms:modified xsi:type="dcterms:W3CDTF">2020-07-27T12:06:58Z</dcterms:modified>
</cp:coreProperties>
</file>