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0" r:id="rId2"/>
    <p:sldId id="273" r:id="rId3"/>
    <p:sldId id="274" r:id="rId4"/>
    <p:sldId id="275" r:id="rId5"/>
    <p:sldId id="276" r:id="rId6"/>
    <p:sldId id="309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308" r:id="rId17"/>
    <p:sldId id="286" r:id="rId18"/>
    <p:sldId id="287" r:id="rId19"/>
    <p:sldId id="288" r:id="rId20"/>
    <p:sldId id="289" r:id="rId21"/>
    <p:sldId id="290" r:id="rId22"/>
    <p:sldId id="291" r:id="rId23"/>
    <p:sldId id="305" r:id="rId24"/>
    <p:sldId id="307" r:id="rId25"/>
    <p:sldId id="292" r:id="rId26"/>
    <p:sldId id="293" r:id="rId27"/>
    <p:sldId id="294" r:id="rId28"/>
    <p:sldId id="295" r:id="rId29"/>
    <p:sldId id="296" r:id="rId30"/>
    <p:sldId id="298" r:id="rId31"/>
    <p:sldId id="299" r:id="rId32"/>
    <p:sldId id="304" r:id="rId33"/>
    <p:sldId id="303" r:id="rId34"/>
    <p:sldId id="300" r:id="rId3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6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3193A-F8CE-435F-8AA9-4E2D0AE4F65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dirty="0">
              <a:solidFill>
                <a:srgbClr val="002060"/>
              </a:solidFill>
            </a:rPr>
            <a:t>মূলধন বাজেটিং- এর বিভিন্ন কৌশল প্রয়োগ </a:t>
          </a:r>
          <a:r>
            <a:rPr lang="bn-BD" dirty="0" smtClean="0">
              <a:solidFill>
                <a:srgbClr val="002060"/>
              </a:solidFill>
            </a:rPr>
            <a:t>কর</a:t>
          </a:r>
          <a:r>
            <a:rPr lang="en-US" dirty="0" err="1" smtClean="0">
              <a:solidFill>
                <a:srgbClr val="002060"/>
              </a:solidFill>
            </a:rPr>
            <a:t>তে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সক্ষম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হবে</a:t>
          </a:r>
          <a:r>
            <a:rPr lang="bn-BD" dirty="0" smtClean="0">
              <a:solidFill>
                <a:srgbClr val="002060"/>
              </a:solidFill>
            </a:rPr>
            <a:t>। </a:t>
          </a:r>
          <a:endParaRPr lang="en-US" dirty="0">
            <a:solidFill>
              <a:srgbClr val="002060"/>
            </a:solidFill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0BF31-B2A6-4DA2-A524-BB7CCE1817DC}" type="pres">
      <dgm:prSet presAssocID="{BAE3193A-F8CE-435F-8AA9-4E2D0AE4F65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B7EB7-EB00-4BD2-BFA2-D3EB600F8285}" type="presOf" srcId="{BAE3193A-F8CE-435F-8AA9-4E2D0AE4F659}" destId="{A580BF31-B2A6-4DA2-A524-BB7CCE1817DC}" srcOrd="0" destOrd="0" presId="urn:microsoft.com/office/officeart/2005/8/layout/hList6"/>
    <dgm:cxn modelId="{E31590A5-4FC1-4679-9052-18D900CD1C4B}" type="presOf" srcId="{3FA347D8-9D24-4944-B1C4-C10DA75F5509}" destId="{3FA82910-EBD3-4BC0-A17D-97D7EA2EF24C}" srcOrd="0" destOrd="0" presId="urn:microsoft.com/office/officeart/2005/8/layout/hList6"/>
    <dgm:cxn modelId="{615596B6-DDB4-4F7A-B9EA-1A2BD4A0A2BE}" srcId="{3FA347D8-9D24-4944-B1C4-C10DA75F5509}" destId="{BAE3193A-F8CE-435F-8AA9-4E2D0AE4F659}" srcOrd="0" destOrd="0" parTransId="{D61CE14E-030E-4C18-9B50-5921EA7E1EC7}" sibTransId="{C0BE03F5-EC66-4C89-B513-6212523C4BD2}"/>
    <dgm:cxn modelId="{9E3F0D52-8106-46AF-9320-17DC6BC1755D}" type="presParOf" srcId="{3FA82910-EBD3-4BC0-A17D-97D7EA2EF24C}" destId="{A580BF31-B2A6-4DA2-A524-BB7CCE1817DC}" srcOrd="0" destOrd="0" presId="urn:microsoft.com/office/officeart/2005/8/layout/hList6"/>
  </dgm:cxnLst>
  <dgm:bg/>
  <dgm:whole>
    <a:effectLst>
      <a:reflection blurRad="6350" stA="50000" endA="300" endPos="5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0BF31-B2A6-4DA2-A524-BB7CCE1817DC}">
      <dsp:nvSpPr>
        <dsp:cNvPr id="0" name=""/>
        <dsp:cNvSpPr/>
      </dsp:nvSpPr>
      <dsp:spPr>
        <a:xfrm rot="16200000">
          <a:off x="2664619" y="-2664619"/>
          <a:ext cx="3486150" cy="8815388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>
              <a:solidFill>
                <a:srgbClr val="002060"/>
              </a:solidFill>
            </a:rPr>
            <a:t>মূলধন বাজেটিং- এর বিভিন্ন কৌশল প্রয়োগ </a:t>
          </a:r>
          <a:r>
            <a:rPr lang="bn-BD" sz="6500" kern="1200" dirty="0" smtClean="0">
              <a:solidFill>
                <a:srgbClr val="002060"/>
              </a:solidFill>
            </a:rPr>
            <a:t>কর</a:t>
          </a:r>
          <a:r>
            <a:rPr lang="en-US" sz="6500" kern="1200" dirty="0" err="1" smtClean="0">
              <a:solidFill>
                <a:srgbClr val="002060"/>
              </a:solidFill>
            </a:rPr>
            <a:t>তে</a:t>
          </a:r>
          <a:r>
            <a:rPr lang="en-US" sz="6500" kern="1200" dirty="0" smtClean="0">
              <a:solidFill>
                <a:srgbClr val="002060"/>
              </a:solidFill>
            </a:rPr>
            <a:t> </a:t>
          </a:r>
          <a:r>
            <a:rPr lang="en-US" sz="6500" kern="1200" dirty="0" err="1" smtClean="0">
              <a:solidFill>
                <a:srgbClr val="002060"/>
              </a:solidFill>
            </a:rPr>
            <a:t>সক্ষম</a:t>
          </a:r>
          <a:r>
            <a:rPr lang="en-US" sz="6500" kern="1200" dirty="0" smtClean="0">
              <a:solidFill>
                <a:srgbClr val="002060"/>
              </a:solidFill>
            </a:rPr>
            <a:t> </a:t>
          </a:r>
          <a:r>
            <a:rPr lang="en-US" sz="6500" kern="1200" dirty="0" err="1" smtClean="0">
              <a:solidFill>
                <a:srgbClr val="002060"/>
              </a:solidFill>
            </a:rPr>
            <a:t>হবে</a:t>
          </a:r>
          <a:r>
            <a:rPr lang="bn-BD" sz="6500" kern="1200" dirty="0" smtClean="0">
              <a:solidFill>
                <a:srgbClr val="002060"/>
              </a:solidFill>
            </a:rPr>
            <a:t>। </a:t>
          </a:r>
          <a:endParaRPr lang="en-US" sz="6500" kern="1200" dirty="0">
            <a:solidFill>
              <a:srgbClr val="002060"/>
            </a:solidFill>
          </a:endParaRPr>
        </a:p>
      </dsp:txBody>
      <dsp:txXfrm rot="5400000">
        <a:off x="0" y="697230"/>
        <a:ext cx="8815388" cy="2091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DB85E-35A7-4475-9340-15D60257926B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7BC4E-42BD-443D-8163-7C2E28C03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17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rgbClr val="002060"/>
                </a:solidFill>
              </a:rPr>
              <a:t>মূলধন বাজেটিং- এর বিভিন্ন কৌশল প্রয়োগ কর</a:t>
            </a:r>
            <a:r>
              <a:rPr lang="en-US" dirty="0" err="1" smtClean="0">
                <a:solidFill>
                  <a:srgbClr val="002060"/>
                </a:solidFill>
              </a:rPr>
              <a:t>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সক্ষম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হবে</a:t>
            </a:r>
            <a:r>
              <a:rPr lang="bn-BD" dirty="0" smtClean="0">
                <a:solidFill>
                  <a:srgbClr val="002060"/>
                </a:solidFill>
              </a:rPr>
              <a:t>।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BC4E-42BD-443D-8163-7C2E28C034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62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বিসমিল্লাহির</a:t>
            </a:r>
            <a:r>
              <a:rPr lang="en-US" sz="1200" dirty="0" smtClean="0"/>
              <a:t> </a:t>
            </a:r>
            <a:r>
              <a:rPr lang="en-US" sz="1200" dirty="0" err="1" smtClean="0"/>
              <a:t>রাহমানির</a:t>
            </a:r>
            <a:r>
              <a:rPr lang="en-US" sz="1200" dirty="0" smtClean="0"/>
              <a:t> </a:t>
            </a:r>
            <a:r>
              <a:rPr lang="en-US" sz="1200" dirty="0" err="1" smtClean="0"/>
              <a:t>রাহিম</a:t>
            </a:r>
            <a:r>
              <a:rPr lang="en-US" sz="1200" dirty="0" smtClean="0"/>
              <a:t>….।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BC4E-42BD-443D-8163-7C2E28C034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94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90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44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52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226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98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02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8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28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12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9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0F5F-90A9-409B-9F43-64036ED9DB35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5784-2440-4A6C-BABE-3FA6188B9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59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601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60413" y="766249"/>
            <a:ext cx="10744199" cy="113875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6600" dirty="0" err="1"/>
              <a:t>বিসমিল্লাহির</a:t>
            </a:r>
            <a:r>
              <a:rPr lang="en-US" sz="6600" dirty="0"/>
              <a:t> </a:t>
            </a:r>
            <a:r>
              <a:rPr lang="en-US" sz="6600" dirty="0" err="1"/>
              <a:t>রাহমানির</a:t>
            </a:r>
            <a:r>
              <a:rPr lang="en-US" sz="6600" dirty="0"/>
              <a:t> </a:t>
            </a:r>
            <a:r>
              <a:rPr lang="en-US" sz="6600" dirty="0" err="1"/>
              <a:t>রাহিম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812" y="2119313"/>
            <a:ext cx="9677400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912812" y="457200"/>
            <a:ext cx="10515600" cy="132556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812" y="1914127"/>
            <a:ext cx="10439400" cy="456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267198" y="457200"/>
            <a:ext cx="7542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ক. </a:t>
            </a:r>
            <a:r>
              <a:rPr lang="en-US" sz="36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অর্থায়নের</a:t>
            </a:r>
            <a:r>
              <a:rPr lang="en-US" sz="36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সাফল্যের</a:t>
            </a:r>
            <a:r>
              <a:rPr lang="en-US" sz="36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চাবিকাঠি</a:t>
            </a:r>
            <a:r>
              <a:rPr lang="en-US" sz="36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কোনটি?</a:t>
            </a:r>
            <a:endParaRPr lang="en-US" sz="36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5612" y="1059359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ক. </a:t>
            </a:r>
            <a:r>
              <a:rPr lang="en-US" sz="32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অর্থায়নের</a:t>
            </a:r>
            <a:r>
              <a:rPr lang="en-US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সাফল্যের</a:t>
            </a:r>
            <a:r>
              <a:rPr lang="en-US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চাবিকাঠি</a:t>
            </a:r>
            <a:r>
              <a:rPr lang="en-US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হলো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মূলধন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বাজেটিং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। 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5612" y="21336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খ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মূলধন</a:t>
            </a:r>
            <a:r>
              <a:rPr lang="en-US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বাজেটিং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অনুমান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নির্ভর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কেন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?-ব্যাখ্যা করো।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5612" y="2667000"/>
            <a:ext cx="754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কোনো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প্রকল্পের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আয়-ব্যয়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অনুমানের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ওপর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ভিত্তি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প্রাক্কলন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মূলধন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বাজেটিংকে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অনুমান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নির্ভর</a:t>
            </a:r>
            <a:r>
              <a:rPr lang="en-US" sz="28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স্থায়ী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সম্পত্তি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মেশিন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ক্রয়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উচিত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কিনা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নির্ভর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ঐ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মেশিন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উৎপাদিত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পণ্যের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ভবিষ্য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মূল্য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পণ্যের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পরিমান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পণ্যে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খরচ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ইত্যাদির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ওপর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ভবিষ্যতের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তথ্য-উপাত্ত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অনুমানের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ভিত্তিতে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যাচাই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বাস্তবসম্মত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নাও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1" y="381000"/>
            <a:ext cx="373379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204D2CD-3D6C-4DB3-86AF-B30013C28F7A}"/>
              </a:ext>
            </a:extLst>
          </p:cNvPr>
          <p:cNvCxnSpPr/>
          <p:nvPr/>
        </p:nvCxnSpPr>
        <p:spPr>
          <a:xfrm rot="16200000" flipV="1">
            <a:off x="1027111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7197" y="472857"/>
            <a:ext cx="112760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ক. </a:t>
            </a:r>
            <a:r>
              <a:rPr lang="en-US" sz="44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অর্থায়নের</a:t>
            </a:r>
            <a:r>
              <a:rPr lang="en-US" sz="44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সাফল্যের</a:t>
            </a:r>
            <a:r>
              <a:rPr lang="en-US" sz="44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চাবিকাঠি</a:t>
            </a:r>
            <a:r>
              <a:rPr lang="en-US" sz="44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কোনটি?</a:t>
            </a:r>
            <a:endParaRPr lang="en-US" sz="44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611" y="1075016"/>
            <a:ext cx="11277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ক. </a:t>
            </a:r>
            <a:r>
              <a:rPr lang="en-US" sz="40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অর্থায়নের</a:t>
            </a:r>
            <a:r>
              <a:rPr lang="en-US" sz="40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সাফল্যের</a:t>
            </a:r>
            <a:r>
              <a:rPr lang="en-US" sz="40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চাবিকাঠি</a:t>
            </a:r>
            <a:r>
              <a:rPr lang="en-US" sz="40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হলো</a:t>
            </a:r>
            <a:r>
              <a:rPr lang="en-US" sz="40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মূলধন</a:t>
            </a:r>
            <a:r>
              <a:rPr lang="en-US" sz="40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বাজেটিং</a:t>
            </a:r>
            <a:r>
              <a:rPr lang="en-US" sz="40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। </a:t>
            </a:r>
            <a:endParaRPr lang="en-US" sz="40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612" y="2149257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খ</a:t>
            </a:r>
            <a:r>
              <a:rPr lang="en-US" sz="40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মূলধন</a:t>
            </a:r>
            <a:r>
              <a:rPr lang="en-US" sz="40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বাজেটিং</a:t>
            </a:r>
            <a:r>
              <a:rPr lang="en-US" sz="40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অনুমান</a:t>
            </a:r>
            <a:r>
              <a:rPr lang="en-US" sz="40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নির্ভর</a:t>
            </a:r>
            <a:r>
              <a:rPr lang="en-US" sz="40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কেন</a:t>
            </a:r>
            <a:r>
              <a:rPr lang="en-US" sz="40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?-ব্যাখ্যা করো।</a:t>
            </a:r>
            <a:endParaRPr lang="en-US" sz="4000" dirty="0">
              <a:latin typeface="Vrinda" pitchFamily="2" charset="0"/>
              <a:cs typeface="Vrind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612" y="3048000"/>
            <a:ext cx="1127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কোনো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প্রকল্পের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আয়-ব্যয়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অনুমানের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ওপর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ভিত্তি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প্রাক্কলন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মূলধন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বাজেটিংকে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অনুমান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নির্ভর</a:t>
            </a:r>
            <a:r>
              <a:rPr lang="en-US" sz="36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বলা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স্থায়ী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সম্পত্তি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যেমন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মেশিন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ক্রয়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উচিত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কিনা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নির্ভর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ঐ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মেশিন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উৎপাদিত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পণ্যের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ভবিষ্য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ৎ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মূল্য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পণ্যের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পরিমান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পণ্যে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খরচ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ইত্যাদির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ওপর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ভবিষ্যতের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তথ্য-উপাত্ত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অনুমানের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ভিত্তিতে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যাচাই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বাস্তবসম্মত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নাও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36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12" y="457200"/>
            <a:ext cx="11201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957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93701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1" y="381000"/>
            <a:ext cx="373379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D204D2CD-3D6C-4DB3-86AF-B30013C28F7A}"/>
              </a:ext>
            </a:extLst>
          </p:cNvPr>
          <p:cNvCxnSpPr/>
          <p:nvPr/>
        </p:nvCxnSpPr>
        <p:spPr>
          <a:xfrm rot="16200000" flipV="1">
            <a:off x="1027111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41812" y="54102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পে-ব্যাক সময়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	  =৩ +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		বছর</a:t>
            </a:r>
            <a:endParaRPr lang="en-US" dirty="0" smtClean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460E46-16A6-4566-8808-33857AB7D6C2}"/>
              </a:ext>
            </a:extLst>
          </p:cNvPr>
          <p:cNvCxnSpPr>
            <a:cxnSpLocks/>
          </p:cNvCxnSpPr>
          <p:nvPr/>
        </p:nvCxnSpPr>
        <p:spPr>
          <a:xfrm>
            <a:off x="6475412" y="5643265"/>
            <a:ext cx="1600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54"/>
          <p:cNvSpPr txBox="1"/>
          <p:nvPr/>
        </p:nvSpPr>
        <p:spPr>
          <a:xfrm>
            <a:off x="6780212" y="5257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৯০,০০০</a:t>
            </a:r>
            <a:endParaRPr lang="en-US" b="1" dirty="0"/>
          </a:p>
        </p:txBody>
      </p:sp>
      <p:sp>
        <p:nvSpPr>
          <p:cNvPr id="46" name="TextBox 55"/>
          <p:cNvSpPr txBox="1"/>
          <p:nvPr/>
        </p:nvSpPr>
        <p:spPr>
          <a:xfrm>
            <a:off x="6627812" y="5562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১,৯০,০০০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5713412" y="6019800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 ৩.৪৭ বছর</a:t>
            </a:r>
            <a:endParaRPr lang="en-US" dirty="0"/>
          </a:p>
        </p:txBody>
      </p:sp>
      <p:sp>
        <p:nvSpPr>
          <p:cNvPr id="48" name="TextBox 32"/>
          <p:cNvSpPr txBox="1"/>
          <p:nvPr/>
        </p:nvSpPr>
        <p:spPr>
          <a:xfrm>
            <a:off x="4341812" y="757535"/>
            <a:ext cx="7315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সারনি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নগদ প্রবাহ ব্যবহার 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শান্তা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পে-ব্যাক সময় হবে নিম্ন 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পঃ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4324342"/>
              </p:ext>
            </p:extLst>
          </p:nvPr>
        </p:nvGraphicFramePr>
        <p:xfrm>
          <a:off x="4418013" y="1371600"/>
          <a:ext cx="7238999" cy="3596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8079"/>
                <a:gridCol w="2521449"/>
                <a:gridCol w="3009471"/>
              </a:tblGrid>
              <a:tr h="314150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বছর</a:t>
                      </a:r>
                      <a:r>
                        <a:rPr lang="bn-BD" sz="2000" b="1" baseline="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 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নগদ  আন্তঃ</a:t>
                      </a:r>
                      <a:r>
                        <a:rPr lang="bn-BD" sz="2000" b="1" baseline="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 প্রবাহ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ক্রমযোজিত নগদ প্রবাহ 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৭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০</a:t>
                      </a:r>
                      <a:r>
                        <a:rPr lang="bn-BD" sz="2400" b="1" dirty="0" smtClean="0"/>
                        <a:t>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 -</a:t>
                      </a:r>
                      <a:r>
                        <a:rPr lang="en-US" sz="2400" b="1" dirty="0" smtClean="0"/>
                        <a:t>৭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০</a:t>
                      </a:r>
                      <a:r>
                        <a:rPr lang="bn-BD" sz="2400" b="1" dirty="0" smtClean="0"/>
                        <a:t>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২,৩০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৪,৭৫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১,৮০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২,৯০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২,০০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-৯০,</a:t>
                      </a:r>
                      <a:r>
                        <a:rPr lang="bn-BD" sz="2400" b="1" dirty="0" smtClean="0"/>
                        <a:t>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১,৯০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১,০০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১,৫০</a:t>
                      </a:r>
                      <a:r>
                        <a:rPr lang="bn-BD" sz="2400" b="1" dirty="0" smtClean="0"/>
                        <a:t>,০০০</a:t>
                      </a:r>
                      <a:r>
                        <a:rPr lang="bn-BD" sz="2400" b="1" baseline="0" dirty="0" smtClean="0"/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১,৩০,০০০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৩,৮০,০০০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9" name="Rectangle 58"/>
          <p:cNvSpPr/>
          <p:nvPr/>
        </p:nvSpPr>
        <p:spPr>
          <a:xfrm>
            <a:off x="2055812" y="5558135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পে-ব্যাক সময়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= ৩ +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		বছর</a:t>
            </a:r>
            <a:endParaRPr lang="en-US" sz="2800" dirty="0" smtClean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460E46-16A6-4566-8808-33857AB7D6C2}"/>
              </a:ext>
            </a:extLst>
          </p:cNvPr>
          <p:cNvCxnSpPr>
            <a:cxnSpLocks/>
          </p:cNvCxnSpPr>
          <p:nvPr/>
        </p:nvCxnSpPr>
        <p:spPr>
          <a:xfrm flipV="1">
            <a:off x="4646612" y="5823705"/>
            <a:ext cx="1961649" cy="8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54"/>
          <p:cNvSpPr txBox="1"/>
          <p:nvPr/>
        </p:nvSpPr>
        <p:spPr>
          <a:xfrm>
            <a:off x="4875212" y="5405735"/>
            <a:ext cx="121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৯০,০০০</a:t>
            </a:r>
            <a:endParaRPr lang="en-US" b="1" dirty="0"/>
          </a:p>
        </p:txBody>
      </p:sp>
      <p:sp>
        <p:nvSpPr>
          <p:cNvPr id="62" name="TextBox 55"/>
          <p:cNvSpPr txBox="1"/>
          <p:nvPr/>
        </p:nvSpPr>
        <p:spPr>
          <a:xfrm>
            <a:off x="4769434" y="5715000"/>
            <a:ext cx="140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১,৯০,০০০</a:t>
            </a:r>
            <a:endParaRPr lang="en-US" b="1" dirty="0"/>
          </a:p>
        </p:txBody>
      </p:sp>
      <p:sp>
        <p:nvSpPr>
          <p:cNvPr id="64" name="Rectangle 63"/>
          <p:cNvSpPr/>
          <p:nvPr/>
        </p:nvSpPr>
        <p:spPr>
          <a:xfrm>
            <a:off x="7828678" y="5562600"/>
            <a:ext cx="177093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 ৩.৪৭ বছর</a:t>
            </a:r>
            <a:endParaRPr lang="en-US" dirty="0"/>
          </a:p>
        </p:txBody>
      </p:sp>
      <p:sp>
        <p:nvSpPr>
          <p:cNvPr id="65" name="TextBox 32"/>
          <p:cNvSpPr txBox="1"/>
          <p:nvPr/>
        </p:nvSpPr>
        <p:spPr>
          <a:xfrm>
            <a:off x="1979612" y="457200"/>
            <a:ext cx="92964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সারনি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নগদ প্রবাহ ব্যবহার 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শান্তা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পে-ব্যাক সময় হবে নিম্ন 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পঃ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8283065"/>
              </p:ext>
            </p:extLst>
          </p:nvPr>
        </p:nvGraphicFramePr>
        <p:xfrm>
          <a:off x="1979611" y="1219200"/>
          <a:ext cx="9296401" cy="408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93533"/>
                <a:gridCol w="3238072"/>
                <a:gridCol w="3864796"/>
              </a:tblGrid>
              <a:tr h="31415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বছর</a:t>
                      </a:r>
                      <a:r>
                        <a:rPr lang="bn-BD" sz="2400" b="1" baseline="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 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নগদ  আন্তঃ</a:t>
                      </a:r>
                      <a:r>
                        <a:rPr lang="bn-BD" sz="2400" b="1" baseline="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 প্রবাহ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ক্রমযোজিত নগদ প্রবাহ </a:t>
                      </a:r>
                      <a:endParaRPr lang="en-US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-</a:t>
                      </a:r>
                      <a:r>
                        <a:rPr lang="en-US" sz="2800" b="1" dirty="0" smtClean="0"/>
                        <a:t>৭</a:t>
                      </a:r>
                      <a:r>
                        <a:rPr lang="bn-BD" sz="2800" b="1" dirty="0" smtClean="0"/>
                        <a:t>,</a:t>
                      </a:r>
                      <a:r>
                        <a:rPr lang="en-US" sz="2800" b="1" dirty="0" smtClean="0"/>
                        <a:t>০</a:t>
                      </a:r>
                      <a:r>
                        <a:rPr lang="bn-BD" sz="2800" b="1" dirty="0" smtClean="0"/>
                        <a:t>০,০০০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 -</a:t>
                      </a:r>
                      <a:r>
                        <a:rPr lang="en-US" sz="2800" b="1" dirty="0" smtClean="0"/>
                        <a:t>৭</a:t>
                      </a:r>
                      <a:r>
                        <a:rPr lang="bn-BD" sz="2800" b="1" dirty="0" smtClean="0"/>
                        <a:t>,</a:t>
                      </a:r>
                      <a:r>
                        <a:rPr lang="en-US" sz="2800" b="1" dirty="0" smtClean="0"/>
                        <a:t>০</a:t>
                      </a:r>
                      <a:r>
                        <a:rPr lang="bn-BD" sz="2800" b="1" dirty="0" smtClean="0"/>
                        <a:t>০,০০০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১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২,৩০</a:t>
                      </a:r>
                      <a:r>
                        <a:rPr lang="bn-BD" sz="2800" b="1" dirty="0" smtClean="0"/>
                        <a:t>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-</a:t>
                      </a:r>
                      <a:r>
                        <a:rPr lang="en-US" sz="2800" b="1" dirty="0" smtClean="0"/>
                        <a:t>৪,৭৫</a:t>
                      </a:r>
                      <a:r>
                        <a:rPr lang="bn-BD" sz="2800" b="1" dirty="0" smtClean="0"/>
                        <a:t>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১,৮০</a:t>
                      </a:r>
                      <a:r>
                        <a:rPr lang="bn-BD" sz="2800" b="1" dirty="0" smtClean="0"/>
                        <a:t>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-</a:t>
                      </a:r>
                      <a:r>
                        <a:rPr lang="en-US" sz="2800" b="1" dirty="0" smtClean="0"/>
                        <a:t>২,৯০</a:t>
                      </a:r>
                      <a:r>
                        <a:rPr lang="bn-BD" sz="2800" b="1" dirty="0" smtClean="0"/>
                        <a:t>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৩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২,০০</a:t>
                      </a:r>
                      <a:r>
                        <a:rPr lang="bn-BD" sz="2800" b="1" dirty="0" smtClean="0"/>
                        <a:t>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-৯০,</a:t>
                      </a:r>
                      <a:r>
                        <a:rPr lang="bn-BD" sz="2800" b="1" dirty="0" smtClean="0"/>
                        <a:t>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৪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১,৯০</a:t>
                      </a:r>
                      <a:r>
                        <a:rPr lang="bn-BD" sz="2800" b="1" dirty="0" smtClean="0"/>
                        <a:t>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১,০০</a:t>
                      </a:r>
                      <a:r>
                        <a:rPr lang="bn-BD" sz="2800" b="1" dirty="0" smtClean="0"/>
                        <a:t>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/>
                        <a:t>৫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১,৫০</a:t>
                      </a:r>
                      <a:r>
                        <a:rPr lang="bn-BD" sz="2800" b="1" dirty="0" smtClean="0"/>
                        <a:t>,০০০</a:t>
                      </a:r>
                      <a:r>
                        <a:rPr lang="bn-BD" sz="2800" b="1" baseline="0" dirty="0" smtClean="0"/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২</a:t>
                      </a:r>
                      <a:r>
                        <a:rPr lang="bn-BD" sz="2800" b="1" dirty="0" smtClean="0"/>
                        <a:t>,</a:t>
                      </a:r>
                      <a:r>
                        <a:rPr lang="en-US" sz="2800" b="1" dirty="0" smtClean="0"/>
                        <a:t>৫০</a:t>
                      </a:r>
                      <a:r>
                        <a:rPr lang="bn-BD" sz="2800" b="1" dirty="0" smtClean="0"/>
                        <a:t>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১,৩০,০০০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৩,৮০,০০০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  <p:bldP spid="64" grpId="0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49" y="457200"/>
            <a:ext cx="111299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2132012" y="66675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11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4" y="455099"/>
            <a:ext cx="1595438" cy="1983301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55612" y="26860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Business Studies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Lesson:- Board Question: </a:t>
            </a:r>
            <a:r>
              <a:rPr lang="en-US" sz="4000" dirty="0" smtClean="0">
                <a:solidFill>
                  <a:srgbClr val="FFFF00"/>
                </a:solidFill>
              </a:rPr>
              <a:t>2017 (5)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Finance &amp; Banking,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4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4412" y="4742543"/>
            <a:ext cx="1810657" cy="1810657"/>
          </a:xfrm>
          <a:prstGeom prst="rect">
            <a:avLst/>
          </a:prstGeom>
          <a:noFill/>
        </p:spPr>
      </p:pic>
      <p:pic>
        <p:nvPicPr>
          <p:cNvPr id="15" name="Picture 14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2773034"/>
            <a:ext cx="2059983" cy="1384308"/>
          </a:xfrm>
          <a:prstGeom prst="rect">
            <a:avLst/>
          </a:prstGeom>
        </p:spPr>
      </p:pic>
      <p:pic>
        <p:nvPicPr>
          <p:cNvPr id="16" name="Picture 15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2758522"/>
            <a:ext cx="2059983" cy="138430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12812" y="52451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  <p:extLst>
      <p:ext uri="{BB962C8B-B14F-4D97-AF65-F5344CB8AC3E}">
        <p14:creationId xmlns:p14="http://schemas.microsoft.com/office/powerpoint/2010/main" xmlns="" val="41600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113212" y="5405735"/>
                <a:ext cx="4299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12" y="5405735"/>
                <a:ext cx="42992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1" y="381000"/>
            <a:ext cx="3733797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D204D2CD-3D6C-4DB3-86AF-B30013C28F7A}"/>
              </a:ext>
            </a:extLst>
          </p:cNvPr>
          <p:cNvCxnSpPr/>
          <p:nvPr/>
        </p:nvCxnSpPr>
        <p:spPr>
          <a:xfrm rot="16200000" flipV="1">
            <a:off x="1027111" y="34671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341812" y="49530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পে-ব্যাক সময়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	  =৩ +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		বছর</a:t>
            </a:r>
            <a:endParaRPr lang="en-US" dirty="0" smtClean="0"/>
          </a:p>
        </p:txBody>
      </p:sp>
      <p:sp>
        <p:nvSpPr>
          <p:cNvPr id="42" name="TextBox 54"/>
          <p:cNvSpPr txBox="1"/>
          <p:nvPr/>
        </p:nvSpPr>
        <p:spPr>
          <a:xfrm>
            <a:off x="6780212" y="4800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৮</a:t>
            </a:r>
            <a:r>
              <a:rPr lang="en-US" b="1" dirty="0" smtClean="0"/>
              <a:t>০,০০০</a:t>
            </a:r>
            <a:endParaRPr lang="en-US" b="1" dirty="0"/>
          </a:p>
        </p:txBody>
      </p:sp>
      <p:sp>
        <p:nvSpPr>
          <p:cNvPr id="43" name="TextBox 55"/>
          <p:cNvSpPr txBox="1"/>
          <p:nvPr/>
        </p:nvSpPr>
        <p:spPr>
          <a:xfrm>
            <a:off x="6627812" y="5105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২,৩০,০০০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8612186" y="4953000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 ৩.৩৫ বছর</a:t>
            </a:r>
            <a:endParaRPr lang="en-US" dirty="0"/>
          </a:p>
        </p:txBody>
      </p:sp>
      <p:sp>
        <p:nvSpPr>
          <p:cNvPr id="45" name="TextBox 32"/>
          <p:cNvSpPr txBox="1"/>
          <p:nvPr/>
        </p:nvSpPr>
        <p:spPr>
          <a:xfrm>
            <a:off x="4341812" y="533400"/>
            <a:ext cx="7315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সারনি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নগদ প্রবাহ ব্যবহার 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সম্পা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পে-ব্যাক সময় হবে নিম্ন 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পঃ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1332175"/>
              </p:ext>
            </p:extLst>
          </p:nvPr>
        </p:nvGraphicFramePr>
        <p:xfrm>
          <a:off x="4341812" y="1219200"/>
          <a:ext cx="7315200" cy="3596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6059"/>
                <a:gridCol w="2547991"/>
                <a:gridCol w="3041150"/>
              </a:tblGrid>
              <a:tr h="314150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বছর</a:t>
                      </a:r>
                      <a:r>
                        <a:rPr lang="bn-BD" sz="2000" b="1" baseline="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 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নগদ  আন্তঃ</a:t>
                      </a:r>
                      <a:r>
                        <a:rPr lang="bn-BD" sz="2000" b="1" baseline="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 প্রবাহ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ক্রমযোজিত নগদ প্রবাহ 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৭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০</a:t>
                      </a:r>
                      <a:r>
                        <a:rPr lang="bn-BD" sz="2400" b="1" dirty="0" smtClean="0"/>
                        <a:t>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 -</a:t>
                      </a:r>
                      <a:r>
                        <a:rPr lang="en-US" sz="2400" b="1" dirty="0" smtClean="0"/>
                        <a:t>৭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০</a:t>
                      </a:r>
                      <a:r>
                        <a:rPr lang="bn-BD" sz="2400" b="1" dirty="0" smtClean="0"/>
                        <a:t>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৪,৫০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১,৬০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২,৯০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২,১০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-৮০,</a:t>
                      </a:r>
                      <a:r>
                        <a:rPr lang="bn-BD" sz="2400" b="1" dirty="0" smtClean="0"/>
                        <a:t>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২,৩০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১,৫০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২,০০</a:t>
                      </a:r>
                      <a:r>
                        <a:rPr lang="bn-BD" sz="2400" b="1" dirty="0" smtClean="0"/>
                        <a:t>,০০০</a:t>
                      </a:r>
                      <a:r>
                        <a:rPr lang="bn-BD" sz="2400" b="1" baseline="0" dirty="0" smtClean="0"/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৩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৫,৩০,০০০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460E46-16A6-4566-8808-33857AB7D6C2}"/>
              </a:ext>
            </a:extLst>
          </p:cNvPr>
          <p:cNvCxnSpPr>
            <a:cxnSpLocks/>
          </p:cNvCxnSpPr>
          <p:nvPr/>
        </p:nvCxnSpPr>
        <p:spPr>
          <a:xfrm>
            <a:off x="6545261" y="5181600"/>
            <a:ext cx="1524000" cy="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Rectangle 47"/>
              <p:cNvSpPr/>
              <p:nvPr/>
            </p:nvSpPr>
            <p:spPr>
              <a:xfrm>
                <a:off x="4113212" y="4953000"/>
                <a:ext cx="4299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212" y="4953000"/>
                <a:ext cx="42992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341812" y="54864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</a:rPr>
              <a:t>জনাব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কিশোর</a:t>
            </a:r>
            <a:r>
              <a:rPr lang="en-US" sz="2000" b="1" dirty="0" smtClean="0">
                <a:latin typeface="NikoshBAN" pitchFamily="2" charset="0"/>
              </a:rPr>
              <a:t> - </a:t>
            </a:r>
            <a:r>
              <a:rPr lang="en-US" sz="2000" b="1" dirty="0" err="1">
                <a:latin typeface="NikoshBAN" pitchFamily="2" charset="0"/>
              </a:rPr>
              <a:t>এর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সম্পা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</a:rPr>
              <a:t>প্রকল্পটিই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গ্রহণ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করা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উচিত</a:t>
            </a:r>
            <a:r>
              <a:rPr lang="en-US" sz="2000" b="1" dirty="0">
                <a:latin typeface="NikoshBAN" pitchFamily="2" charset="0"/>
              </a:rPr>
              <a:t>। </a:t>
            </a:r>
            <a:r>
              <a:rPr lang="en-US" sz="2000" b="1" dirty="0" err="1">
                <a:latin typeface="NikoshBAN" pitchFamily="2" charset="0"/>
              </a:rPr>
              <a:t>কারণ</a:t>
            </a:r>
            <a:r>
              <a:rPr lang="en-US" sz="2000" b="1" dirty="0">
                <a:latin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</a:rPr>
              <a:t>শান্তা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প্রকল্পের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পে-ব্যাক সময়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৩.৪৭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সম্পা</a:t>
            </a:r>
            <a:r>
              <a:rPr lang="en-US" sz="2000" b="1" dirty="0" smtClean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প্রকল্পটির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পে-ব্যাক সময়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৩.৩৫।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প্রকল্প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বিনিয়োগের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টাকা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আগে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ফেরত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আসবে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সে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প্রকল্পটি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গ্রহণ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করা</a:t>
            </a:r>
            <a:r>
              <a:rPr lang="en-US" sz="2000" b="1" dirty="0">
                <a:latin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</a:rPr>
              <a:t>উচিত</a:t>
            </a:r>
            <a:r>
              <a:rPr lang="en-US" sz="2000" b="1" dirty="0">
                <a:latin typeface="NikoshBAN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2" grpId="0"/>
      <p:bldP spid="43" grpId="0"/>
      <p:bldP spid="44" grpId="0"/>
      <p:bldP spid="45" grpId="0" animBg="1"/>
      <p:bldP spid="48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Rectangle 34"/>
              <p:cNvSpPr/>
              <p:nvPr/>
            </p:nvSpPr>
            <p:spPr>
              <a:xfrm>
                <a:off x="1217612" y="4648200"/>
                <a:ext cx="73472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12" y="4648200"/>
                <a:ext cx="73472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751012" y="48006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পে-ব্যাক সময়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	  =৩ +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		বছর</a:t>
            </a:r>
            <a:endParaRPr lang="en-US" dirty="0" smtClean="0"/>
          </a:p>
        </p:txBody>
      </p:sp>
      <p:sp>
        <p:nvSpPr>
          <p:cNvPr id="39" name="TextBox 54"/>
          <p:cNvSpPr txBox="1"/>
          <p:nvPr/>
        </p:nvSpPr>
        <p:spPr>
          <a:xfrm>
            <a:off x="4189412" y="4648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৮</a:t>
            </a:r>
            <a:r>
              <a:rPr lang="en-US" b="1" dirty="0" smtClean="0"/>
              <a:t>০,০০০</a:t>
            </a:r>
            <a:endParaRPr lang="en-US" b="1" dirty="0"/>
          </a:p>
        </p:txBody>
      </p:sp>
      <p:sp>
        <p:nvSpPr>
          <p:cNvPr id="40" name="TextBox 55"/>
          <p:cNvSpPr txBox="1"/>
          <p:nvPr/>
        </p:nvSpPr>
        <p:spPr>
          <a:xfrm>
            <a:off x="4037012" y="4953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২,৩০,০০০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962074" y="4800600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= ৩.৩৫ বছর</a:t>
            </a:r>
            <a:endParaRPr lang="en-US" dirty="0"/>
          </a:p>
        </p:txBody>
      </p:sp>
      <p:sp>
        <p:nvSpPr>
          <p:cNvPr id="42" name="TextBox 32"/>
          <p:cNvSpPr txBox="1"/>
          <p:nvPr/>
        </p:nvSpPr>
        <p:spPr>
          <a:xfrm>
            <a:off x="455612" y="457200"/>
            <a:ext cx="7315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সারনি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নগদ প্রবাহ ব্যবহার 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সম্পা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পে-ব্যাক সময় হবে নিম্ন 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পঃ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0889145"/>
              </p:ext>
            </p:extLst>
          </p:nvPr>
        </p:nvGraphicFramePr>
        <p:xfrm>
          <a:off x="2360612" y="1066800"/>
          <a:ext cx="7315200" cy="3596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6059"/>
                <a:gridCol w="2547991"/>
                <a:gridCol w="3041150"/>
              </a:tblGrid>
              <a:tr h="314150"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বছর</a:t>
                      </a:r>
                      <a:r>
                        <a:rPr lang="bn-BD" sz="2000" b="1" baseline="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 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নগদ  আন্তঃ</a:t>
                      </a:r>
                      <a:r>
                        <a:rPr lang="bn-BD" sz="2000" b="1" baseline="0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 প্রবাহ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1" dirty="0" smtClean="0">
                          <a:ln>
                            <a:solidFill>
                              <a:srgbClr val="002060"/>
                            </a:solidFill>
                          </a:ln>
                        </a:rPr>
                        <a:t>ক্রমযোজিত নগদ প্রবাহ </a:t>
                      </a:r>
                      <a:endParaRPr lang="en-US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৭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০</a:t>
                      </a:r>
                      <a:r>
                        <a:rPr lang="bn-BD" sz="2400" b="1" dirty="0" smtClean="0"/>
                        <a:t>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 -</a:t>
                      </a:r>
                      <a:r>
                        <a:rPr lang="en-US" sz="2400" b="1" dirty="0" smtClean="0"/>
                        <a:t>৭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০</a:t>
                      </a:r>
                      <a:r>
                        <a:rPr lang="bn-BD" sz="2400" b="1" dirty="0" smtClean="0"/>
                        <a:t>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৪,৫০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১,৬০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-</a:t>
                      </a:r>
                      <a:r>
                        <a:rPr lang="en-US" sz="2400" b="1" dirty="0" smtClean="0"/>
                        <a:t>২,৯০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২,১০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-৮০,</a:t>
                      </a:r>
                      <a:r>
                        <a:rPr lang="bn-BD" sz="2400" b="1" dirty="0" smtClean="0"/>
                        <a:t>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২,৩০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১,৫০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/>
                        <a:t>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২,০০</a:t>
                      </a:r>
                      <a:r>
                        <a:rPr lang="bn-BD" sz="2400" b="1" dirty="0" smtClean="0"/>
                        <a:t>,০০০</a:t>
                      </a:r>
                      <a:r>
                        <a:rPr lang="bn-BD" sz="2400" b="1" baseline="0" dirty="0" smtClean="0"/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৩</a:t>
                      </a:r>
                      <a:r>
                        <a:rPr lang="bn-BD" sz="2400" b="1" dirty="0" smtClean="0"/>
                        <a:t>,</a:t>
                      </a:r>
                      <a:r>
                        <a:rPr lang="en-US" sz="2400" b="1" dirty="0" smtClean="0"/>
                        <a:t>৫০</a:t>
                      </a:r>
                      <a:r>
                        <a:rPr lang="bn-BD" sz="2400" b="1" dirty="0" smtClean="0"/>
                        <a:t>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754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৫,৩০,০০০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460E46-16A6-4566-8808-33857AB7D6C2}"/>
              </a:ext>
            </a:extLst>
          </p:cNvPr>
          <p:cNvCxnSpPr>
            <a:cxnSpLocks/>
          </p:cNvCxnSpPr>
          <p:nvPr/>
        </p:nvCxnSpPr>
        <p:spPr>
          <a:xfrm>
            <a:off x="3960812" y="5029200"/>
            <a:ext cx="1524000" cy="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5612" y="5257800"/>
            <a:ext cx="1127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জনাব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কিশোর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-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এর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সম্পা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প্রকল্পটিই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গ্রহণ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করা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উচিত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।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কারণ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,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শান্তা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প্রকল্পের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bn-BD" sz="2800" b="1" dirty="0">
                <a:latin typeface="Vrinda" pitchFamily="2" charset="0"/>
                <a:cs typeface="Vrinda" pitchFamily="2" charset="0"/>
              </a:rPr>
              <a:t>পে-ব্যাক সময়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৩.৪৭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বছর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এবং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সম্পা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প্রকল্পটির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bn-BD" sz="2800" b="1" dirty="0">
                <a:latin typeface="Vrinda" pitchFamily="2" charset="0"/>
                <a:cs typeface="Vrinda" pitchFamily="2" charset="0"/>
              </a:rPr>
              <a:t>পে-ব্যাক সময়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৩.৩৫।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আমরা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জানি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যে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প্রকল্প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থেকে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বিনিয়োগের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টাকা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আগে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ফেরত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আসবে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সে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প্রকল্পটি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গ্রহণ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করা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latin typeface="Vrinda" pitchFamily="2" charset="0"/>
                <a:cs typeface="Vrinda" pitchFamily="2" charset="0"/>
              </a:rPr>
              <a:t>উচিত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।</a:t>
            </a:r>
            <a:endParaRPr lang="en-US" sz="2800" dirty="0">
              <a:latin typeface="Vrinda" pitchFamily="2" charset="0"/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39" grpId="0"/>
      <p:bldP spid="40" grpId="0"/>
      <p:bldP spid="41" grpId="0"/>
      <p:bldP spid="42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2" y="457200"/>
            <a:ext cx="11353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1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715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4572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862" y="58213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4212" y="2430482"/>
            <a:ext cx="1112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১</a:t>
            </a:r>
            <a:r>
              <a:rPr lang="en-US" sz="44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) </a:t>
            </a:r>
            <a:r>
              <a:rPr lang="en-US" sz="44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কর্মচারীদের</a:t>
            </a:r>
            <a:r>
              <a:rPr lang="en-US" sz="44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বেতন</a:t>
            </a:r>
            <a:r>
              <a:rPr lang="en-US" sz="44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কোন</a:t>
            </a:r>
            <a:r>
              <a:rPr lang="en-US" sz="44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ধরনের</a:t>
            </a:r>
            <a:r>
              <a:rPr lang="en-US" sz="44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ব্যয়</a:t>
            </a:r>
            <a:r>
              <a:rPr lang="en-US" sz="44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en-US" sz="3600" dirty="0" smtClean="0">
                <a:latin typeface="Vrinda" pitchFamily="2" charset="0"/>
                <a:cs typeface="Vrinda" pitchFamily="2" charset="0"/>
              </a:rPr>
              <a:t>	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ক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স্থায়ী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খরচ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		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খ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চলতি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খরচ</a:t>
            </a:r>
            <a:endParaRPr lang="en-US" sz="3600" b="1" dirty="0">
              <a:latin typeface="Vrinda" pitchFamily="2" charset="0"/>
              <a:cs typeface="Vrinda" pitchFamily="2" charset="0"/>
            </a:endParaRPr>
          </a:p>
          <a:p>
            <a:r>
              <a:rPr lang="en-US" sz="3600" b="1" dirty="0" smtClean="0">
                <a:latin typeface="Vrinda" pitchFamily="2" charset="0"/>
                <a:cs typeface="Vrinda" pitchFamily="2" charset="0"/>
              </a:rPr>
              <a:t>	গ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মোট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খরচ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	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	ঘ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)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নিট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খরচ</a:t>
            </a:r>
            <a:endParaRPr lang="en-US" sz="3600" b="1" dirty="0">
              <a:latin typeface="Vrinda" pitchFamily="2" charset="0"/>
              <a:cs typeface="Vrinda" pitchFamily="2" charset="0"/>
            </a:endParaRPr>
          </a:p>
          <a:p>
            <a:endParaRPr lang="en-US" sz="3600" dirty="0">
              <a:latin typeface="Vrinda" pitchFamily="2" charset="0"/>
              <a:cs typeface="Vrinda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২)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নিট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মুনাফার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কোনটি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যোগ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করলে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নগদ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আন্তঃপ্রবাহ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পাওয়া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যায়</a:t>
            </a:r>
            <a:r>
              <a:rPr lang="en-US" sz="36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en-US" sz="3600" b="1" dirty="0" smtClean="0">
                <a:latin typeface="Vrinda" pitchFamily="2" charset="0"/>
                <a:cs typeface="Vrinda" pitchFamily="2" charset="0"/>
              </a:rPr>
              <a:t>ক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অবচয়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	খ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কর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	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	গ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ভগ্নাবশেষ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মূল্য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	ঘ</a:t>
            </a:r>
            <a:r>
              <a:rPr lang="en-US" sz="36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চলতি</a:t>
            </a:r>
            <a:r>
              <a:rPr lang="en-US" sz="36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600" b="1" dirty="0" err="1" smtClean="0">
                <a:latin typeface="Vrinda" pitchFamily="2" charset="0"/>
                <a:cs typeface="Vrinda" pitchFamily="2" charset="0"/>
              </a:rPr>
              <a:t>ব্যয়</a:t>
            </a:r>
            <a:endParaRPr lang="en-US" sz="3600" b="1" dirty="0" smtClean="0">
              <a:latin typeface="Vrinda" pitchFamily="2" charset="0"/>
              <a:cs typeface="Vrinda" pitchFamily="2" charset="0"/>
            </a:endParaRPr>
          </a:p>
        </p:txBody>
      </p:sp>
      <p:sp useBgFill="1">
        <p:nvSpPr>
          <p:cNvPr id="7" name="Bent-Up Arrow 6"/>
          <p:cNvSpPr/>
          <p:nvPr/>
        </p:nvSpPr>
        <p:spPr>
          <a:xfrm rot="8218993" flipV="1">
            <a:off x="5599571" y="32122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Bent-Up Arrow 7"/>
          <p:cNvSpPr/>
          <p:nvPr/>
        </p:nvSpPr>
        <p:spPr>
          <a:xfrm rot="8218993" flipV="1">
            <a:off x="798971" y="54982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36612" y="457200"/>
            <a:ext cx="1043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-Down Arrow 4"/>
          <p:cNvSpPr/>
          <p:nvPr/>
        </p:nvSpPr>
        <p:spPr>
          <a:xfrm>
            <a:off x="991790" y="533400"/>
            <a:ext cx="10146774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910" y="1828800"/>
            <a:ext cx="10430102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97E596F-546C-4FAA-B450-2E2D3A60BD37}"/>
              </a:ext>
            </a:extLst>
          </p:cNvPr>
          <p:cNvSpPr/>
          <p:nvPr/>
        </p:nvSpPr>
        <p:spPr>
          <a:xfrm>
            <a:off x="7770812" y="53340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সকল </a:t>
            </a:r>
            <a:r>
              <a:rPr lang="en-US" sz="3200" b="1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বোর্ডঃ</a:t>
            </a:r>
            <a:r>
              <a:rPr lang="en-US" sz="32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২০১৮-৪</a:t>
            </a:r>
            <a:endParaRPr lang="en-US" sz="32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9012" y="1447800"/>
            <a:ext cx="7696200" cy="34932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2100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300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3072" y="685800"/>
            <a:ext cx="108877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22" y="457200"/>
            <a:ext cx="1124929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09636" y="3205882"/>
            <a:ext cx="8157800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/>
              <a:t>Board Question: </a:t>
            </a:r>
            <a:r>
              <a:rPr lang="en-US" sz="4400" dirty="0" smtClean="0"/>
              <a:t>2017</a:t>
            </a:r>
            <a:r>
              <a:rPr lang="en-US" sz="4800" dirty="0" smtClean="0"/>
              <a:t> (5) </a:t>
            </a:r>
            <a:endParaRPr lang="en-US" sz="4800" dirty="0"/>
          </a:p>
          <a:p>
            <a:pPr algn="ctr"/>
            <a:r>
              <a:rPr lang="en-US" sz="3200" dirty="0"/>
              <a:t> </a:t>
            </a:r>
            <a:r>
              <a:rPr lang="en-US" sz="6000" dirty="0" smtClean="0"/>
              <a:t>Finance &amp; Banking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22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822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22" y="457200"/>
            <a:ext cx="1124929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09636" y="3205882"/>
            <a:ext cx="8157800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/>
              <a:t>Board Question: </a:t>
            </a:r>
            <a:r>
              <a:rPr lang="en-US" sz="4400" dirty="0" smtClean="0"/>
              <a:t>2017</a:t>
            </a:r>
            <a:r>
              <a:rPr lang="en-US" sz="4800" dirty="0" smtClean="0"/>
              <a:t> (5) </a:t>
            </a:r>
            <a:endParaRPr lang="en-US" sz="4800" dirty="0"/>
          </a:p>
          <a:p>
            <a:pPr algn="ctr"/>
            <a:r>
              <a:rPr lang="en-US" sz="3200" dirty="0"/>
              <a:t> </a:t>
            </a:r>
            <a:r>
              <a:rPr lang="en-US" sz="6000" dirty="0" smtClean="0"/>
              <a:t>Finance &amp; Banking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946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2132012" y="66675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11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4" y="455099"/>
            <a:ext cx="1595438" cy="1983301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55612" y="26860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Business Studies</a:t>
            </a:r>
          </a:p>
          <a:p>
            <a:r>
              <a:rPr lang="en-US" sz="4000" dirty="0">
                <a:solidFill>
                  <a:srgbClr val="FFFF00"/>
                </a:solidFill>
              </a:rPr>
              <a:t>Lesson:- Board Question: </a:t>
            </a:r>
            <a:r>
              <a:rPr lang="en-US" sz="4000" dirty="0" smtClean="0">
                <a:solidFill>
                  <a:srgbClr val="FFFF00"/>
                </a:solidFill>
              </a:rPr>
              <a:t>2017 (5)</a:t>
            </a:r>
            <a:endParaRPr lang="en-US" sz="1800" dirty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Finance &amp; Banking,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4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4412" y="4742543"/>
            <a:ext cx="1810657" cy="1810657"/>
          </a:xfrm>
          <a:prstGeom prst="rect">
            <a:avLst/>
          </a:prstGeom>
          <a:noFill/>
        </p:spPr>
      </p:pic>
      <p:pic>
        <p:nvPicPr>
          <p:cNvPr id="15" name="Picture 14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2773034"/>
            <a:ext cx="2059983" cy="1384308"/>
          </a:xfrm>
          <a:prstGeom prst="rect">
            <a:avLst/>
          </a:prstGeom>
        </p:spPr>
      </p:pic>
      <p:pic>
        <p:nvPicPr>
          <p:cNvPr id="16" name="Picture 15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2758522"/>
            <a:ext cx="2059983" cy="138430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12812" y="52451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>
                <a:solidFill>
                  <a:srgbClr val="002060"/>
                </a:solidFill>
              </a:rPr>
              <a:t>by- </a:t>
            </a:r>
            <a:r>
              <a:rPr lang="en-US" sz="4800" dirty="0" err="1">
                <a:solidFill>
                  <a:srgbClr val="002060"/>
                </a:solidFill>
              </a:rPr>
              <a:t>Monoar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Hossen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Chowdhury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>
                <a:solidFill>
                  <a:schemeClr val="tx1"/>
                </a:solidFill>
              </a:rPr>
              <a:t>B.Ed</a:t>
            </a:r>
            <a:r>
              <a:rPr lang="en-US" sz="2400" dirty="0">
                <a:solidFill>
                  <a:schemeClr val="tx1"/>
                </a:solidFill>
              </a:rPr>
              <a:t> (NAEM), M.B.S (Accounting), B.B.S (Honors) </a:t>
            </a:r>
          </a:p>
        </p:txBody>
      </p:sp>
    </p:spTree>
    <p:extLst>
      <p:ext uri="{BB962C8B-B14F-4D97-AF65-F5344CB8AC3E}">
        <p14:creationId xmlns:p14="http://schemas.microsoft.com/office/powerpoint/2010/main" xmlns="" val="10422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822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Oval 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5" name="TextBox 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7" name="Picture 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8" name="Picture 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11" name="Picture 1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1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 rot="16200000">
            <a:off x="-356900" y="2107913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2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5" name="Picture 4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12" y="395139"/>
            <a:ext cx="3048000" cy="4024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10549016" y="196851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bn-IN" sz="3600" b="1" dirty="0" smtClean="0"/>
              <a:t>পরিতি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79412" y="4462242"/>
            <a:ext cx="5791200" cy="20909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0015" tIns="60008" rIns="120015" bIns="60008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মনোয়ার হোসেন </a:t>
            </a:r>
            <a:r>
              <a:rPr lang="en-US" sz="3200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চৌধূরী</a:t>
            </a:r>
            <a:endParaRPr lang="en-US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pPr algn="r"/>
            <a:r>
              <a:rPr lang="en-US" sz="20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B.Ed </a:t>
            </a:r>
            <a:r>
              <a:rPr lang="en-US" sz="20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(NAEM), M.B.S (Accounting), B.B.S (</a:t>
            </a:r>
            <a:r>
              <a:rPr lang="en-US" sz="2000" b="1" dirty="0" smtClean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Honors) </a:t>
            </a:r>
            <a:endParaRPr lang="en-US" sz="20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পদবীঃ সহকারি শিক্ষক (</a:t>
            </a:r>
            <a:r>
              <a:rPr lang="en-US" b="1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হিসাববিজ্ঞান</a:t>
            </a:r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) </a:t>
            </a:r>
            <a:endParaRPr lang="en-US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মহানগর</a:t>
            </a:r>
            <a:r>
              <a:rPr lang="en-US" sz="28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আইড়িয়াল</a:t>
            </a:r>
            <a:r>
              <a:rPr lang="en-US" sz="28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স্কুল অ্যান্ড কলেজ</a:t>
            </a:r>
            <a:r>
              <a:rPr lang="en-US" sz="28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মুগদা</a:t>
            </a:r>
            <a:r>
              <a:rPr lang="en-US" sz="28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ঢাকা</a:t>
            </a:r>
            <a:r>
              <a:rPr lang="en-US" sz="28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।</a:t>
            </a:r>
            <a:r>
              <a:rPr lang="bn-BD" sz="2800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Vrinda" pitchFamily="2" charset="0"/>
              <a:cs typeface="Vrinda" pitchFamily="2" charset="0"/>
            </a:endParaRPr>
          </a:p>
          <a:p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মোবাইল নং</a:t>
            </a:r>
            <a:r>
              <a:rPr lang="en-US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-</a:t>
            </a:r>
            <a:r>
              <a:rPr lang="bn-BD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০১৯</a:t>
            </a:r>
            <a:r>
              <a:rPr lang="en-US" b="1" dirty="0">
                <a:solidFill>
                  <a:srgbClr val="002060"/>
                </a:solidFill>
                <a:latin typeface="Vrinda" pitchFamily="2" charset="0"/>
                <a:cs typeface="Vrinda" pitchFamily="2" charset="0"/>
              </a:rPr>
              <a:t>২০০০৩৬৯১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54B548E-0ED9-4AF0-83BA-8B6B8782D568}"/>
              </a:ext>
            </a:extLst>
          </p:cNvPr>
          <p:cNvSpPr/>
          <p:nvPr/>
        </p:nvSpPr>
        <p:spPr>
          <a:xfrm>
            <a:off x="6475412" y="4479863"/>
            <a:ext cx="5334000" cy="18447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0015" tIns="60008" rIns="120015" bIns="60008">
            <a:spAutoFit/>
          </a:bodyPr>
          <a:lstStyle/>
          <a:p>
            <a:r>
              <a:rPr lang="as-IN" sz="2800" b="1" dirty="0" smtClean="0">
                <a:latin typeface="Vrinda" pitchFamily="2" charset="0"/>
                <a:cs typeface="Vrinda" pitchFamily="2" charset="0"/>
              </a:rPr>
              <a:t>বিষয়ঃ ফিন্যান্স ও ব্যাংকিং</a:t>
            </a:r>
            <a:endParaRPr lang="en-US" sz="2800" b="1" dirty="0">
              <a:latin typeface="Vrinda" pitchFamily="2" charset="0"/>
              <a:cs typeface="Vrinda" pitchFamily="2" charset="0"/>
            </a:endParaRPr>
          </a:p>
          <a:p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শ্রেণি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: ৯ম - ১০ম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শ্রেণি</a:t>
            </a:r>
            <a:endParaRPr lang="en-US" sz="2800" b="1" dirty="0">
              <a:latin typeface="Vrinda" pitchFamily="2" charset="0"/>
              <a:cs typeface="Vrinda" pitchFamily="2" charset="0"/>
            </a:endParaRPr>
          </a:p>
          <a:p>
            <a:r>
              <a:rPr lang="en-US" sz="2800" b="1" dirty="0" smtClean="0">
                <a:latin typeface="Vrinda" pitchFamily="2" charset="0"/>
                <a:cs typeface="Vrinda" pitchFamily="2" charset="0"/>
              </a:rPr>
              <a:t>৫ম </a:t>
            </a:r>
            <a:r>
              <a:rPr lang="en-US" sz="2800" b="1" dirty="0" err="1" smtClean="0">
                <a:latin typeface="Vrinda" pitchFamily="2" charset="0"/>
                <a:cs typeface="Vrinda" pitchFamily="2" charset="0"/>
              </a:rPr>
              <a:t>অধ্যায়</a:t>
            </a:r>
            <a:r>
              <a:rPr lang="en-US" sz="2800" b="1" dirty="0">
                <a:latin typeface="Vrinda" pitchFamily="2" charset="0"/>
                <a:cs typeface="Vrinda" pitchFamily="2" charset="0"/>
              </a:rPr>
              <a:t>: </a:t>
            </a:r>
            <a:r>
              <a:rPr lang="en-US" sz="2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Vrinda" pitchFamily="2" charset="0"/>
                <a:cs typeface="Vrinda" pitchFamily="2" charset="0"/>
              </a:rPr>
              <a:t>মূলধন আয় – ব্যয় প্রাক্কলন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Vrinda" pitchFamily="2" charset="0"/>
              <a:cs typeface="Vrinda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itchFamily="2" charset="0"/>
                <a:cs typeface="Vrinda" pitchFamily="2" charset="0"/>
              </a:rPr>
              <a:t>সকল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itchFamily="2" charset="0"/>
                <a:cs typeface="Vrinda" pitchFamily="2" charset="0"/>
              </a:rPr>
              <a:t>বোর্ডঃ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itchFamily="2" charset="0"/>
                <a:cs typeface="Vrinda" pitchFamily="2" charset="0"/>
              </a:rPr>
              <a:t> ২০১৭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itchFamily="2" charset="0"/>
                <a:cs typeface="Vrinda" pitchFamily="2" charset="0"/>
              </a:rPr>
              <a:t>এর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itchFamily="2" charset="0"/>
                <a:cs typeface="Vrinda" pitchFamily="2" charset="0"/>
              </a:rPr>
              <a:t>  ৫ নং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Vrinda" pitchFamily="2" charset="0"/>
              <a:cs typeface="Vrinda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3212" y="381000"/>
            <a:ext cx="30480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711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632" y="1371600"/>
            <a:ext cx="9418380" cy="5029200"/>
          </a:xfrm>
          <a:prstGeom prst="rect">
            <a:avLst/>
          </a:prstGeom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707292" y="496669"/>
            <a:ext cx="870947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132012" y="514350"/>
            <a:ext cx="8229600" cy="857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endParaRPr kumimoji="0" lang="en-US" sz="5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132012" y="1524000"/>
            <a:ext cx="82296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068" marR="0" lvl="0" indent="-457068" algn="ctr" defTabSz="12188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1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মূলধন বাজেটিং</a:t>
            </a:r>
            <a:endParaRPr kumimoji="0" lang="en-US" sz="11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6" name="Picture 1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2012" y="3733800"/>
            <a:ext cx="8229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25378" y="381000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</a:rPr>
              <a:t>এই </a:t>
            </a:r>
            <a:r>
              <a:rPr lang="bn-BD" sz="6000" b="1" dirty="0" smtClean="0">
                <a:solidFill>
                  <a:srgbClr val="002060"/>
                </a:solidFill>
              </a:rPr>
              <a:t>পা</a:t>
            </a:r>
            <a:r>
              <a:rPr lang="en-US" sz="6000" b="1" dirty="0" smtClean="0">
                <a:solidFill>
                  <a:srgbClr val="002060"/>
                </a:solidFill>
              </a:rPr>
              <a:t>ঠে</a:t>
            </a:r>
            <a:r>
              <a:rPr lang="bn-BD" sz="6000" b="1" dirty="0" smtClean="0">
                <a:solidFill>
                  <a:srgbClr val="002060"/>
                </a:solidFill>
              </a:rPr>
              <a:t> শিক্ষার্থীরা -</a:t>
            </a:r>
            <a:endParaRPr lang="en-US" sz="6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519005095"/>
              </p:ext>
            </p:extLst>
          </p:nvPr>
        </p:nvGraphicFramePr>
        <p:xfrm>
          <a:off x="2079624" y="1371600"/>
          <a:ext cx="8815388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809</Words>
  <Application>Microsoft Office PowerPoint</Application>
  <PresentationFormat>Custom</PresentationFormat>
  <Paragraphs>187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Mahveen</dc:creator>
  <cp:lastModifiedBy>Mahveen</cp:lastModifiedBy>
  <cp:revision>309</cp:revision>
  <dcterms:created xsi:type="dcterms:W3CDTF">2020-07-26T11:52:32Z</dcterms:created>
  <dcterms:modified xsi:type="dcterms:W3CDTF">2020-07-27T18:38:35Z</dcterms:modified>
</cp:coreProperties>
</file>