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263" r:id="rId3"/>
    <p:sldId id="299" r:id="rId4"/>
    <p:sldId id="346" r:id="rId5"/>
    <p:sldId id="295" r:id="rId6"/>
    <p:sldId id="307" r:id="rId7"/>
    <p:sldId id="349" r:id="rId8"/>
    <p:sldId id="350" r:id="rId9"/>
    <p:sldId id="327" r:id="rId10"/>
    <p:sldId id="348" r:id="rId11"/>
    <p:sldId id="347" r:id="rId12"/>
    <p:sldId id="320" r:id="rId13"/>
    <p:sldId id="324" r:id="rId14"/>
    <p:sldId id="336" r:id="rId15"/>
    <p:sldId id="339" r:id="rId16"/>
    <p:sldId id="352" r:id="rId17"/>
    <p:sldId id="345" r:id="rId18"/>
    <p:sldId id="326" r:id="rId19"/>
    <p:sldId id="325" r:id="rId20"/>
    <p:sldId id="308" r:id="rId21"/>
    <p:sldId id="266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OBANDHU BISWAS" initials="DB" lastIdx="1" clrIdx="0">
    <p:extLst>
      <p:ext uri="{19B8F6BF-5375-455C-9EA6-DF929625EA0E}">
        <p15:presenceInfo xmlns:p15="http://schemas.microsoft.com/office/powerpoint/2012/main" userId="468fbdac4ecd69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779A-87E9-4253-9615-657C0A71F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8CA31-A4F0-4598-BC32-42C7788EC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3B78-F8D5-49AE-BFF2-4DC933BE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FDD5-EB98-47EC-8DA2-F2F9554D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6E583-A65E-4CE9-93C5-E89F7F58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0BCF-EF8B-4144-9766-7C7F91D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45A17-EF9F-4B70-BF17-3B78B49EE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A58F-BB40-4476-83E5-CD9A8884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011E3-3717-4A99-B6D8-F014060E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2C26-4645-4076-9D99-9D6867F5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CBD1B-0DE5-4AF8-B409-83942A904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AD139-471C-4E93-BA7A-C1818050E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6CA6-E5E2-43FA-BE60-0BE5F366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1995-09B1-47F0-8744-6D8282FC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2E3A1-B3F8-4897-9290-ABBAE38B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82F5-E13D-4A6B-B339-8D14ED80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37BB0-9D06-4D04-892D-AE6C407F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54FD-C2DA-4DFD-A15D-9026C54A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7AD8C-EEFE-4D5E-95A6-ED44A6B9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B513A-28D9-438F-A483-ED86696B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5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E4F5-2BC1-4F7E-B118-791EA1A9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C6878-B5BA-4D36-97A5-01A32AEF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E02D-5A88-48BE-8E83-45E51FA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3E68E-A2D4-4C5A-812F-97EB31C7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F726-D042-4A9A-B127-67D133E5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4E6C-3978-4B2E-A2E6-B8C3ADC0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551E1-BD24-445A-93FC-061D9A126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B069B-E9D2-4F09-9B25-0EF9FC710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ABFDA-9568-4FBE-B198-7A1FA4D1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5978B-DD73-4683-A74B-C46F53D9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E64AC-29D7-4AFD-944D-36A2DE37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AAFC-E878-4A0C-AC41-E783A211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4406C-0C1E-4306-8809-EECEDA1C1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9765D-0C43-49C9-84EB-8F17BCE22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870A8-ADF1-4ECC-955B-A47015AE6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161BF-46ED-41DB-829D-ED5BD643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F9E93-46DB-48C1-9175-AAB41A42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77ED-C689-4FC3-92A3-F496CB00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1EEEA-8D94-4608-A013-AAC7B83B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DB21-814F-4EF3-AE68-A313816D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14FC4-3D26-48AC-B8C2-9D4F9EC7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2DFC-6494-4A7C-9F49-5031F7B7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E277-45AC-4587-950A-E71BECD8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D4DB0-C13A-47D7-AC32-958B7441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4E964-E205-44E6-B491-CEEE8218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6F83D-A25D-40A4-848B-12E24B24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1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9F90-22FC-411C-8735-450F6287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82BE9-B3AD-4E89-957F-61D31B14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ECD78-4B44-4335-ABB8-89CF7F51A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1A720-5BD1-4AB0-BF76-0E645CC1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F36A3-E5C7-4065-8B4F-8D6CB734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F1A54-EF60-441C-8F5F-3DEAEB82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2C43-3AE7-4291-BF49-EAA96A1A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CF2CC-BB28-48D2-A29A-D98FA05F2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947D7-EC06-49AF-9324-16B5706D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9C77D-EB24-4165-9216-29B5BDD9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CEA41-AC5E-4C19-9B44-808BF14D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392D4-D053-4BB6-A5AF-A0EA915A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93515-672A-4593-93F8-A0060583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6595E-410B-40BB-9B51-C8CC1523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937EE-E6EB-4662-B299-9594F5367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16D9-2A14-43CB-8D18-96FDAB8969D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01B0-A733-42FD-9CE8-26D2BF7D2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D5CE-1E75-426C-8BDB-179AF0618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5.jp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4.JPG"/><Relationship Id="rId7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A3DE9-3E3D-450E-A33F-E7639A05E3A5}"/>
              </a:ext>
            </a:extLst>
          </p:cNvPr>
          <p:cNvSpPr txBox="1"/>
          <p:nvPr/>
        </p:nvSpPr>
        <p:spPr>
          <a:xfrm>
            <a:off x="1466015" y="4797304"/>
            <a:ext cx="951769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সকল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ছাত্র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ছাত্রীদের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আন্ত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ি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শুভেচ্ছ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া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ও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C672A-689D-4FA8-BBCF-BE942D8DBFAB}"/>
              </a:ext>
            </a:extLst>
          </p:cNvPr>
          <p:cNvSpPr txBox="1"/>
          <p:nvPr/>
        </p:nvSpPr>
        <p:spPr>
          <a:xfrm>
            <a:off x="4548808" y="1852348"/>
            <a:ext cx="2246244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ই- </a:t>
            </a:r>
            <a:r>
              <a:rPr lang="en-US" sz="4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লার্নিং</a:t>
            </a:r>
            <a:r>
              <a:rPr lang="en-US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4DA78-BAEC-4F58-B241-0692718AA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3FFBB-D5D5-46B7-A83A-027D5F1AA3BB}"/>
              </a:ext>
            </a:extLst>
          </p:cNvPr>
          <p:cNvSpPr txBox="1"/>
          <p:nvPr/>
        </p:nvSpPr>
        <p:spPr>
          <a:xfrm>
            <a:off x="3154016" y="3135797"/>
            <a:ext cx="5274365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 পক্ষ থেকে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DA3AD-3921-45DB-A944-DF366680B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4F6CA3-8A97-4175-B832-378B3347134B}"/>
              </a:ext>
            </a:extLst>
          </p:cNvPr>
          <p:cNvSpPr txBox="1"/>
          <p:nvPr/>
        </p:nvSpPr>
        <p:spPr>
          <a:xfrm>
            <a:off x="3536742" y="317988"/>
            <a:ext cx="496819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শিল্পক্ষেত্রে</a:t>
            </a:r>
            <a:r>
              <a:rPr lang="en-US" sz="3600" dirty="0"/>
              <a:t> </a:t>
            </a:r>
            <a:r>
              <a:rPr lang="en-US" sz="3600" dirty="0" err="1"/>
              <a:t>ইউরিয়া</a:t>
            </a:r>
            <a:r>
              <a:rPr lang="en-US" sz="3600" dirty="0"/>
              <a:t> </a:t>
            </a:r>
            <a:r>
              <a:rPr lang="en-US" sz="3600" dirty="0" err="1"/>
              <a:t>সার</a:t>
            </a:r>
            <a:r>
              <a:rPr lang="en-US" sz="3600" dirty="0"/>
              <a:t> </a:t>
            </a:r>
            <a:r>
              <a:rPr lang="en-US" sz="3600" dirty="0" err="1"/>
              <a:t>প্রস্তুতি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95F88-5513-4722-87E4-62D7A015F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F78580-E118-4936-98E3-E64C560CBCAD}"/>
              </a:ext>
            </a:extLst>
          </p:cNvPr>
          <p:cNvSpPr txBox="1"/>
          <p:nvPr/>
        </p:nvSpPr>
        <p:spPr>
          <a:xfrm>
            <a:off x="8504933" y="6015144"/>
            <a:ext cx="2468335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তরল</a:t>
            </a:r>
            <a:r>
              <a:rPr lang="en-US" sz="2000" dirty="0"/>
              <a:t> </a:t>
            </a:r>
            <a:r>
              <a:rPr lang="en-US" sz="2000" dirty="0" err="1"/>
              <a:t>ইউরিয়াকে</a:t>
            </a:r>
            <a:r>
              <a:rPr lang="en-US" sz="2000" dirty="0"/>
              <a:t> </a:t>
            </a:r>
            <a:r>
              <a:rPr lang="en-US" sz="2000" dirty="0" err="1"/>
              <a:t>দানা</a:t>
            </a:r>
            <a:r>
              <a:rPr lang="en-US" sz="2000" dirty="0"/>
              <a:t> </a:t>
            </a:r>
            <a:r>
              <a:rPr lang="en-US" sz="2000" dirty="0" err="1"/>
              <a:t>করন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C7BF1-5EEE-42F9-A81F-7E29CBD0F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 b="5377"/>
          <a:stretch/>
        </p:blipFill>
        <p:spPr>
          <a:xfrm>
            <a:off x="1494182" y="1526602"/>
            <a:ext cx="9203632" cy="4488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77445-838E-41D7-9015-46918780829E}"/>
              </a:ext>
            </a:extLst>
          </p:cNvPr>
          <p:cNvSpPr txBox="1"/>
          <p:nvPr/>
        </p:nvSpPr>
        <p:spPr>
          <a:xfrm>
            <a:off x="1644785" y="3797377"/>
            <a:ext cx="22528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অ্যামোনিয়া</a:t>
            </a:r>
            <a:r>
              <a:rPr lang="en-US" sz="2000" b="1" dirty="0"/>
              <a:t> </a:t>
            </a:r>
            <a:r>
              <a:rPr lang="en-US" sz="2000" b="1" dirty="0" err="1"/>
              <a:t>উৎপাদন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34183-1158-4BCF-8831-E0C8FCDE8DBD}"/>
              </a:ext>
            </a:extLst>
          </p:cNvPr>
          <p:cNvSpPr txBox="1"/>
          <p:nvPr/>
        </p:nvSpPr>
        <p:spPr>
          <a:xfrm>
            <a:off x="8564701" y="3120019"/>
            <a:ext cx="19825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উৎপাদনের</a:t>
            </a:r>
            <a:r>
              <a:rPr lang="en-US" sz="2000" b="1" dirty="0"/>
              <a:t>  </a:t>
            </a:r>
            <a:r>
              <a:rPr lang="en-US" sz="2000" b="1" dirty="0" err="1"/>
              <a:t>কলাকৌশলের</a:t>
            </a:r>
            <a:r>
              <a:rPr lang="en-US" sz="2000" b="1" dirty="0"/>
              <a:t> </a:t>
            </a:r>
            <a:r>
              <a:rPr lang="en-US" sz="2000" b="1" dirty="0" err="1"/>
              <a:t>স্থান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8610F7-A9B0-406F-A0D2-FC72E736C8D9}"/>
                  </a:ext>
                </a:extLst>
              </p:cNvPr>
              <p:cNvSpPr txBox="1"/>
              <p:nvPr/>
            </p:nvSpPr>
            <p:spPr>
              <a:xfrm>
                <a:off x="3720429" y="1760460"/>
                <a:ext cx="904581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𝐂𝐎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  <a:p>
                <a:pPr algn="ctr"/>
                <a:r>
                  <a:rPr lang="en-US" sz="2000" b="1" dirty="0" err="1"/>
                  <a:t>গ্যাস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8610F7-A9B0-406F-A0D2-FC72E736C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429" y="1760460"/>
                <a:ext cx="904581" cy="707886"/>
              </a:xfrm>
              <a:prstGeom prst="rect">
                <a:avLst/>
              </a:prstGeom>
              <a:blipFill>
                <a:blip r:embed="rId5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6B928C-1236-4B48-95E9-33DBB4350452}"/>
                  </a:ext>
                </a:extLst>
              </p:cNvPr>
              <p:cNvSpPr txBox="1"/>
              <p:nvPr/>
            </p:nvSpPr>
            <p:spPr>
              <a:xfrm>
                <a:off x="3884402" y="2734366"/>
                <a:ext cx="72735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𝐍𝐇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600" b="1" dirty="0" err="1">
                    <a:solidFill>
                      <a:srgbClr val="FF0000"/>
                    </a:solidFill>
                  </a:rPr>
                  <a:t>তরল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6B928C-1236-4B48-95E9-33DBB435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02" y="2734366"/>
                <a:ext cx="727357" cy="584775"/>
              </a:xfrm>
              <a:prstGeom prst="rect">
                <a:avLst/>
              </a:prstGeom>
              <a:blipFill>
                <a:blip r:embed="rId6"/>
                <a:stretch>
                  <a:fillRect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A80A11-04A6-47A3-A833-E2B8CF1E5BEC}"/>
                  </a:ext>
                </a:extLst>
              </p:cNvPr>
              <p:cNvSpPr txBox="1"/>
              <p:nvPr/>
            </p:nvSpPr>
            <p:spPr>
              <a:xfrm>
                <a:off x="7219878" y="2633054"/>
                <a:ext cx="86981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en-US" b="1" dirty="0"/>
              </a:p>
              <a:p>
                <a:pPr algn="ctr"/>
                <a:r>
                  <a:rPr lang="en-US" b="1" dirty="0" err="1"/>
                  <a:t>তরল</a:t>
                </a:r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A80A11-04A6-47A3-A833-E2B8CF1E5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878" y="2633054"/>
                <a:ext cx="869816" cy="646331"/>
              </a:xfrm>
              <a:prstGeom prst="rect">
                <a:avLst/>
              </a:prstGeom>
              <a:blipFill>
                <a:blip r:embed="rId7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2D8225-2484-4083-B28E-43CC1218C071}"/>
                  </a:ext>
                </a:extLst>
              </p:cNvPr>
              <p:cNvSpPr txBox="1"/>
              <p:nvPr/>
            </p:nvSpPr>
            <p:spPr>
              <a:xfrm>
                <a:off x="7092751" y="1705451"/>
                <a:ext cx="147195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𝐍𝐇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𝐂𝐎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2D8225-2484-4083-B28E-43CC1218C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751" y="1705451"/>
                <a:ext cx="1471950" cy="400110"/>
              </a:xfrm>
              <a:prstGeom prst="rect">
                <a:avLst/>
              </a:prstGeom>
              <a:blipFill>
                <a:blip r:embed="rId8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831C4DC-7524-49F4-BBFA-B8C5A4EDEB4B}"/>
              </a:ext>
            </a:extLst>
          </p:cNvPr>
          <p:cNvSpPr txBox="1"/>
          <p:nvPr/>
        </p:nvSpPr>
        <p:spPr>
          <a:xfrm>
            <a:off x="7230741" y="2031264"/>
            <a:ext cx="9045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গলিত</a:t>
            </a:r>
            <a:endParaRPr lang="en-US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EACAC0-CF07-4A11-B34D-9CD1F9CF90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6" y="4476984"/>
            <a:ext cx="2834286" cy="1825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3F9834-608D-4D99-812A-355BE98F19BA}"/>
              </a:ext>
            </a:extLst>
          </p:cNvPr>
          <p:cNvSpPr txBox="1"/>
          <p:nvPr/>
        </p:nvSpPr>
        <p:spPr>
          <a:xfrm>
            <a:off x="548525" y="6235077"/>
            <a:ext cx="3568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সংকেত</a:t>
            </a:r>
            <a:r>
              <a:rPr lang="en-US" sz="2000" dirty="0"/>
              <a:t>: </a:t>
            </a:r>
            <a:r>
              <a:rPr lang="en-US" sz="2000" dirty="0" err="1"/>
              <a:t>ইউরিয়া</a:t>
            </a:r>
            <a:r>
              <a:rPr lang="en-US" sz="2000" dirty="0"/>
              <a:t>/ </a:t>
            </a:r>
            <a:r>
              <a:rPr lang="en-US" sz="2000" dirty="0" err="1"/>
              <a:t>ডাই</a:t>
            </a:r>
            <a:r>
              <a:rPr lang="en-US" sz="2000" dirty="0"/>
              <a:t> </a:t>
            </a:r>
            <a:r>
              <a:rPr lang="en-US" sz="2000" dirty="0" err="1"/>
              <a:t>অ্যামিনো</a:t>
            </a:r>
            <a:r>
              <a:rPr lang="en-US" sz="2000" dirty="0"/>
              <a:t> </a:t>
            </a:r>
            <a:r>
              <a:rPr lang="en-US" sz="2000" dirty="0" err="1"/>
              <a:t>কিটোন</a:t>
            </a:r>
            <a:endParaRPr lang="en-US" sz="20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2F80AA1-8671-400F-98E6-1B64D90092D3}"/>
              </a:ext>
            </a:extLst>
          </p:cNvPr>
          <p:cNvSpPr/>
          <p:nvPr/>
        </p:nvSpPr>
        <p:spPr>
          <a:xfrm rot="10800000">
            <a:off x="7558320" y="5398925"/>
            <a:ext cx="1471952" cy="33507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-Turn 10">
            <a:extLst>
              <a:ext uri="{FF2B5EF4-FFF2-40B4-BE49-F238E27FC236}">
                <a16:creationId xmlns:a16="http://schemas.microsoft.com/office/drawing/2014/main" id="{1B8E267A-ACE5-4405-B6E8-E16BD2641B6C}"/>
              </a:ext>
            </a:extLst>
          </p:cNvPr>
          <p:cNvSpPr/>
          <p:nvPr/>
        </p:nvSpPr>
        <p:spPr>
          <a:xfrm rot="5603200">
            <a:off x="9616337" y="3918358"/>
            <a:ext cx="2830980" cy="871341"/>
          </a:xfrm>
          <a:prstGeom prst="utur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7799AB-34C9-4D1E-AEB4-93AA0A6F0C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49" y="5065074"/>
            <a:ext cx="1706026" cy="137102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042084B-F233-435D-8FC4-21986149FD1C}"/>
              </a:ext>
            </a:extLst>
          </p:cNvPr>
          <p:cNvSpPr/>
          <p:nvPr/>
        </p:nvSpPr>
        <p:spPr>
          <a:xfrm rot="10800000">
            <a:off x="3795812" y="5457706"/>
            <a:ext cx="1471952" cy="33507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35177A-0C35-4635-A9A9-4DB0302EF2FC}"/>
              </a:ext>
            </a:extLst>
          </p:cNvPr>
          <p:cNvSpPr txBox="1"/>
          <p:nvPr/>
        </p:nvSpPr>
        <p:spPr>
          <a:xfrm>
            <a:off x="5820742" y="6435132"/>
            <a:ext cx="2007984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দানা</a:t>
            </a:r>
            <a:r>
              <a:rPr lang="en-US" sz="2000" dirty="0"/>
              <a:t> </a:t>
            </a:r>
            <a:r>
              <a:rPr lang="en-US" sz="2000" dirty="0" err="1"/>
              <a:t>যুক্ত</a:t>
            </a:r>
            <a:r>
              <a:rPr lang="en-US" sz="2000" dirty="0"/>
              <a:t> </a:t>
            </a:r>
            <a:r>
              <a:rPr lang="en-US" sz="2000" dirty="0" err="1"/>
              <a:t>ইউরিয়া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871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DFAB9B-DED5-4CE3-8E97-F3A9FAED5EE1}"/>
                  </a:ext>
                </a:extLst>
              </p:cNvPr>
              <p:cNvSpPr txBox="1"/>
              <p:nvPr/>
            </p:nvSpPr>
            <p:spPr>
              <a:xfrm>
                <a:off x="465735" y="1328200"/>
                <a:ext cx="11260529" cy="17543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v"/>
                </a:pPr>
                <a:r>
                  <a:rPr lang="en-US" sz="3600" dirty="0"/>
                  <a:t>কার্বন </a:t>
                </a:r>
                <a:r>
                  <a:rPr lang="en-US" sz="3600" dirty="0" err="1"/>
                  <a:t>ডাইঅক্সাইড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এবং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অ্যামোনিয়া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গ্যাসের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মিশ্রণকে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উচ্চ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চাপে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এবং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তাপমাত্রায়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উত্তপ্ত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করলে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প্রথমে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অ্যামোনিয়াম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কার্বামেট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উৎপন্ন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হয়</a:t>
                </a:r>
                <a:r>
                  <a:rPr lang="en-US" sz="3600" dirty="0"/>
                  <a:t>। </a:t>
                </a:r>
                <a:r>
                  <a:rPr lang="en-US" sz="3600" dirty="0" err="1"/>
                  <a:t>যা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পরবর্তীতে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ভেঙে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ইউরিয়া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প্রস্তুত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হয়</a:t>
                </a:r>
                <a:r>
                  <a:rPr lang="en-US" sz="3600" dirty="0"/>
                  <a:t>।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DFAB9B-DED5-4CE3-8E97-F3A9FAED5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35" y="1328200"/>
                <a:ext cx="11260529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59EEA-E2DD-432E-9669-DEC648ED5A49}"/>
                  </a:ext>
                </a:extLst>
              </p:cNvPr>
              <p:cNvSpPr txBox="1"/>
              <p:nvPr/>
            </p:nvSpPr>
            <p:spPr>
              <a:xfrm>
                <a:off x="1679360" y="3154835"/>
                <a:ext cx="7530902" cy="11128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বিক্রিয়াঃ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      </m:t>
                          </m:r>
                        </m:e>
                      </m:groupCh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COON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59EEA-E2DD-432E-9669-DEC648ED5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60" y="3154835"/>
                <a:ext cx="7530902" cy="1112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E4F6CA3-8A97-4175-B832-378B3347134B}"/>
              </a:ext>
            </a:extLst>
          </p:cNvPr>
          <p:cNvSpPr txBox="1"/>
          <p:nvPr/>
        </p:nvSpPr>
        <p:spPr>
          <a:xfrm>
            <a:off x="4390124" y="315408"/>
            <a:ext cx="341174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ইউরিয়া</a:t>
            </a:r>
            <a:r>
              <a:rPr lang="en-US" sz="3600" dirty="0"/>
              <a:t> </a:t>
            </a:r>
            <a:r>
              <a:rPr lang="en-US" sz="3600" dirty="0" err="1"/>
              <a:t>সার</a:t>
            </a:r>
            <a:r>
              <a:rPr lang="en-US" sz="3600" dirty="0"/>
              <a:t> </a:t>
            </a:r>
            <a:r>
              <a:rPr lang="en-US" sz="3600" dirty="0" err="1"/>
              <a:t>প্রস্তুতি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79AD2-D9DE-4E7A-AAFF-9E305479DFE4}"/>
              </a:ext>
            </a:extLst>
          </p:cNvPr>
          <p:cNvSpPr txBox="1"/>
          <p:nvPr/>
        </p:nvSpPr>
        <p:spPr>
          <a:xfrm>
            <a:off x="2641666" y="4108266"/>
            <a:ext cx="1126434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কার্বন</a:t>
            </a:r>
            <a:r>
              <a:rPr lang="en-US" sz="2000" dirty="0"/>
              <a:t> </a:t>
            </a:r>
            <a:r>
              <a:rPr lang="en-US" sz="2000" dirty="0" err="1"/>
              <a:t>ডাইঅক্সাইড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132D5-FFA7-4C33-A574-0A3B8106E7B9}"/>
              </a:ext>
            </a:extLst>
          </p:cNvPr>
          <p:cNvSpPr txBox="1"/>
          <p:nvPr/>
        </p:nvSpPr>
        <p:spPr>
          <a:xfrm>
            <a:off x="3768100" y="4233397"/>
            <a:ext cx="1126434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অ্যামোনিয়া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97F9A-7FFD-4FCE-8A08-688428E038CD}"/>
              </a:ext>
            </a:extLst>
          </p:cNvPr>
          <p:cNvSpPr txBox="1"/>
          <p:nvPr/>
        </p:nvSpPr>
        <p:spPr>
          <a:xfrm>
            <a:off x="5444811" y="4250551"/>
            <a:ext cx="2813264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অ্যামোনিয়াম</a:t>
            </a:r>
            <a:r>
              <a:rPr lang="en-US" sz="2000" dirty="0"/>
              <a:t> </a:t>
            </a:r>
            <a:r>
              <a:rPr lang="en-US" sz="2000" dirty="0" err="1"/>
              <a:t>কার্বামেট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95F88-5513-4722-87E4-62D7A015F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63C4D6-31C7-4024-BA7B-85A80F43844A}"/>
                  </a:ext>
                </a:extLst>
              </p:cNvPr>
              <p:cNvSpPr txBox="1"/>
              <p:nvPr/>
            </p:nvSpPr>
            <p:spPr>
              <a:xfrm>
                <a:off x="2043794" y="5065590"/>
                <a:ext cx="7530902" cy="69967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COON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28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      </m:t>
                          </m:r>
                        </m:e>
                      </m:groupCh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63C4D6-31C7-4024-BA7B-85A80F438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794" y="5065590"/>
                <a:ext cx="7530902" cy="699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C476636-7E4A-4989-863A-BE061784DF71}"/>
              </a:ext>
            </a:extLst>
          </p:cNvPr>
          <p:cNvSpPr txBox="1"/>
          <p:nvPr/>
        </p:nvSpPr>
        <p:spPr>
          <a:xfrm>
            <a:off x="6029735" y="5780088"/>
            <a:ext cx="281326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ইউরিয়া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08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7" grpId="0"/>
      <p:bldP spid="11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DB353-B1F8-49F2-A3F3-ED6EAD38FDA5}"/>
              </a:ext>
            </a:extLst>
          </p:cNvPr>
          <p:cNvSpPr txBox="1"/>
          <p:nvPr/>
        </p:nvSpPr>
        <p:spPr>
          <a:xfrm>
            <a:off x="4107018" y="155849"/>
            <a:ext cx="3558237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ইউরিয়া</a:t>
            </a:r>
            <a:r>
              <a:rPr lang="en-US" sz="3200" dirty="0"/>
              <a:t> </a:t>
            </a:r>
            <a:r>
              <a:rPr lang="en-US" sz="3200" dirty="0" err="1"/>
              <a:t>সারের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06E7E8-BC8A-47DD-9C59-4106FA9D6097}"/>
              </a:ext>
            </a:extLst>
          </p:cNvPr>
          <p:cNvSpPr/>
          <p:nvPr/>
        </p:nvSpPr>
        <p:spPr>
          <a:xfrm>
            <a:off x="4821312" y="2581618"/>
            <a:ext cx="2129650" cy="1714719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BCE8E92-79B0-4533-B70E-3FC197D5895C}"/>
              </a:ext>
            </a:extLst>
          </p:cNvPr>
          <p:cNvSpPr/>
          <p:nvPr/>
        </p:nvSpPr>
        <p:spPr>
          <a:xfrm rot="14367957">
            <a:off x="4932579" y="2242995"/>
            <a:ext cx="479899" cy="586109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90498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A72233-A675-45B7-A5F8-E32C5C4FCC32}"/>
              </a:ext>
            </a:extLst>
          </p:cNvPr>
          <p:cNvSpPr/>
          <p:nvPr/>
        </p:nvSpPr>
        <p:spPr>
          <a:xfrm>
            <a:off x="3490405" y="830083"/>
            <a:ext cx="2016262" cy="1714720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1DED6E7-165B-4D51-A188-7B2138A4325B}"/>
              </a:ext>
            </a:extLst>
          </p:cNvPr>
          <p:cNvSpPr/>
          <p:nvPr/>
        </p:nvSpPr>
        <p:spPr>
          <a:xfrm rot="1226209">
            <a:off x="6876487" y="3542218"/>
            <a:ext cx="508730" cy="498704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5" rIns="90498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F57DCD6-29E2-45B9-81A1-1961CAC0D1F1}"/>
              </a:ext>
            </a:extLst>
          </p:cNvPr>
          <p:cNvSpPr/>
          <p:nvPr/>
        </p:nvSpPr>
        <p:spPr>
          <a:xfrm>
            <a:off x="7246629" y="3243041"/>
            <a:ext cx="2129650" cy="1906238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7281A88-9456-4F76-A5E0-99233639479B}"/>
              </a:ext>
            </a:extLst>
          </p:cNvPr>
          <p:cNvSpPr/>
          <p:nvPr/>
        </p:nvSpPr>
        <p:spPr>
          <a:xfrm rot="4857517">
            <a:off x="5965697" y="4077753"/>
            <a:ext cx="310552" cy="724080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90497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DF3788-246A-48E1-99AB-693668DE8A09}"/>
              </a:ext>
            </a:extLst>
          </p:cNvPr>
          <p:cNvSpPr/>
          <p:nvPr/>
        </p:nvSpPr>
        <p:spPr>
          <a:xfrm>
            <a:off x="5264045" y="4556507"/>
            <a:ext cx="2129650" cy="1906238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4F7221F-0635-4DF4-A5B1-ECB9421B0EFF}"/>
              </a:ext>
            </a:extLst>
          </p:cNvPr>
          <p:cNvSpPr/>
          <p:nvPr/>
        </p:nvSpPr>
        <p:spPr>
          <a:xfrm rot="19256491">
            <a:off x="4424159" y="3688270"/>
            <a:ext cx="523706" cy="49870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301660" y="387540"/>
                </a:moveTo>
                <a:lnTo>
                  <a:pt x="150830" y="387540"/>
                </a:lnTo>
                <a:lnTo>
                  <a:pt x="150830" y="484425"/>
                </a:lnTo>
                <a:lnTo>
                  <a:pt x="0" y="242212"/>
                </a:lnTo>
                <a:lnTo>
                  <a:pt x="150830" y="0"/>
                </a:lnTo>
                <a:lnTo>
                  <a:pt x="150830" y="96885"/>
                </a:lnTo>
                <a:lnTo>
                  <a:pt x="301660" y="96885"/>
                </a:lnTo>
                <a:lnTo>
                  <a:pt x="301660" y="38754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8" tIns="96886" rIns="1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F7F0CC7-19E1-480F-948D-156CDB8BC959}"/>
              </a:ext>
            </a:extLst>
          </p:cNvPr>
          <p:cNvSpPr/>
          <p:nvPr/>
        </p:nvSpPr>
        <p:spPr>
          <a:xfrm>
            <a:off x="2372831" y="3438668"/>
            <a:ext cx="2129650" cy="1906237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A8B48E-8920-4EA8-89D3-2D2D512D70B8}"/>
              </a:ext>
            </a:extLst>
          </p:cNvPr>
          <p:cNvSpPr/>
          <p:nvPr/>
        </p:nvSpPr>
        <p:spPr>
          <a:xfrm rot="18036284">
            <a:off x="6486518" y="2260603"/>
            <a:ext cx="406621" cy="724080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90498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031C453-1197-4827-9240-23DE4D98D3A6}"/>
              </a:ext>
            </a:extLst>
          </p:cNvPr>
          <p:cNvSpPr/>
          <p:nvPr/>
        </p:nvSpPr>
        <p:spPr>
          <a:xfrm>
            <a:off x="6328870" y="927790"/>
            <a:ext cx="2016262" cy="1714720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32406-1511-4ABD-BC07-539935731875}"/>
              </a:ext>
            </a:extLst>
          </p:cNvPr>
          <p:cNvSpPr txBox="1"/>
          <p:nvPr/>
        </p:nvSpPr>
        <p:spPr>
          <a:xfrm>
            <a:off x="8454843" y="1528321"/>
            <a:ext cx="3246827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/>
              <a:t>কৃষিক্ষেত্রে</a:t>
            </a:r>
            <a:r>
              <a:rPr lang="en-US" sz="2000" dirty="0"/>
              <a:t> </a:t>
            </a:r>
            <a:r>
              <a:rPr lang="en-US" sz="2000" dirty="0" err="1"/>
              <a:t>সার</a:t>
            </a:r>
            <a:r>
              <a:rPr lang="en-US" sz="2000" dirty="0"/>
              <a:t> </a:t>
            </a:r>
            <a:r>
              <a:rPr lang="en-US" sz="2000" dirty="0" err="1"/>
              <a:t>হিসাবে</a:t>
            </a:r>
            <a:r>
              <a:rPr lang="en-US" sz="2000" dirty="0"/>
              <a:t> </a:t>
            </a:r>
            <a:r>
              <a:rPr lang="en-US" sz="2000" dirty="0" err="1"/>
              <a:t>ব্যবহৃত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EE2EA-20BB-438C-97AB-60965C54AA17}"/>
              </a:ext>
            </a:extLst>
          </p:cNvPr>
          <p:cNvSpPr txBox="1"/>
          <p:nvPr/>
        </p:nvSpPr>
        <p:spPr>
          <a:xfrm>
            <a:off x="9326993" y="4075244"/>
            <a:ext cx="280109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dirty="0" err="1"/>
              <a:t>ইউরিয়া</a:t>
            </a:r>
            <a:r>
              <a:rPr lang="en-US" dirty="0"/>
              <a:t> </a:t>
            </a:r>
            <a:r>
              <a:rPr lang="en-US" dirty="0" err="1"/>
              <a:t>ফরম্যালডিহাইড</a:t>
            </a:r>
            <a:r>
              <a:rPr lang="en-US" dirty="0"/>
              <a:t> </a:t>
            </a:r>
            <a:r>
              <a:rPr lang="en-US" dirty="0" err="1"/>
              <a:t>রেজিন</a:t>
            </a:r>
            <a:r>
              <a:rPr lang="en-US" dirty="0"/>
              <a:t> </a:t>
            </a:r>
            <a:r>
              <a:rPr lang="en-US" dirty="0" err="1"/>
              <a:t>যা</a:t>
            </a:r>
            <a:r>
              <a:rPr lang="en-US" dirty="0"/>
              <a:t> </a:t>
            </a:r>
            <a:r>
              <a:rPr lang="en-US" dirty="0" err="1"/>
              <a:t>আঠা</a:t>
            </a:r>
            <a:r>
              <a:rPr lang="en-US" dirty="0"/>
              <a:t> ও </a:t>
            </a:r>
            <a:r>
              <a:rPr lang="en-US" dirty="0" err="1"/>
              <a:t>শক্ত</a:t>
            </a:r>
            <a:r>
              <a:rPr lang="en-US" dirty="0"/>
              <a:t> </a:t>
            </a:r>
            <a:r>
              <a:rPr lang="en-US" dirty="0" err="1"/>
              <a:t>প্লাস্টিক</a:t>
            </a:r>
            <a:r>
              <a:rPr lang="en-US" dirty="0"/>
              <a:t> </a:t>
            </a:r>
            <a:r>
              <a:rPr lang="en-US" dirty="0" err="1"/>
              <a:t>হিসাবে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363A2-548F-4BD2-8962-EF584ADF0E3B}"/>
              </a:ext>
            </a:extLst>
          </p:cNvPr>
          <p:cNvSpPr txBox="1"/>
          <p:nvPr/>
        </p:nvSpPr>
        <p:spPr>
          <a:xfrm>
            <a:off x="3933374" y="6375812"/>
            <a:ext cx="5006564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</a:rPr>
              <a:t>উন্নত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সেনথেটিক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কাপড়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তৈরিতে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ব্যবহার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হয়</a:t>
            </a:r>
            <a:r>
              <a:rPr lang="en-US" sz="2400" dirty="0">
                <a:solidFill>
                  <a:srgbClr val="FF0000"/>
                </a:solidFill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359C8-4951-4EF6-9B2F-67D9FA91B225}"/>
              </a:ext>
            </a:extLst>
          </p:cNvPr>
          <p:cNvSpPr txBox="1"/>
          <p:nvPr/>
        </p:nvSpPr>
        <p:spPr>
          <a:xfrm>
            <a:off x="1755398" y="5315716"/>
            <a:ext cx="306591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err="1"/>
              <a:t>ঔষধ</a:t>
            </a:r>
            <a:r>
              <a:rPr lang="en-US" sz="2400" dirty="0"/>
              <a:t> </a:t>
            </a:r>
            <a:r>
              <a:rPr lang="en-US" sz="2400" dirty="0" err="1"/>
              <a:t>প্রস্তুতিতে</a:t>
            </a:r>
            <a:r>
              <a:rPr lang="en-US" sz="2400" dirty="0"/>
              <a:t> </a:t>
            </a:r>
            <a:r>
              <a:rPr lang="en-US" sz="2400" dirty="0" err="1"/>
              <a:t>ব্যবহৃত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A5376-000F-4FE2-8BB7-02658C625161}"/>
              </a:ext>
            </a:extLst>
          </p:cNvPr>
          <p:cNvSpPr txBox="1"/>
          <p:nvPr/>
        </p:nvSpPr>
        <p:spPr>
          <a:xfrm>
            <a:off x="321936" y="1447205"/>
            <a:ext cx="3285836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err="1"/>
              <a:t>ম্যালামাইন</a:t>
            </a:r>
            <a:r>
              <a:rPr lang="en-US" sz="2000" dirty="0"/>
              <a:t> </a:t>
            </a:r>
            <a:r>
              <a:rPr lang="en-US" sz="2000" dirty="0" err="1"/>
              <a:t>প্রস্তুতিতে</a:t>
            </a:r>
            <a:r>
              <a:rPr lang="en-US" sz="2000" dirty="0"/>
              <a:t> </a:t>
            </a:r>
            <a:r>
              <a:rPr lang="en-US" sz="2000" dirty="0" err="1"/>
              <a:t>ব্যবহৃত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97344C-55BD-4714-89C7-224F5370CD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17" grpId="0" animBg="1"/>
      <p:bldP spid="20" grpId="0" animBg="1"/>
      <p:bldP spid="3" grpId="0"/>
      <p:bldP spid="4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F1121-82C3-4144-BA98-DE4A12964B05}"/>
              </a:ext>
            </a:extLst>
          </p:cNvPr>
          <p:cNvSpPr txBox="1"/>
          <p:nvPr/>
        </p:nvSpPr>
        <p:spPr>
          <a:xfrm>
            <a:off x="2128402" y="435648"/>
            <a:ext cx="8515816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ইউরিয়া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উদ্ভিদের</a:t>
            </a:r>
            <a:r>
              <a:rPr lang="en-US" sz="3200" dirty="0"/>
              <a:t> </a:t>
            </a:r>
            <a:r>
              <a:rPr lang="en-US" sz="3200" dirty="0" err="1"/>
              <a:t>পুষ্টি</a:t>
            </a:r>
            <a:r>
              <a:rPr lang="en-US" sz="3200" dirty="0"/>
              <a:t> </a:t>
            </a:r>
            <a:r>
              <a:rPr lang="en-US" sz="3200" dirty="0" err="1"/>
              <a:t>উপাদান</a:t>
            </a:r>
            <a:r>
              <a:rPr lang="en-US" sz="3200" dirty="0"/>
              <a:t> </a:t>
            </a:r>
            <a:r>
              <a:rPr lang="en-US" sz="3200" dirty="0" err="1"/>
              <a:t>নাইট্রোজেন</a:t>
            </a:r>
            <a:r>
              <a:rPr lang="en-US" sz="3200" dirty="0"/>
              <a:t> </a:t>
            </a:r>
            <a:r>
              <a:rPr lang="en-US" sz="3200" dirty="0" err="1"/>
              <a:t>গ্রহনের</a:t>
            </a:r>
            <a:r>
              <a:rPr lang="en-US" sz="3200" dirty="0"/>
              <a:t> </a:t>
            </a:r>
            <a:r>
              <a:rPr lang="en-US" sz="3200" dirty="0" err="1"/>
              <a:t>কৌশল</a:t>
            </a:r>
            <a:r>
              <a:rPr lang="en-US" sz="3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39688-605C-4107-AAC7-A4BCDE695BD4}"/>
              </a:ext>
            </a:extLst>
          </p:cNvPr>
          <p:cNvSpPr txBox="1"/>
          <p:nvPr/>
        </p:nvSpPr>
        <p:spPr>
          <a:xfrm>
            <a:off x="488963" y="5283611"/>
            <a:ext cx="11214074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ইউরিয়ার</a:t>
            </a:r>
            <a:r>
              <a:rPr lang="en-US" sz="2800" dirty="0"/>
              <a:t> </a:t>
            </a:r>
            <a:r>
              <a:rPr lang="en-US" sz="2800" dirty="0" err="1"/>
              <a:t>আনবিকভর</a:t>
            </a:r>
            <a:r>
              <a:rPr lang="en-US" sz="2800" dirty="0"/>
              <a:t> ৬০,  </a:t>
            </a:r>
            <a:r>
              <a:rPr lang="en-US" sz="2800" dirty="0" err="1"/>
              <a:t>ইউরিয়াতে</a:t>
            </a:r>
            <a:r>
              <a:rPr lang="en-US" sz="2800" dirty="0"/>
              <a:t> ৪৬.৬৭% </a:t>
            </a:r>
            <a:r>
              <a:rPr lang="en-US" sz="2800" dirty="0" err="1"/>
              <a:t>নাইট্রজেন</a:t>
            </a:r>
            <a:r>
              <a:rPr lang="en-US" sz="2800" dirty="0"/>
              <a:t> </a:t>
            </a:r>
            <a:r>
              <a:rPr lang="en-US" sz="2800" dirty="0" err="1"/>
              <a:t>থাকে</a:t>
            </a:r>
            <a:r>
              <a:rPr lang="en-US" sz="2800" dirty="0"/>
              <a:t>। </a:t>
            </a:r>
            <a:r>
              <a:rPr lang="en-US" sz="2800" dirty="0" err="1"/>
              <a:t>উদ্ভিদের</a:t>
            </a:r>
            <a:r>
              <a:rPr lang="en-US" sz="2800" dirty="0"/>
              <a:t> </a:t>
            </a:r>
            <a:r>
              <a:rPr lang="en-US" sz="2800" dirty="0" err="1"/>
              <a:t>নাইট্রোজেনের</a:t>
            </a:r>
            <a:r>
              <a:rPr lang="en-US" sz="2800" dirty="0"/>
              <a:t> </a:t>
            </a:r>
            <a:r>
              <a:rPr lang="en-US" sz="2800" dirty="0" err="1"/>
              <a:t>অভাব</a:t>
            </a:r>
            <a:r>
              <a:rPr lang="en-US" sz="2800" dirty="0"/>
              <a:t> </a:t>
            </a:r>
            <a:r>
              <a:rPr lang="en-US" sz="2800" dirty="0" err="1"/>
              <a:t>দেখা</a:t>
            </a:r>
            <a:r>
              <a:rPr lang="en-US" sz="2800" dirty="0"/>
              <a:t> </a:t>
            </a:r>
            <a:r>
              <a:rPr lang="en-US" sz="2800" dirty="0" err="1"/>
              <a:t>দিলে</a:t>
            </a:r>
            <a:r>
              <a:rPr lang="en-US" sz="2800" dirty="0"/>
              <a:t> </a:t>
            </a:r>
            <a:r>
              <a:rPr lang="en-US" sz="2800" dirty="0" err="1"/>
              <a:t>ক্লোরসিস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  <a:r>
              <a:rPr lang="en-US" sz="2800" dirty="0" err="1"/>
              <a:t>তখন</a:t>
            </a:r>
            <a:r>
              <a:rPr lang="en-US" sz="2800" dirty="0"/>
              <a:t> </a:t>
            </a:r>
            <a:r>
              <a:rPr lang="en-US" sz="2800" dirty="0" err="1"/>
              <a:t>সালোকসংশ্লেষণ</a:t>
            </a:r>
            <a:r>
              <a:rPr lang="en-US" sz="2800" dirty="0"/>
              <a:t> </a:t>
            </a:r>
            <a:r>
              <a:rPr lang="en-US" sz="2800" dirty="0" err="1"/>
              <a:t>কমে</a:t>
            </a:r>
            <a:r>
              <a:rPr lang="en-US" sz="2800" dirty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 </a:t>
            </a:r>
            <a:r>
              <a:rPr lang="en-US" sz="2800" dirty="0" err="1"/>
              <a:t>ফলে</a:t>
            </a:r>
            <a:r>
              <a:rPr lang="en-US" sz="2800" dirty="0"/>
              <a:t> </a:t>
            </a:r>
            <a:r>
              <a:rPr lang="en-US" sz="2800" dirty="0" err="1"/>
              <a:t>উদ্ভিদের</a:t>
            </a:r>
            <a:r>
              <a:rPr lang="en-US" sz="2800" dirty="0"/>
              <a:t> </a:t>
            </a:r>
            <a:r>
              <a:rPr lang="en-US" sz="2800" dirty="0" err="1"/>
              <a:t>বৃদ্ধি</a:t>
            </a:r>
            <a:r>
              <a:rPr lang="en-US" sz="2800" dirty="0"/>
              <a:t> </a:t>
            </a:r>
            <a:r>
              <a:rPr lang="en-US" sz="2800" dirty="0" err="1"/>
              <a:t>ব্যহত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  <a:r>
              <a:rPr lang="en-US" sz="2800" dirty="0" err="1"/>
              <a:t>তখন</a:t>
            </a:r>
            <a:r>
              <a:rPr lang="en-US" sz="2800" dirty="0"/>
              <a:t> </a:t>
            </a:r>
            <a:r>
              <a:rPr lang="en-US" sz="2800" dirty="0" err="1"/>
              <a:t>ইউরিয়াসার</a:t>
            </a:r>
            <a:r>
              <a:rPr lang="en-US" sz="2800" dirty="0"/>
              <a:t> </a:t>
            </a:r>
            <a:r>
              <a:rPr lang="en-US" sz="2800" dirty="0" err="1"/>
              <a:t>প্রয়োগ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665BF5-E8A4-4B86-9222-1D3448743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51B812-0BB9-4CB2-A860-8FADA1240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3" y="1581082"/>
            <a:ext cx="6334784" cy="3563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70DB1-CA68-497B-9E1C-1CE4B6B07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68" y="1840863"/>
            <a:ext cx="3224769" cy="2077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AC1F94-ACF9-4DDD-A51D-C8F44ACAFC04}"/>
              </a:ext>
            </a:extLst>
          </p:cNvPr>
          <p:cNvCxnSpPr>
            <a:cxnSpLocks/>
          </p:cNvCxnSpPr>
          <p:nvPr/>
        </p:nvCxnSpPr>
        <p:spPr>
          <a:xfrm flipH="1">
            <a:off x="3869635" y="3498575"/>
            <a:ext cx="4608633" cy="14842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1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48CFCA-4BF1-40A6-B581-903A5EEAF1A9}"/>
                  </a:ext>
                </a:extLst>
              </p:cNvPr>
              <p:cNvSpPr txBox="1"/>
              <p:nvPr/>
            </p:nvSpPr>
            <p:spPr>
              <a:xfrm>
                <a:off x="498136" y="1485583"/>
                <a:ext cx="10494742" cy="13849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en-US" sz="2800" dirty="0"/>
                  <a:t>মাটিতে </a:t>
                </a:r>
                <a:r>
                  <a:rPr lang="en-US" sz="2800" dirty="0" err="1"/>
                  <a:t>ইউরিয়েজ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নামক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এনজাইম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থাকে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আদ্র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মাটিতে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ইউরিয়া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সার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প্রয়োগ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করলে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ইউরিয়েজ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এনজাইমের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উপস্থিতিতে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ইউরিয়া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পানির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সাথে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বিক্রিয়া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যথাক্রমে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OH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/>
                  <a:t> 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উৎপন্ন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পরে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উদ্ভিদ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খনিজ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লবন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হিসাবে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শিকড়ের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সাহায্য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শোষণ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।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48CFCA-4BF1-40A6-B581-903A5EEAF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6" y="1485583"/>
                <a:ext cx="10494742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791109-3A35-46CA-AE04-1A9B7187755B}"/>
                  </a:ext>
                </a:extLst>
              </p:cNvPr>
              <p:cNvSpPr txBox="1"/>
              <p:nvPr/>
            </p:nvSpPr>
            <p:spPr>
              <a:xfrm>
                <a:off x="1167573" y="3541338"/>
                <a:ext cx="10282304" cy="6851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400" dirty="0"/>
                          <m:t>ইউরি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য়েজ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এনজাইম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sz="2800" dirty="0"/>
                  <a:t> </a:t>
                </a:r>
                <a:r>
                  <a:rPr lang="bn-BD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791109-3A35-46CA-AE04-1A9B71877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73" y="3541338"/>
                <a:ext cx="10282304" cy="685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8522C7-78B3-4D99-B265-8EC351C6BD25}"/>
                  </a:ext>
                </a:extLst>
              </p:cNvPr>
              <p:cNvSpPr txBox="1"/>
              <p:nvPr/>
            </p:nvSpPr>
            <p:spPr>
              <a:xfrm>
                <a:off x="1167573" y="4470792"/>
                <a:ext cx="8159813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  +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 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brk m:alnAt="2"/>
                          </m:rP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8522C7-78B3-4D99-B265-8EC351C6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73" y="4470792"/>
                <a:ext cx="81598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5B8147-B6C5-4E8A-96A3-414512C70C93}"/>
                  </a:ext>
                </a:extLst>
              </p:cNvPr>
              <p:cNvSpPr txBox="1"/>
              <p:nvPr/>
            </p:nvSpPr>
            <p:spPr>
              <a:xfrm>
                <a:off x="1167573" y="5513813"/>
                <a:ext cx="947664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brk m:alnAt="2"/>
                          </m:rP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   +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OH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5B8147-B6C5-4E8A-96A3-414512C70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73" y="5513813"/>
                <a:ext cx="947664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26A8779-2A75-4B7E-A720-4166D465D03F}"/>
              </a:ext>
            </a:extLst>
          </p:cNvPr>
          <p:cNvSpPr txBox="1"/>
          <p:nvPr/>
        </p:nvSpPr>
        <p:spPr>
          <a:xfrm>
            <a:off x="742123" y="3046245"/>
            <a:ext cx="141798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বিক্রিয়াঃ</a:t>
            </a:r>
            <a:r>
              <a:rPr lang="en-US" sz="28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2E784-DA16-449C-8E9D-8BAAED8F4E85}"/>
              </a:ext>
            </a:extLst>
          </p:cNvPr>
          <p:cNvSpPr txBox="1"/>
          <p:nvPr/>
        </p:nvSpPr>
        <p:spPr>
          <a:xfrm>
            <a:off x="10031895" y="4179777"/>
            <a:ext cx="1749286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dirty="0" err="1"/>
              <a:t>অ্যামোনিয়া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6C2F0-8E29-40C6-9550-E1D16246AB20}"/>
              </a:ext>
            </a:extLst>
          </p:cNvPr>
          <p:cNvSpPr txBox="1"/>
          <p:nvPr/>
        </p:nvSpPr>
        <p:spPr>
          <a:xfrm>
            <a:off x="5374446" y="4971941"/>
            <a:ext cx="2815397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dirty="0" err="1"/>
              <a:t>অ্যামোনিয়াম</a:t>
            </a:r>
            <a:r>
              <a:rPr lang="en-US" dirty="0"/>
              <a:t> </a:t>
            </a:r>
            <a:r>
              <a:rPr lang="en-US" dirty="0" err="1"/>
              <a:t>হাইড্রোঅক্সাইড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CBAF63-B4CA-439C-A66A-628AEF17CAFE}"/>
              </a:ext>
            </a:extLst>
          </p:cNvPr>
          <p:cNvSpPr txBox="1"/>
          <p:nvPr/>
        </p:nvSpPr>
        <p:spPr>
          <a:xfrm>
            <a:off x="2160105" y="4003137"/>
            <a:ext cx="129871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ইউরিয়া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56D71-A1D3-4AB4-A241-4AE30985C6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301BFE-FB2D-48B9-8F13-75C37237AFF0}"/>
              </a:ext>
            </a:extLst>
          </p:cNvPr>
          <p:cNvSpPr txBox="1"/>
          <p:nvPr/>
        </p:nvSpPr>
        <p:spPr>
          <a:xfrm>
            <a:off x="2128402" y="435648"/>
            <a:ext cx="8515816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ইউরিয়া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উদ্ভিদের</a:t>
            </a:r>
            <a:r>
              <a:rPr lang="en-US" sz="3200" dirty="0"/>
              <a:t> </a:t>
            </a:r>
            <a:r>
              <a:rPr lang="en-US" sz="3200" dirty="0" err="1"/>
              <a:t>পুষ্টি</a:t>
            </a:r>
            <a:r>
              <a:rPr lang="en-US" sz="3200" dirty="0"/>
              <a:t> </a:t>
            </a:r>
            <a:r>
              <a:rPr lang="en-US" sz="3200" dirty="0" err="1"/>
              <a:t>উপাদান</a:t>
            </a:r>
            <a:r>
              <a:rPr lang="en-US" sz="3200" dirty="0"/>
              <a:t> </a:t>
            </a:r>
            <a:r>
              <a:rPr lang="en-US" sz="3200" dirty="0" err="1"/>
              <a:t>নাইট্রোজেন</a:t>
            </a:r>
            <a:r>
              <a:rPr lang="en-US" sz="3200" dirty="0"/>
              <a:t> </a:t>
            </a:r>
            <a:r>
              <a:rPr lang="en-US" sz="3200" dirty="0" err="1"/>
              <a:t>গ্রহনের</a:t>
            </a:r>
            <a:r>
              <a:rPr lang="en-US" sz="3200" dirty="0"/>
              <a:t> </a:t>
            </a:r>
            <a:r>
              <a:rPr lang="en-US" sz="3200" dirty="0" err="1"/>
              <a:t>কৌশল</a:t>
            </a:r>
            <a:r>
              <a:rPr lang="en-US" sz="32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6D7A25-FDCD-457E-A5EA-DDB3EFF10D70}"/>
              </a:ext>
            </a:extLst>
          </p:cNvPr>
          <p:cNvSpPr txBox="1"/>
          <p:nvPr/>
        </p:nvSpPr>
        <p:spPr>
          <a:xfrm>
            <a:off x="5247479" y="5987603"/>
            <a:ext cx="2815397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dirty="0" err="1"/>
              <a:t>অ্যামোনিয়াম</a:t>
            </a:r>
            <a:r>
              <a:rPr lang="en-US" dirty="0"/>
              <a:t> </a:t>
            </a:r>
            <a:r>
              <a:rPr lang="en-US" dirty="0" err="1"/>
              <a:t>হাইড্রোঅক্সাইড</a:t>
            </a:r>
            <a:r>
              <a:rPr lang="en-US" dirty="0"/>
              <a:t> </a:t>
            </a:r>
            <a:r>
              <a:rPr lang="en-US" dirty="0" err="1"/>
              <a:t>আয়ন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1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2" grpId="0"/>
      <p:bldP spid="11" grpId="0"/>
      <p:bldP spid="12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F1121-82C3-4144-BA98-DE4A12964B05}"/>
              </a:ext>
            </a:extLst>
          </p:cNvPr>
          <p:cNvSpPr txBox="1"/>
          <p:nvPr/>
        </p:nvSpPr>
        <p:spPr>
          <a:xfrm>
            <a:off x="3481157" y="294044"/>
            <a:ext cx="5229685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ফুড</a:t>
            </a:r>
            <a:r>
              <a:rPr lang="en-US" sz="3200" dirty="0"/>
              <a:t> </a:t>
            </a:r>
            <a:r>
              <a:rPr lang="en-US" sz="3200" dirty="0" err="1"/>
              <a:t>প্রিজারভেটিভ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খাদ্য</a:t>
            </a:r>
            <a:r>
              <a:rPr lang="en-US" sz="3200" dirty="0"/>
              <a:t> </a:t>
            </a:r>
            <a:r>
              <a:rPr lang="en-US" sz="3200" dirty="0" err="1"/>
              <a:t>সংরক্ষক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8CFCA-4BF1-40A6-B581-903A5EEAF1A9}"/>
              </a:ext>
            </a:extLst>
          </p:cNvPr>
          <p:cNvSpPr txBox="1"/>
          <p:nvPr/>
        </p:nvSpPr>
        <p:spPr>
          <a:xfrm>
            <a:off x="1329196" y="1293543"/>
            <a:ext cx="10226700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সব</a:t>
            </a:r>
            <a:r>
              <a:rPr lang="en-US" sz="3200" dirty="0"/>
              <a:t> </a:t>
            </a:r>
            <a:r>
              <a:rPr lang="en-US" sz="3200" dirty="0" err="1"/>
              <a:t>রাসায়নিক</a:t>
            </a:r>
            <a:r>
              <a:rPr lang="en-US" sz="3200" dirty="0"/>
              <a:t> </a:t>
            </a:r>
            <a:r>
              <a:rPr lang="en-US" sz="3200" dirty="0" err="1"/>
              <a:t>পদার্থ</a:t>
            </a:r>
            <a:r>
              <a:rPr lang="en-US" sz="3200" dirty="0"/>
              <a:t> </a:t>
            </a:r>
            <a:r>
              <a:rPr lang="en-US" sz="3200" dirty="0" err="1"/>
              <a:t>খাদ্যদ্রব্যে</a:t>
            </a:r>
            <a:r>
              <a:rPr lang="en-US" sz="3200" dirty="0"/>
              <a:t> </a:t>
            </a:r>
            <a:r>
              <a:rPr lang="en-US" sz="3200" dirty="0" err="1"/>
              <a:t>দিলে</a:t>
            </a:r>
            <a:r>
              <a:rPr lang="en-US" sz="3200" dirty="0"/>
              <a:t>, </a:t>
            </a:r>
            <a:r>
              <a:rPr lang="en-US" sz="3200" dirty="0" err="1"/>
              <a:t>খাদ্যদ্রব্যে</a:t>
            </a:r>
            <a:r>
              <a:rPr lang="en-US" sz="3200" dirty="0"/>
              <a:t> </a:t>
            </a:r>
            <a:r>
              <a:rPr lang="en-US" sz="3200" dirty="0" err="1"/>
              <a:t>ব্যাকটেরিয়া</a:t>
            </a:r>
            <a:r>
              <a:rPr lang="en-US" sz="3200" dirty="0"/>
              <a:t> </a:t>
            </a:r>
            <a:r>
              <a:rPr lang="en-US" sz="3200" dirty="0" err="1"/>
              <a:t>জন্মাতে</a:t>
            </a:r>
            <a:r>
              <a:rPr lang="en-US" sz="3200" dirty="0"/>
              <a:t> </a:t>
            </a:r>
            <a:r>
              <a:rPr lang="en-US" sz="3200" dirty="0" err="1"/>
              <a:t>পারে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, </a:t>
            </a:r>
            <a:r>
              <a:rPr lang="en-US" sz="3200" dirty="0" err="1"/>
              <a:t>দুর্গন্ধ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, </a:t>
            </a:r>
            <a:r>
              <a:rPr lang="en-US" sz="3200" dirty="0" err="1"/>
              <a:t>পচন</a:t>
            </a:r>
            <a:r>
              <a:rPr lang="en-US" sz="3200" dirty="0"/>
              <a:t> </a:t>
            </a:r>
            <a:r>
              <a:rPr lang="en-US" sz="3200" dirty="0" err="1"/>
              <a:t>ধরে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, </a:t>
            </a:r>
            <a:r>
              <a:rPr lang="en-US" sz="3200" dirty="0" err="1"/>
              <a:t>খাদ্যদ্রব্য</a:t>
            </a:r>
            <a:r>
              <a:rPr lang="en-US" sz="3200" dirty="0"/>
              <a:t> </a:t>
            </a:r>
            <a:r>
              <a:rPr lang="en-US" sz="3200" dirty="0" err="1"/>
              <a:t>গুনগত</a:t>
            </a:r>
            <a:r>
              <a:rPr lang="en-US" sz="3200" dirty="0"/>
              <a:t> </a:t>
            </a:r>
            <a:r>
              <a:rPr lang="en-US" sz="3200" dirty="0" err="1"/>
              <a:t>মান</a:t>
            </a:r>
            <a:r>
              <a:rPr lang="en-US" sz="3200" dirty="0"/>
              <a:t> </a:t>
            </a:r>
            <a:r>
              <a:rPr lang="en-US" sz="3200" dirty="0" err="1"/>
              <a:t>দীর্ঘদিন</a:t>
            </a:r>
            <a:r>
              <a:rPr lang="en-US" sz="3200" dirty="0"/>
              <a:t> </a:t>
            </a:r>
            <a:r>
              <a:rPr lang="en-US" sz="3200" dirty="0" err="1"/>
              <a:t>ভালো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r>
              <a:rPr lang="en-US" sz="3200" dirty="0"/>
              <a:t> </a:t>
            </a:r>
            <a:r>
              <a:rPr lang="en-US" sz="3200" dirty="0" err="1"/>
              <a:t>সে</a:t>
            </a:r>
            <a:r>
              <a:rPr lang="en-US" sz="3200" dirty="0"/>
              <a:t> </a:t>
            </a:r>
            <a:r>
              <a:rPr lang="en-US" sz="3200" dirty="0" err="1"/>
              <a:t>সব</a:t>
            </a:r>
            <a:r>
              <a:rPr lang="en-US" sz="3200" dirty="0"/>
              <a:t> </a:t>
            </a:r>
            <a:r>
              <a:rPr lang="en-US" sz="3200" dirty="0" err="1"/>
              <a:t>রাসায়নিক</a:t>
            </a:r>
            <a:r>
              <a:rPr lang="en-US" sz="3200" dirty="0"/>
              <a:t> </a:t>
            </a:r>
            <a:r>
              <a:rPr lang="en-US" sz="3200" dirty="0" err="1"/>
              <a:t>পদার্থকে</a:t>
            </a:r>
            <a:r>
              <a:rPr lang="en-US" sz="3200" dirty="0"/>
              <a:t> </a:t>
            </a:r>
            <a:r>
              <a:rPr lang="en-US" sz="3200" dirty="0" err="1"/>
              <a:t>ফুড</a:t>
            </a:r>
            <a:r>
              <a:rPr lang="en-US" sz="3200" dirty="0"/>
              <a:t> </a:t>
            </a:r>
            <a:r>
              <a:rPr lang="en-US" sz="3200" dirty="0" err="1"/>
              <a:t>প্রিজারভেটিভ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A3E35A-45B2-4BA3-BC0D-0E55E2266119}"/>
              </a:ext>
            </a:extLst>
          </p:cNvPr>
          <p:cNvSpPr txBox="1"/>
          <p:nvPr/>
        </p:nvSpPr>
        <p:spPr>
          <a:xfrm>
            <a:off x="1175801" y="3024526"/>
            <a:ext cx="10533490" cy="35394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/>
              <a:t>WHO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মতে</a:t>
            </a:r>
            <a:r>
              <a:rPr lang="en-US" sz="3200" dirty="0"/>
              <a:t>, 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সব</a:t>
            </a:r>
            <a:r>
              <a:rPr lang="en-US" sz="3200" dirty="0"/>
              <a:t> </a:t>
            </a:r>
            <a:r>
              <a:rPr lang="en-US" sz="3200" dirty="0" err="1"/>
              <a:t>ফুড</a:t>
            </a:r>
            <a:r>
              <a:rPr lang="en-US" sz="3200" dirty="0"/>
              <a:t> </a:t>
            </a:r>
            <a:r>
              <a:rPr lang="en-US" sz="3200" dirty="0" err="1"/>
              <a:t>প্রিজারভেটিভ</a:t>
            </a:r>
            <a:r>
              <a:rPr lang="en-US" sz="3200" dirty="0"/>
              <a:t> </a:t>
            </a:r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3200" dirty="0" err="1"/>
              <a:t>শরীরে</a:t>
            </a:r>
            <a:r>
              <a:rPr lang="en-US" sz="3200" dirty="0"/>
              <a:t> </a:t>
            </a:r>
            <a:r>
              <a:rPr lang="en-US" sz="3200" dirty="0" err="1"/>
              <a:t>গেলে</a:t>
            </a:r>
            <a:r>
              <a:rPr lang="en-US" sz="3200" dirty="0"/>
              <a:t> </a:t>
            </a:r>
            <a:r>
              <a:rPr lang="en-US" sz="3200" dirty="0" err="1"/>
              <a:t>স্বাস্থের</a:t>
            </a:r>
            <a:r>
              <a:rPr lang="en-US" sz="3200" dirty="0"/>
              <a:t> </a:t>
            </a:r>
            <a:r>
              <a:rPr lang="en-US" sz="3200" dirty="0" err="1"/>
              <a:t>তেমন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ক্ষতি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 </a:t>
            </a:r>
            <a:r>
              <a:rPr lang="en-US" sz="3200" dirty="0" err="1"/>
              <a:t>তাদেরকে</a:t>
            </a:r>
            <a:r>
              <a:rPr lang="en-US" sz="3200" dirty="0"/>
              <a:t> </a:t>
            </a:r>
            <a:r>
              <a:rPr lang="en-US" sz="3200" dirty="0" err="1"/>
              <a:t>অনুমোদিত</a:t>
            </a:r>
            <a:r>
              <a:rPr lang="en-US" sz="3200" dirty="0"/>
              <a:t> </a:t>
            </a:r>
            <a:r>
              <a:rPr lang="en-US" sz="3200" dirty="0" err="1"/>
              <a:t>ফুড</a:t>
            </a:r>
            <a:r>
              <a:rPr lang="en-US" sz="3200" dirty="0"/>
              <a:t> </a:t>
            </a:r>
            <a:r>
              <a:rPr lang="en-US" sz="3200" dirty="0" err="1"/>
              <a:t>প্রিজারভেটিভ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। </a:t>
            </a:r>
            <a:r>
              <a:rPr lang="en-US" sz="3200" dirty="0" err="1"/>
              <a:t>যেমন</a:t>
            </a:r>
            <a:r>
              <a:rPr lang="en-US" sz="3200" dirty="0"/>
              <a:t>: </a:t>
            </a:r>
            <a:r>
              <a:rPr lang="en-US" sz="3200" dirty="0" err="1"/>
              <a:t>সোডিয়াম</a:t>
            </a:r>
            <a:r>
              <a:rPr lang="en-US" sz="3200" dirty="0"/>
              <a:t> </a:t>
            </a:r>
            <a:r>
              <a:rPr lang="en-US" sz="3200" dirty="0" err="1"/>
              <a:t>বেনজোয়েট</a:t>
            </a:r>
            <a:r>
              <a:rPr lang="en-US" sz="3200" dirty="0"/>
              <a:t>, </a:t>
            </a:r>
            <a:r>
              <a:rPr lang="en-US" sz="3200" dirty="0" err="1"/>
              <a:t>বেনজোয়িক</a:t>
            </a:r>
            <a:r>
              <a:rPr lang="en-US" sz="3200" dirty="0"/>
              <a:t> </a:t>
            </a:r>
            <a:r>
              <a:rPr lang="en-US" sz="3200" dirty="0" err="1"/>
              <a:t>এসিড</a:t>
            </a:r>
            <a:r>
              <a:rPr lang="en-US" sz="3200" dirty="0"/>
              <a:t>, </a:t>
            </a:r>
            <a:r>
              <a:rPr lang="en-US" sz="3200" dirty="0" err="1"/>
              <a:t>ভিনেগের</a:t>
            </a:r>
            <a:r>
              <a:rPr lang="en-US" sz="3200" dirty="0"/>
              <a:t>, </a:t>
            </a:r>
            <a:r>
              <a:rPr lang="en-US" sz="3200" dirty="0" err="1"/>
              <a:t>লবনের</a:t>
            </a:r>
            <a:r>
              <a:rPr lang="en-US" sz="3200" dirty="0"/>
              <a:t> </a:t>
            </a:r>
            <a:r>
              <a:rPr lang="en-US" sz="3200" dirty="0" err="1"/>
              <a:t>দ্রবণ</a:t>
            </a:r>
            <a:r>
              <a:rPr lang="en-US" sz="3200" dirty="0"/>
              <a:t>, </a:t>
            </a:r>
            <a:r>
              <a:rPr lang="en-US" sz="3200" dirty="0" err="1"/>
              <a:t>চিনির</a:t>
            </a:r>
            <a:r>
              <a:rPr lang="en-US" sz="3200" dirty="0"/>
              <a:t> </a:t>
            </a:r>
            <a:r>
              <a:rPr lang="en-US" sz="3200" dirty="0" err="1"/>
              <a:t>দ্রবণ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। </a:t>
            </a:r>
          </a:p>
          <a:p>
            <a:pPr algn="just"/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সব</a:t>
            </a:r>
            <a:r>
              <a:rPr lang="en-US" sz="3200" dirty="0"/>
              <a:t> </a:t>
            </a:r>
            <a:r>
              <a:rPr lang="en-US" sz="3200" dirty="0" err="1"/>
              <a:t>ফুড</a:t>
            </a:r>
            <a:r>
              <a:rPr lang="en-US" sz="3200" dirty="0"/>
              <a:t> </a:t>
            </a:r>
            <a:r>
              <a:rPr lang="en-US" sz="3200" dirty="0" err="1"/>
              <a:t>প্রিজারভেটিভ</a:t>
            </a:r>
            <a:r>
              <a:rPr lang="en-US" sz="3200" dirty="0"/>
              <a:t> </a:t>
            </a:r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3200" dirty="0" err="1"/>
              <a:t>শরীরে</a:t>
            </a:r>
            <a:r>
              <a:rPr lang="en-US" sz="3200" dirty="0"/>
              <a:t> </a:t>
            </a:r>
            <a:r>
              <a:rPr lang="en-US" sz="3200" dirty="0" err="1"/>
              <a:t>গেলে</a:t>
            </a:r>
            <a:r>
              <a:rPr lang="en-US" sz="3200" dirty="0"/>
              <a:t> </a:t>
            </a:r>
            <a:r>
              <a:rPr lang="en-US" sz="3200" dirty="0" err="1"/>
              <a:t>স্বাস্থের</a:t>
            </a:r>
            <a:r>
              <a:rPr lang="en-US" sz="3200" dirty="0"/>
              <a:t> </a:t>
            </a:r>
            <a:r>
              <a:rPr lang="en-US" sz="3200" dirty="0" err="1"/>
              <a:t>ক্ষতি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</a:t>
            </a:r>
            <a:r>
              <a:rPr lang="en-US" sz="3200" dirty="0" err="1"/>
              <a:t>তাদেরকে</a:t>
            </a:r>
            <a:r>
              <a:rPr lang="en-US" sz="3200" dirty="0"/>
              <a:t> </a:t>
            </a:r>
            <a:r>
              <a:rPr lang="en-US" sz="3200" dirty="0" err="1"/>
              <a:t>অনঅনুমোদিত</a:t>
            </a:r>
            <a:r>
              <a:rPr lang="en-US" sz="3200" dirty="0"/>
              <a:t> </a:t>
            </a:r>
            <a:r>
              <a:rPr lang="en-US" sz="3200" dirty="0" err="1"/>
              <a:t>ফুড</a:t>
            </a:r>
            <a:r>
              <a:rPr lang="en-US" sz="3200" dirty="0"/>
              <a:t> </a:t>
            </a:r>
            <a:r>
              <a:rPr lang="en-US" sz="3200" dirty="0" err="1"/>
              <a:t>প্রিজারভেটিভ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। </a:t>
            </a:r>
            <a:r>
              <a:rPr lang="en-US" sz="3200" dirty="0" err="1"/>
              <a:t>যেমন</a:t>
            </a:r>
            <a:r>
              <a:rPr lang="en-US" sz="3200" dirty="0"/>
              <a:t>: </a:t>
            </a:r>
            <a:r>
              <a:rPr lang="en-US" sz="3200" dirty="0" err="1"/>
              <a:t>ফরমালিন</a:t>
            </a:r>
            <a:r>
              <a:rPr lang="en-US" sz="3200" dirty="0"/>
              <a:t>, </a:t>
            </a:r>
            <a:r>
              <a:rPr lang="en-US" sz="3200" dirty="0" err="1"/>
              <a:t>অ্যাসিটিলিন</a:t>
            </a:r>
            <a:r>
              <a:rPr lang="en-US" sz="3200" dirty="0"/>
              <a:t>, </a:t>
            </a:r>
            <a:r>
              <a:rPr lang="en-US" sz="3200" dirty="0" err="1"/>
              <a:t>ক্যালসিয়াম</a:t>
            </a:r>
            <a:r>
              <a:rPr lang="en-US" sz="3200" dirty="0"/>
              <a:t> </a:t>
            </a:r>
            <a:r>
              <a:rPr lang="en-US" sz="3200" dirty="0" err="1"/>
              <a:t>কার্বাইড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।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3F1C15-2699-4BE6-8BD8-C79F4DBF1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F1121-82C3-4144-BA98-DE4A12964B05}"/>
              </a:ext>
            </a:extLst>
          </p:cNvPr>
          <p:cNvSpPr txBox="1"/>
          <p:nvPr/>
        </p:nvSpPr>
        <p:spPr>
          <a:xfrm>
            <a:off x="4117261" y="379290"/>
            <a:ext cx="3688269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সর্তরকতা</a:t>
            </a:r>
            <a:r>
              <a:rPr lang="en-US" sz="3200" dirty="0"/>
              <a:t> / </a:t>
            </a:r>
            <a:r>
              <a:rPr lang="en-US" sz="3200" dirty="0" err="1"/>
              <a:t>সাবধানতা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8CFCA-4BF1-40A6-B581-903A5EEAF1A9}"/>
              </a:ext>
            </a:extLst>
          </p:cNvPr>
          <p:cNvSpPr txBox="1"/>
          <p:nvPr/>
        </p:nvSpPr>
        <p:spPr>
          <a:xfrm>
            <a:off x="983360" y="1446556"/>
            <a:ext cx="10226700" cy="30469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/>
              <a:t>কিছু</a:t>
            </a:r>
            <a:r>
              <a:rPr lang="en-US" sz="2400" dirty="0"/>
              <a:t> </a:t>
            </a:r>
            <a:r>
              <a:rPr lang="en-US" sz="2400" dirty="0" err="1"/>
              <a:t>অসাধু</a:t>
            </a:r>
            <a:r>
              <a:rPr lang="en-US" sz="2400" dirty="0"/>
              <a:t> </a:t>
            </a:r>
            <a:r>
              <a:rPr lang="en-US" sz="2400" dirty="0" err="1"/>
              <a:t>ব্যাবসায়ী</a:t>
            </a:r>
            <a:r>
              <a:rPr lang="en-US" sz="2400" dirty="0"/>
              <a:t> </a:t>
            </a:r>
            <a:r>
              <a:rPr lang="en-US" sz="2400" dirty="0" err="1"/>
              <a:t>রয়েছে</a:t>
            </a:r>
            <a:r>
              <a:rPr lang="en-US" sz="2400" dirty="0"/>
              <a:t> </a:t>
            </a:r>
            <a:r>
              <a:rPr lang="en-US" sz="2400" dirty="0" err="1"/>
              <a:t>যারা</a:t>
            </a:r>
            <a:r>
              <a:rPr lang="en-US" sz="2400" dirty="0"/>
              <a:t> </a:t>
            </a:r>
            <a:r>
              <a:rPr lang="en-US" sz="2400" dirty="0" err="1"/>
              <a:t>অধিক</a:t>
            </a:r>
            <a:r>
              <a:rPr lang="en-US" sz="2400" dirty="0"/>
              <a:t> </a:t>
            </a:r>
            <a:r>
              <a:rPr lang="en-US" sz="2400" dirty="0" err="1"/>
              <a:t>মুনফা</a:t>
            </a:r>
            <a:r>
              <a:rPr lang="en-US" sz="2400" dirty="0"/>
              <a:t> </a:t>
            </a:r>
            <a:r>
              <a:rPr lang="en-US" sz="2400" dirty="0" err="1"/>
              <a:t>লাভের</a:t>
            </a:r>
            <a:r>
              <a:rPr lang="en-US" sz="2400" dirty="0"/>
              <a:t> </a:t>
            </a:r>
            <a:r>
              <a:rPr lang="en-US" sz="2400" dirty="0" err="1"/>
              <a:t>আসায়</a:t>
            </a:r>
            <a:r>
              <a:rPr lang="en-US" sz="2400" dirty="0"/>
              <a:t> </a:t>
            </a:r>
            <a:r>
              <a:rPr lang="en-US" sz="2400" dirty="0" err="1"/>
              <a:t>ফল</a:t>
            </a:r>
            <a:r>
              <a:rPr lang="en-US" sz="2400" dirty="0"/>
              <a:t> </a:t>
            </a:r>
            <a:r>
              <a:rPr lang="en-US" sz="2400" dirty="0" err="1"/>
              <a:t>মূল</a:t>
            </a:r>
            <a:r>
              <a:rPr lang="en-US" sz="2400" dirty="0"/>
              <a:t>, </a:t>
            </a:r>
            <a:r>
              <a:rPr lang="en-US" sz="2400" dirty="0" err="1"/>
              <a:t>মাছ</a:t>
            </a:r>
            <a:r>
              <a:rPr lang="en-US" sz="2400" dirty="0"/>
              <a:t>, </a:t>
            </a:r>
            <a:r>
              <a:rPr lang="en-US" sz="2400" dirty="0" err="1"/>
              <a:t>শাকসবজিসহ</a:t>
            </a:r>
            <a:r>
              <a:rPr lang="en-US" sz="2400" dirty="0"/>
              <a:t> </a:t>
            </a:r>
            <a:r>
              <a:rPr lang="en-US" sz="2400" dirty="0" err="1"/>
              <a:t>অন্যান্য</a:t>
            </a:r>
            <a:r>
              <a:rPr lang="en-US" sz="2400" dirty="0"/>
              <a:t> </a:t>
            </a:r>
            <a:r>
              <a:rPr lang="en-US" sz="2400" dirty="0" err="1"/>
              <a:t>কৃষি</a:t>
            </a:r>
            <a:r>
              <a:rPr lang="en-US" sz="2400" dirty="0"/>
              <a:t> </a:t>
            </a:r>
            <a:r>
              <a:rPr lang="en-US" sz="2400" dirty="0" err="1"/>
              <a:t>পন্য</a:t>
            </a:r>
            <a:r>
              <a:rPr lang="en-US" sz="2400" dirty="0"/>
              <a:t> </a:t>
            </a:r>
            <a:r>
              <a:rPr lang="en-US" sz="2400" dirty="0" err="1"/>
              <a:t>সংরক্ষণের</a:t>
            </a:r>
            <a:r>
              <a:rPr lang="en-US" sz="2400" dirty="0"/>
              <a:t> </a:t>
            </a:r>
            <a:r>
              <a:rPr lang="en-US" sz="2400" dirty="0" err="1"/>
              <a:t>জন্য</a:t>
            </a:r>
            <a:r>
              <a:rPr lang="en-US" sz="2400" dirty="0"/>
              <a:t> </a:t>
            </a:r>
            <a:r>
              <a:rPr lang="en-US" sz="2400" dirty="0" err="1"/>
              <a:t>ফরমালিন</a:t>
            </a:r>
            <a:r>
              <a:rPr lang="en-US" sz="2400" dirty="0"/>
              <a:t>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থাকেন</a:t>
            </a:r>
            <a:r>
              <a:rPr lang="en-US" sz="2400" dirty="0"/>
              <a:t>। </a:t>
            </a:r>
            <a:r>
              <a:rPr lang="en-US" sz="2400" dirty="0" err="1"/>
              <a:t>ফরমালিন</a:t>
            </a:r>
            <a:r>
              <a:rPr lang="en-US" sz="2400" dirty="0"/>
              <a:t> </a:t>
            </a:r>
            <a:r>
              <a:rPr lang="en-US" sz="2400" dirty="0" err="1"/>
              <a:t>মানুষ</a:t>
            </a:r>
            <a:r>
              <a:rPr lang="en-US" sz="2400" dirty="0"/>
              <a:t> ও </a:t>
            </a:r>
            <a:r>
              <a:rPr lang="en-US" sz="2400" dirty="0" err="1"/>
              <a:t>অন্যান্য</a:t>
            </a:r>
            <a:r>
              <a:rPr lang="en-US" sz="2400" dirty="0"/>
              <a:t> </a:t>
            </a:r>
            <a:r>
              <a:rPr lang="en-US" sz="2400" dirty="0" err="1"/>
              <a:t>পাণীর</a:t>
            </a:r>
            <a:r>
              <a:rPr lang="en-US" sz="2400" dirty="0"/>
              <a:t> </a:t>
            </a:r>
            <a:r>
              <a:rPr lang="en-US" sz="2400" dirty="0" err="1"/>
              <a:t>জন্য</a:t>
            </a:r>
            <a:r>
              <a:rPr lang="en-US" sz="2400" dirty="0"/>
              <a:t> </a:t>
            </a:r>
            <a:r>
              <a:rPr lang="en-US" sz="2400" dirty="0" err="1"/>
              <a:t>বিষাক্ত</a:t>
            </a:r>
            <a:r>
              <a:rPr lang="en-US" sz="2400" dirty="0"/>
              <a:t> </a:t>
            </a:r>
            <a:r>
              <a:rPr lang="en-US" sz="2400" dirty="0" err="1"/>
              <a:t>পদার্থ</a:t>
            </a:r>
            <a:r>
              <a:rPr lang="en-US" sz="2400" dirty="0"/>
              <a:t>। </a:t>
            </a:r>
            <a:r>
              <a:rPr lang="en-US" sz="2400" dirty="0" err="1"/>
              <a:t>এটি</a:t>
            </a:r>
            <a:r>
              <a:rPr lang="en-US" sz="2400" dirty="0"/>
              <a:t> </a:t>
            </a:r>
            <a:r>
              <a:rPr lang="en-US" sz="2400" dirty="0" err="1"/>
              <a:t>শরীরে</a:t>
            </a:r>
            <a:r>
              <a:rPr lang="en-US" sz="2400" dirty="0"/>
              <a:t> </a:t>
            </a:r>
            <a:r>
              <a:rPr lang="en-US" sz="2400" dirty="0" err="1"/>
              <a:t>প্রবেশ</a:t>
            </a:r>
            <a:r>
              <a:rPr lang="en-US" sz="2400" dirty="0"/>
              <a:t> </a:t>
            </a:r>
            <a:r>
              <a:rPr lang="en-US" sz="2400" dirty="0" err="1"/>
              <a:t>করলে</a:t>
            </a:r>
            <a:r>
              <a:rPr lang="en-US" sz="2400" dirty="0"/>
              <a:t> </a:t>
            </a:r>
            <a:r>
              <a:rPr lang="en-US" sz="2400" dirty="0" err="1"/>
              <a:t>মৃত্যুর</a:t>
            </a:r>
            <a:r>
              <a:rPr lang="en-US" sz="2400" dirty="0"/>
              <a:t> </a:t>
            </a:r>
            <a:r>
              <a:rPr lang="en-US" sz="2400" dirty="0" err="1"/>
              <a:t>কারণও</a:t>
            </a:r>
            <a:r>
              <a:rPr lang="en-US" sz="2400" dirty="0"/>
              <a:t> </a:t>
            </a:r>
            <a:r>
              <a:rPr lang="en-US" sz="2400" dirty="0" err="1"/>
              <a:t>হতে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। </a:t>
            </a:r>
            <a:r>
              <a:rPr lang="en-US" sz="2400" dirty="0" err="1"/>
              <a:t>যেমন</a:t>
            </a:r>
            <a:r>
              <a:rPr lang="en-US" sz="2400" dirty="0"/>
              <a:t>: </a:t>
            </a:r>
            <a:r>
              <a:rPr lang="en-US" sz="2400" dirty="0" err="1"/>
              <a:t>পাকা</a:t>
            </a:r>
            <a:r>
              <a:rPr lang="en-US" sz="2400" dirty="0"/>
              <a:t> </a:t>
            </a:r>
            <a:r>
              <a:rPr lang="en-US" sz="2400" dirty="0" err="1"/>
              <a:t>আম</a:t>
            </a:r>
            <a:r>
              <a:rPr lang="en-US" sz="2400" dirty="0"/>
              <a:t> </a:t>
            </a:r>
            <a:r>
              <a:rPr lang="en-US" sz="2400" dirty="0" err="1"/>
              <a:t>বাস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ট্রেনে</a:t>
            </a:r>
            <a:r>
              <a:rPr lang="en-US" sz="2400" dirty="0"/>
              <a:t> </a:t>
            </a:r>
            <a:r>
              <a:rPr lang="en-US" sz="2400" dirty="0" err="1"/>
              <a:t>এক</a:t>
            </a:r>
            <a:r>
              <a:rPr lang="en-US" sz="2400" dirty="0"/>
              <a:t> </a:t>
            </a:r>
            <a:r>
              <a:rPr lang="en-US" sz="2400" dirty="0" err="1"/>
              <a:t>জায়গা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অন্য</a:t>
            </a:r>
            <a:r>
              <a:rPr lang="en-US" sz="2400" dirty="0"/>
              <a:t> </a:t>
            </a:r>
            <a:r>
              <a:rPr lang="en-US" sz="2400" dirty="0" err="1"/>
              <a:t>জায়গায়</a:t>
            </a:r>
            <a:r>
              <a:rPr lang="en-US" sz="2400" dirty="0"/>
              <a:t> </a:t>
            </a:r>
            <a:r>
              <a:rPr lang="en-US" sz="2400" dirty="0" err="1"/>
              <a:t>নিতে</a:t>
            </a:r>
            <a:r>
              <a:rPr lang="en-US" sz="2400" dirty="0"/>
              <a:t> </a:t>
            </a:r>
            <a:r>
              <a:rPr lang="en-US" sz="2400" dirty="0" err="1"/>
              <a:t>গেলে</a:t>
            </a:r>
            <a:r>
              <a:rPr lang="en-US" sz="2400" dirty="0"/>
              <a:t> </a:t>
            </a:r>
            <a:r>
              <a:rPr lang="en-US" sz="2400" dirty="0" err="1"/>
              <a:t>আমের</a:t>
            </a:r>
            <a:r>
              <a:rPr lang="en-US" sz="2400" dirty="0"/>
              <a:t> </a:t>
            </a:r>
            <a:r>
              <a:rPr lang="en-US" sz="2400" dirty="0" err="1"/>
              <a:t>গায়ে</a:t>
            </a:r>
            <a:r>
              <a:rPr lang="en-US" sz="2400" dirty="0"/>
              <a:t> </a:t>
            </a:r>
            <a:r>
              <a:rPr lang="en-US" sz="2400" dirty="0" err="1"/>
              <a:t>দাগ</a:t>
            </a:r>
            <a:r>
              <a:rPr lang="en-US" sz="2400" dirty="0"/>
              <a:t> </a:t>
            </a:r>
            <a:r>
              <a:rPr lang="en-US" sz="2400" dirty="0" err="1"/>
              <a:t>লাগে</a:t>
            </a:r>
            <a:r>
              <a:rPr lang="en-US" sz="2400" dirty="0"/>
              <a:t> </a:t>
            </a:r>
            <a:r>
              <a:rPr lang="en-US" sz="2400" dirty="0" err="1"/>
              <a:t>ফলে</a:t>
            </a:r>
            <a:r>
              <a:rPr lang="en-US" sz="2400" dirty="0"/>
              <a:t>, </a:t>
            </a:r>
            <a:r>
              <a:rPr lang="en-US" sz="2400" dirty="0" err="1"/>
              <a:t>ক্রেতারা</a:t>
            </a:r>
            <a:r>
              <a:rPr lang="en-US" sz="2400" dirty="0"/>
              <a:t>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কিনতে</a:t>
            </a:r>
            <a:r>
              <a:rPr lang="en-US" sz="2400" dirty="0"/>
              <a:t> </a:t>
            </a:r>
            <a:r>
              <a:rPr lang="en-US" sz="2400" dirty="0" err="1"/>
              <a:t>চায়না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ভালোদাম</a:t>
            </a:r>
            <a:r>
              <a:rPr lang="en-US" sz="2400" dirty="0"/>
              <a:t> </a:t>
            </a:r>
            <a:r>
              <a:rPr lang="en-US" sz="2400" dirty="0" err="1"/>
              <a:t>পাওয়া</a:t>
            </a:r>
            <a:r>
              <a:rPr lang="en-US" sz="2400" dirty="0"/>
              <a:t> </a:t>
            </a:r>
            <a:r>
              <a:rPr lang="en-US" sz="2400" dirty="0" err="1"/>
              <a:t>যায়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। </a:t>
            </a:r>
            <a:r>
              <a:rPr lang="en-US" sz="2400" dirty="0" err="1"/>
              <a:t>এজন্য</a:t>
            </a:r>
            <a:r>
              <a:rPr lang="en-US" sz="2400" dirty="0"/>
              <a:t> </a:t>
            </a:r>
            <a:r>
              <a:rPr lang="en-US" sz="2400" dirty="0" err="1"/>
              <a:t>অসাধু</a:t>
            </a:r>
            <a:r>
              <a:rPr lang="en-US" sz="2400" dirty="0"/>
              <a:t> </a:t>
            </a:r>
            <a:r>
              <a:rPr lang="en-US" sz="2400" dirty="0" err="1"/>
              <a:t>ব্যাবসায়ীগন</a:t>
            </a:r>
            <a:r>
              <a:rPr lang="en-US" sz="2400" dirty="0"/>
              <a:t> </a:t>
            </a:r>
            <a:r>
              <a:rPr lang="en-US" sz="2400" dirty="0" err="1"/>
              <a:t>কাঁচা</a:t>
            </a:r>
            <a:r>
              <a:rPr lang="en-US" sz="2400" dirty="0"/>
              <a:t> </a:t>
            </a:r>
            <a:r>
              <a:rPr lang="en-US" sz="2400" dirty="0" err="1"/>
              <a:t>আম</a:t>
            </a:r>
            <a:r>
              <a:rPr lang="en-US" sz="2400" dirty="0"/>
              <a:t> </a:t>
            </a:r>
            <a:r>
              <a:rPr lang="en-US" sz="2400" dirty="0" err="1"/>
              <a:t>সংগ্রহ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ক্যালসিয়াম</a:t>
            </a:r>
            <a:r>
              <a:rPr lang="en-US" sz="2400" dirty="0"/>
              <a:t> </a:t>
            </a:r>
            <a:r>
              <a:rPr lang="en-US" sz="2400" dirty="0" err="1"/>
              <a:t>কার্বাইড</a:t>
            </a:r>
            <a:r>
              <a:rPr lang="en-US" sz="2400" dirty="0"/>
              <a:t> </a:t>
            </a:r>
            <a:r>
              <a:rPr lang="en-US" sz="2400" dirty="0" err="1"/>
              <a:t>দিয়ে</a:t>
            </a:r>
            <a:r>
              <a:rPr lang="en-US" sz="2400" dirty="0"/>
              <a:t> </a:t>
            </a:r>
            <a:r>
              <a:rPr lang="en-US" sz="2400" dirty="0" err="1"/>
              <a:t>কৃতিম</a:t>
            </a:r>
            <a:r>
              <a:rPr lang="en-US" sz="2400" dirty="0"/>
              <a:t> </a:t>
            </a:r>
            <a:r>
              <a:rPr lang="en-US" sz="2400" dirty="0" err="1"/>
              <a:t>ভাবে</a:t>
            </a:r>
            <a:r>
              <a:rPr lang="en-US" sz="2400" dirty="0"/>
              <a:t> </a:t>
            </a:r>
            <a:r>
              <a:rPr lang="en-US" sz="2400" dirty="0" err="1"/>
              <a:t>পাকায়</a:t>
            </a:r>
            <a:r>
              <a:rPr lang="en-US" sz="2400" dirty="0"/>
              <a:t>। </a:t>
            </a:r>
            <a:r>
              <a:rPr lang="en-US" sz="2400" dirty="0" err="1"/>
              <a:t>ক্যালসিয়াম</a:t>
            </a:r>
            <a:r>
              <a:rPr lang="en-US" sz="2400" dirty="0"/>
              <a:t> </a:t>
            </a:r>
            <a:r>
              <a:rPr lang="en-US" sz="2400" dirty="0" err="1"/>
              <a:t>কার্বাইড</a:t>
            </a:r>
            <a:r>
              <a:rPr lang="en-US" sz="2400" dirty="0"/>
              <a:t> </a:t>
            </a:r>
            <a:r>
              <a:rPr lang="en-US" sz="2400" dirty="0" err="1"/>
              <a:t>কার্বাইড</a:t>
            </a:r>
            <a:r>
              <a:rPr lang="en-US" sz="2400" dirty="0"/>
              <a:t> </a:t>
            </a:r>
            <a:r>
              <a:rPr lang="en-US" sz="2400" dirty="0" err="1"/>
              <a:t>নামে</a:t>
            </a:r>
            <a:r>
              <a:rPr lang="en-US" sz="2400" dirty="0"/>
              <a:t> </a:t>
            </a:r>
            <a:r>
              <a:rPr lang="en-US" sz="2400" dirty="0" err="1"/>
              <a:t>পরিচিত</a:t>
            </a:r>
            <a:r>
              <a:rPr lang="en-US" sz="2400" dirty="0"/>
              <a:t>। </a:t>
            </a:r>
            <a:r>
              <a:rPr lang="en-US" sz="2400" dirty="0" err="1"/>
              <a:t>ক্যালসিয়াম</a:t>
            </a:r>
            <a:r>
              <a:rPr lang="en-US" sz="2400" dirty="0"/>
              <a:t> </a:t>
            </a:r>
            <a:r>
              <a:rPr lang="en-US" sz="2400" dirty="0" err="1"/>
              <a:t>কার্বাইড</a:t>
            </a:r>
            <a:r>
              <a:rPr lang="en-US" sz="2400" dirty="0"/>
              <a:t> </a:t>
            </a:r>
            <a:r>
              <a:rPr lang="en-US" sz="2400" dirty="0" err="1"/>
              <a:t>পানির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বিক্রিয়া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অ্যাসিটিলিন</a:t>
            </a:r>
            <a:r>
              <a:rPr lang="en-US" sz="2400" dirty="0"/>
              <a:t> </a:t>
            </a:r>
            <a:r>
              <a:rPr lang="en-US" sz="2400" dirty="0" err="1"/>
              <a:t>গ্যাস</a:t>
            </a:r>
            <a:r>
              <a:rPr lang="en-US" sz="2400" dirty="0"/>
              <a:t> </a:t>
            </a:r>
            <a:r>
              <a:rPr lang="en-US" sz="2400" dirty="0" err="1"/>
              <a:t>উৎপন্ন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, </a:t>
            </a:r>
            <a:r>
              <a:rPr lang="en-US" sz="2400" dirty="0" err="1"/>
              <a:t>অ্যাসিটিলিন</a:t>
            </a:r>
            <a:r>
              <a:rPr lang="en-US" sz="2400" dirty="0"/>
              <a:t> </a:t>
            </a:r>
            <a:r>
              <a:rPr lang="en-US" sz="2400" dirty="0" err="1"/>
              <a:t>গ্যাসীয়</a:t>
            </a:r>
            <a:r>
              <a:rPr lang="en-US" sz="2400" dirty="0"/>
              <a:t> </a:t>
            </a:r>
            <a:r>
              <a:rPr lang="en-US" sz="2400" dirty="0" err="1"/>
              <a:t>হরমোন</a:t>
            </a:r>
            <a:r>
              <a:rPr lang="en-US" sz="2400" dirty="0"/>
              <a:t> </a:t>
            </a:r>
            <a:r>
              <a:rPr lang="en-US" sz="2400" dirty="0" err="1"/>
              <a:t>যা</a:t>
            </a:r>
            <a:r>
              <a:rPr lang="en-US" sz="2400" dirty="0"/>
              <a:t> </a:t>
            </a:r>
            <a:r>
              <a:rPr lang="en-US" sz="2400" dirty="0" err="1"/>
              <a:t>ফল</a:t>
            </a:r>
            <a:r>
              <a:rPr lang="en-US" sz="2400" dirty="0"/>
              <a:t> </a:t>
            </a:r>
            <a:r>
              <a:rPr lang="en-US" sz="2400" dirty="0" err="1"/>
              <a:t>পাকাতে</a:t>
            </a:r>
            <a:r>
              <a:rPr lang="en-US" sz="2400" dirty="0"/>
              <a:t> </a:t>
            </a:r>
            <a:r>
              <a:rPr lang="en-US" sz="2400" dirty="0" err="1"/>
              <a:t>সাহায্য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। </a:t>
            </a:r>
            <a:r>
              <a:rPr lang="en-US" sz="2400" dirty="0" err="1"/>
              <a:t>এটি</a:t>
            </a:r>
            <a:r>
              <a:rPr lang="en-US" sz="2400" dirty="0"/>
              <a:t> </a:t>
            </a:r>
            <a:r>
              <a:rPr lang="en-US" sz="2400" dirty="0" err="1"/>
              <a:t>শরীরে</a:t>
            </a:r>
            <a:r>
              <a:rPr lang="en-US" sz="2400" dirty="0"/>
              <a:t> </a:t>
            </a:r>
            <a:r>
              <a:rPr lang="en-US" sz="2400" dirty="0" err="1"/>
              <a:t>ক্যান্সার</a:t>
            </a:r>
            <a:r>
              <a:rPr lang="en-US" sz="2400" dirty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।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3F1C15-2699-4BE6-8BD8-C79F4DBF1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F46B9F-6615-4CC2-A909-373BF0F308CF}"/>
                  </a:ext>
                </a:extLst>
              </p:cNvPr>
              <p:cNvSpPr txBox="1"/>
              <p:nvPr/>
            </p:nvSpPr>
            <p:spPr>
              <a:xfrm>
                <a:off x="1644785" y="4654947"/>
                <a:ext cx="7684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Ca</m:t>
                    </m:r>
                    <m:sSub>
                      <m:sSubPr>
                        <m:ctrlPr>
                          <a:rPr lang="en-US" sz="2800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+  </m:t>
                    </m:r>
                    <m:sSub>
                      <m:sSubPr>
                        <m:ctrlPr>
                          <a:rPr lang="en-US" sz="2800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el-GR" sz="2800" b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groupCh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OH</m:t>
                    </m:r>
                    <m:sSub>
                      <m:sSubPr>
                        <m:ctrlPr>
                          <a:rPr lang="en-US" sz="28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F46B9F-6615-4CC2-A909-373BF0F30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785" y="4654947"/>
                <a:ext cx="76847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0C5EED1-24F3-4D68-AE38-B70A027BAC07}"/>
              </a:ext>
            </a:extLst>
          </p:cNvPr>
          <p:cNvSpPr txBox="1"/>
          <p:nvPr/>
        </p:nvSpPr>
        <p:spPr>
          <a:xfrm>
            <a:off x="1510748" y="52267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ক্যালসিয়াম</a:t>
            </a:r>
            <a:r>
              <a:rPr lang="en-US" dirty="0"/>
              <a:t> </a:t>
            </a:r>
            <a:r>
              <a:rPr lang="en-US" dirty="0" err="1"/>
              <a:t>কার্বাইড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E92EC-8553-4CBE-BAA0-E64A23336CC4}"/>
              </a:ext>
            </a:extLst>
          </p:cNvPr>
          <p:cNvSpPr txBox="1"/>
          <p:nvPr/>
        </p:nvSpPr>
        <p:spPr>
          <a:xfrm>
            <a:off x="5407644" y="5187986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অ্যাসিটিলিন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636A5C-5661-4AF5-96F7-FA7D24C5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89C4E-D894-405E-B146-7FE02737D848}"/>
              </a:ext>
            </a:extLst>
          </p:cNvPr>
          <p:cNvSpPr txBox="1"/>
          <p:nvPr/>
        </p:nvSpPr>
        <p:spPr>
          <a:xfrm>
            <a:off x="3465886" y="235228"/>
            <a:ext cx="5485511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7030A0"/>
                </a:solidFill>
              </a:rPr>
              <a:t>শিল্প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বর্জ্য</a:t>
            </a:r>
            <a:r>
              <a:rPr lang="en-US" sz="4400" dirty="0">
                <a:solidFill>
                  <a:srgbClr val="7030A0"/>
                </a:solidFill>
              </a:rPr>
              <a:t> ও </a:t>
            </a:r>
            <a:r>
              <a:rPr lang="en-US" sz="4400" dirty="0" err="1">
                <a:solidFill>
                  <a:srgbClr val="7030A0"/>
                </a:solidFill>
              </a:rPr>
              <a:t>পরিবেশ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দূষণ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C326EE-28A6-4B94-AA47-F9B1C7357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2198857"/>
            <a:ext cx="3861355" cy="25742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CB1D19-E269-4E2F-AC80-A538362ACB8D}"/>
              </a:ext>
            </a:extLst>
          </p:cNvPr>
          <p:cNvSpPr txBox="1"/>
          <p:nvPr/>
        </p:nvSpPr>
        <p:spPr>
          <a:xfrm>
            <a:off x="983360" y="4906268"/>
            <a:ext cx="216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বায়ু</a:t>
            </a:r>
            <a:r>
              <a:rPr lang="en-US" sz="3200" b="1" dirty="0"/>
              <a:t> </a:t>
            </a:r>
            <a:r>
              <a:rPr lang="en-US" sz="3200" b="1" dirty="0" err="1"/>
              <a:t>দূষণ</a:t>
            </a:r>
            <a:endParaRPr lang="en-US" sz="3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7EAD4A-5D5A-4E58-B051-2E1875459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93" y="2198858"/>
            <a:ext cx="3861355" cy="25742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9C3D780-BCC3-492C-B41F-3B78066F0BC3}"/>
              </a:ext>
            </a:extLst>
          </p:cNvPr>
          <p:cNvSpPr txBox="1"/>
          <p:nvPr/>
        </p:nvSpPr>
        <p:spPr>
          <a:xfrm>
            <a:off x="5421604" y="4906268"/>
            <a:ext cx="216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পানি</a:t>
            </a:r>
            <a:r>
              <a:rPr lang="en-US" sz="3200" b="1" dirty="0"/>
              <a:t> </a:t>
            </a:r>
            <a:r>
              <a:rPr lang="en-US" sz="3200" b="1" dirty="0" err="1"/>
              <a:t>দূষণ</a:t>
            </a:r>
            <a:endParaRPr lang="en-US" sz="32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63A373-0E7A-4154-A4AB-163BACFCE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50" y="2169010"/>
            <a:ext cx="3742599" cy="25742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729B539-C6A7-4B4C-9E0D-2B3F9744FF59}"/>
              </a:ext>
            </a:extLst>
          </p:cNvPr>
          <p:cNvSpPr txBox="1"/>
          <p:nvPr/>
        </p:nvSpPr>
        <p:spPr>
          <a:xfrm>
            <a:off x="9389164" y="4846572"/>
            <a:ext cx="216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মাটি</a:t>
            </a:r>
            <a:r>
              <a:rPr lang="en-US" sz="3200" b="1" dirty="0"/>
              <a:t> </a:t>
            </a:r>
            <a:r>
              <a:rPr lang="en-US" sz="3200" b="1" dirty="0" err="1"/>
              <a:t>দূষণ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976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8E6E9-4ED4-4C75-A23B-00C3EA4B3A0D}"/>
              </a:ext>
            </a:extLst>
          </p:cNvPr>
          <p:cNvSpPr txBox="1"/>
          <p:nvPr/>
        </p:nvSpPr>
        <p:spPr>
          <a:xfrm>
            <a:off x="3465886" y="235228"/>
            <a:ext cx="5485511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7030A0"/>
                </a:solidFill>
              </a:rPr>
              <a:t>শিল্প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বর্জ্য</a:t>
            </a:r>
            <a:r>
              <a:rPr lang="en-US" sz="4400" dirty="0">
                <a:solidFill>
                  <a:srgbClr val="7030A0"/>
                </a:solidFill>
              </a:rPr>
              <a:t> ও </a:t>
            </a:r>
            <a:r>
              <a:rPr lang="en-US" sz="4400" dirty="0" err="1">
                <a:solidFill>
                  <a:srgbClr val="7030A0"/>
                </a:solidFill>
              </a:rPr>
              <a:t>পরিবেশ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দূষণ</a:t>
            </a:r>
            <a:endParaRPr lang="en-US" sz="4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/>
              <p:nvPr/>
            </p:nvSpPr>
            <p:spPr>
              <a:xfrm>
                <a:off x="262345" y="1672537"/>
                <a:ext cx="11293551" cy="45243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Font typeface="Wingdings" panose="05000000000000000000" pitchFamily="2" charset="2"/>
                  <a:buChar char="ü"/>
                </a:pPr>
                <a:r>
                  <a:rPr lang="en-US" sz="3200" dirty="0"/>
                  <a:t>শিল্পকারখানা </a:t>
                </a:r>
                <a:r>
                  <a:rPr lang="en-US" sz="3200" dirty="0" err="1"/>
                  <a:t>থেকে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প্রতিদিন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প্রচুর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পরিমানে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বর্জ্য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পদার্থ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নির্গত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হয়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যা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পরিবেশকে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দুষিত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করে</a:t>
                </a:r>
                <a:r>
                  <a:rPr lang="en-US" sz="3200" dirty="0"/>
                  <a:t>। </a:t>
                </a:r>
                <a:r>
                  <a:rPr lang="en-US" sz="3200" dirty="0" err="1"/>
                  <a:t>যেমন</a:t>
                </a:r>
                <a:r>
                  <a:rPr lang="en-US" sz="3200" dirty="0"/>
                  <a:t>: </a:t>
                </a:r>
                <a:r>
                  <a:rPr lang="en-US" sz="3200" dirty="0" err="1"/>
                  <a:t>বাংলাদেশে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চামড়া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শিল্প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রং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শিল্প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কীটনাশক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শিল্প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সার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শিল্প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গার্মেন্টস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শিল্প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থেকে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বর্জ্য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হিসেবে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ভারী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ধাতু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রং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অ্যালবুমিন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ইত্যাদি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নির্গত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হচ্ছে</a:t>
                </a:r>
                <a:r>
                  <a:rPr lang="en-US" sz="3200" dirty="0"/>
                  <a:t>। </a:t>
                </a:r>
                <a:r>
                  <a:rPr lang="en-US" sz="3200" dirty="0" err="1"/>
                  <a:t>ভারী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ধাতুর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মধ্যে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ক্রোমিয়াম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Cr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লেড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Pb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dirty="0" err="1"/>
                  <a:t>মার্কারি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Hg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dirty="0" err="1"/>
                  <a:t>ক্যাডমিয়াম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Cd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অন্যতম</a:t>
                </a:r>
                <a:r>
                  <a:rPr lang="en-US" sz="3200" dirty="0"/>
                  <a:t>। </a:t>
                </a:r>
                <a:r>
                  <a:rPr lang="en-US" sz="3200" dirty="0" err="1"/>
                  <a:t>এসব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ধাতু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পানি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মাটির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সাথে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মিশে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খাদ্য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শিখলের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মাধ্যমে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আমাদের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শরীরে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প্রবেশ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করে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এর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ফলশ্রুতিতে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আমদের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ব্রেণ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কিডনি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লিভারের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ক্ষতি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সাধিত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হয়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এমনকি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মৃত্যুও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হতে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পারে</a:t>
                </a:r>
                <a:r>
                  <a:rPr lang="en-US" sz="3200" dirty="0"/>
                  <a:t>। </a:t>
                </a:r>
                <a:r>
                  <a:rPr lang="en-US" sz="3200" dirty="0" err="1"/>
                  <a:t>এছাড়াও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ক্যান্সারের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ঝুঁকি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বৃদ্ধি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করে</a:t>
                </a:r>
                <a:r>
                  <a:rPr lang="en-US" sz="3200" dirty="0"/>
                  <a:t>। </a:t>
                </a:r>
                <a:r>
                  <a:rPr lang="en-US" sz="3200" dirty="0" err="1"/>
                  <a:t>সাবান</a:t>
                </a:r>
                <a:r>
                  <a:rPr lang="en-US" sz="3200" dirty="0"/>
                  <a:t> ও </a:t>
                </a:r>
                <a:r>
                  <a:rPr lang="en-US" sz="3200" dirty="0" err="1"/>
                  <a:t>ডিটারজেন্ট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কারখানা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থেকে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অতিরিক্ত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ক্ষার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পানিতে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নির্গত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হয়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যা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পানিতে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ক্ষারের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মাত্রাকে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বাড়িয়ে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দেয়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ফলে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পানিতে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জলজ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প্রাণী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এবং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উদ্ভিদ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ভালোভাবে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বাঁচতে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পারে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না</a:t>
                </a:r>
                <a:r>
                  <a:rPr lang="en-US" sz="3200" dirty="0"/>
                  <a:t>।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5" y="1672537"/>
                <a:ext cx="11293551" cy="4524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5A8FA64-CFE9-490D-8BA6-AA2FCA430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CCB5C49-6C90-466B-AF31-4EC70AF1C556}"/>
              </a:ext>
            </a:extLst>
          </p:cNvPr>
          <p:cNvSpPr/>
          <p:nvPr/>
        </p:nvSpPr>
        <p:spPr>
          <a:xfrm>
            <a:off x="4250407" y="196724"/>
            <a:ext cx="2687678" cy="1166253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</a:rPr>
              <a:t>একক কাজঃ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4F921-132D-4FEF-8D4C-5B688216538C}"/>
              </a:ext>
            </a:extLst>
          </p:cNvPr>
          <p:cNvSpPr txBox="1"/>
          <p:nvPr/>
        </p:nvSpPr>
        <p:spPr>
          <a:xfrm>
            <a:off x="2156438" y="1680425"/>
            <a:ext cx="704057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১। </a:t>
            </a:r>
            <a:r>
              <a:rPr lang="en-US" sz="2800" dirty="0" err="1"/>
              <a:t>ইউরিয়ার</a:t>
            </a:r>
            <a:r>
              <a:rPr lang="en-US" sz="2800" dirty="0"/>
              <a:t> </a:t>
            </a:r>
            <a:r>
              <a:rPr lang="en-US" sz="2800" dirty="0" err="1"/>
              <a:t>রাসায়নিক</a:t>
            </a:r>
            <a:r>
              <a:rPr lang="en-US" sz="2800" dirty="0"/>
              <a:t> </a:t>
            </a:r>
            <a:r>
              <a:rPr lang="en-US" sz="2800" dirty="0" err="1"/>
              <a:t>সংকেত</a:t>
            </a:r>
            <a:r>
              <a:rPr lang="en-US" sz="2800" dirty="0"/>
              <a:t> </a:t>
            </a:r>
            <a:r>
              <a:rPr lang="en-US" sz="2800" dirty="0" err="1"/>
              <a:t>বলো</a:t>
            </a:r>
            <a:r>
              <a:rPr lang="en-US" sz="2800" dirty="0"/>
              <a:t>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19920C-4E74-4084-9092-15E84A5C7EE4}"/>
              </a:ext>
            </a:extLst>
          </p:cNvPr>
          <p:cNvSpPr txBox="1"/>
          <p:nvPr/>
        </p:nvSpPr>
        <p:spPr>
          <a:xfrm>
            <a:off x="2156437" y="2835868"/>
            <a:ext cx="815375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অসাধু</a:t>
            </a:r>
            <a:r>
              <a:rPr lang="en-US" sz="2800" dirty="0"/>
              <a:t> </a:t>
            </a:r>
            <a:r>
              <a:rPr lang="en-US" sz="2800" dirty="0" err="1"/>
              <a:t>ব্যাবসায়ীরা</a:t>
            </a:r>
            <a:r>
              <a:rPr lang="en-US" sz="2800" dirty="0"/>
              <a:t> </a:t>
            </a:r>
            <a:r>
              <a:rPr lang="en-US" sz="2800" dirty="0" err="1"/>
              <a:t>কাঁচা</a:t>
            </a:r>
            <a:r>
              <a:rPr lang="en-US" sz="2800" dirty="0"/>
              <a:t> </a:t>
            </a:r>
            <a:r>
              <a:rPr lang="en-US" sz="2800" dirty="0" err="1"/>
              <a:t>আম</a:t>
            </a:r>
            <a:r>
              <a:rPr lang="en-US" sz="2800" dirty="0"/>
              <a:t> </a:t>
            </a:r>
            <a:r>
              <a:rPr lang="en-US" sz="2800" dirty="0" err="1"/>
              <a:t>পাকাতে</a:t>
            </a:r>
            <a:r>
              <a:rPr lang="en-US" sz="2800" dirty="0"/>
              <a:t> </a:t>
            </a:r>
            <a:r>
              <a:rPr lang="en-US" sz="2800" dirty="0" err="1"/>
              <a:t>কোনটি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A3F3D6-EED6-421F-B9FD-671DEB4FAC73}"/>
              </a:ext>
            </a:extLst>
          </p:cNvPr>
          <p:cNvSpPr txBox="1"/>
          <p:nvPr/>
        </p:nvSpPr>
        <p:spPr>
          <a:xfrm>
            <a:off x="2156437" y="4014684"/>
            <a:ext cx="749114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৩। </a:t>
            </a:r>
            <a:r>
              <a:rPr lang="en-US" sz="2800" dirty="0" err="1"/>
              <a:t>শিল্পকারখানা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নির্গত</a:t>
            </a:r>
            <a:r>
              <a:rPr lang="en-US" sz="2800" dirty="0"/>
              <a:t> </a:t>
            </a:r>
            <a:r>
              <a:rPr lang="en-US" sz="2800" dirty="0" err="1"/>
              <a:t>কয়েকটি</a:t>
            </a:r>
            <a:r>
              <a:rPr lang="en-US" sz="2800" dirty="0"/>
              <a:t> </a:t>
            </a:r>
            <a:r>
              <a:rPr lang="en-US" sz="2800" dirty="0" err="1"/>
              <a:t>ভারী</a:t>
            </a:r>
            <a:r>
              <a:rPr lang="en-US" sz="2800" dirty="0"/>
              <a:t> </a:t>
            </a:r>
            <a:r>
              <a:rPr lang="en-US" sz="2800" dirty="0" err="1"/>
              <a:t>ধাতুর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/>
              <a:t>লিখ</a:t>
            </a:r>
            <a:r>
              <a:rPr lang="en-US" sz="2800" dirty="0"/>
              <a:t>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CE4E26-02EC-47A3-B11F-432149B195A1}"/>
              </a:ext>
            </a:extLst>
          </p:cNvPr>
          <p:cNvSpPr txBox="1"/>
          <p:nvPr/>
        </p:nvSpPr>
        <p:spPr>
          <a:xfrm>
            <a:off x="7776202" y="620801"/>
            <a:ext cx="2189434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সময়</a:t>
            </a:r>
            <a:r>
              <a:rPr lang="en-US" sz="3200" dirty="0">
                <a:solidFill>
                  <a:srgbClr val="002060"/>
                </a:solidFill>
              </a:rPr>
              <a:t>: ৪ </a:t>
            </a:r>
            <a:r>
              <a:rPr lang="en-US" sz="3200" dirty="0" err="1">
                <a:solidFill>
                  <a:srgbClr val="002060"/>
                </a:solidFill>
              </a:rPr>
              <a:t>মিনিট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05A625-0DB7-40C5-AA2C-C8048BA02245}"/>
                  </a:ext>
                </a:extLst>
              </p:cNvPr>
              <p:cNvSpPr txBox="1"/>
              <p:nvPr/>
            </p:nvSpPr>
            <p:spPr>
              <a:xfrm>
                <a:off x="2355220" y="2145802"/>
                <a:ext cx="510575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7030A0"/>
                    </a:solidFill>
                  </a:rPr>
                  <a:t>উত্তরঃ</a:t>
                </a:r>
                <a:r>
                  <a:rPr lang="en-US" sz="2800" dirty="0">
                    <a:solidFill>
                      <a:srgbClr val="7030A0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05A625-0DB7-40C5-AA2C-C8048BA02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20" y="2145802"/>
                <a:ext cx="510575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1E109F-82AA-4C3C-B74C-14CEAEC85DEB}"/>
                  </a:ext>
                </a:extLst>
              </p:cNvPr>
              <p:cNvSpPr txBox="1"/>
              <p:nvPr/>
            </p:nvSpPr>
            <p:spPr>
              <a:xfrm>
                <a:off x="2367555" y="3295101"/>
                <a:ext cx="5663261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C00000"/>
                    </a:solidFill>
                  </a:rPr>
                  <a:t>উত্তরঃ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/>
                  <a:t>ক্যালসিয়াম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কার্বাইড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Ca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1E109F-82AA-4C3C-B74C-14CEAEC85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55" y="3295101"/>
                <a:ext cx="566326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0FD46A-6571-4E6C-9AF8-3281B89F9496}"/>
                  </a:ext>
                </a:extLst>
              </p:cNvPr>
              <p:cNvSpPr txBox="1"/>
              <p:nvPr/>
            </p:nvSpPr>
            <p:spPr>
              <a:xfrm>
                <a:off x="2355220" y="4476349"/>
                <a:ext cx="906815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</a:rPr>
                  <a:t>উত্তরঃ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ক্রোমিয়াম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লেড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মার্কারি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Hg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ক্যাডমিয়াম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Cd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ইত্যাদি।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0FD46A-6571-4E6C-9AF8-3281B89F9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20" y="4476349"/>
                <a:ext cx="90681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C2C1A58-C886-4A19-8C0C-1E216B673E7D}"/>
              </a:ext>
            </a:extLst>
          </p:cNvPr>
          <p:cNvSpPr txBox="1"/>
          <p:nvPr/>
        </p:nvSpPr>
        <p:spPr>
          <a:xfrm>
            <a:off x="2156437" y="5180248"/>
            <a:ext cx="882726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৪। </a:t>
            </a:r>
            <a:r>
              <a:rPr lang="en-US" sz="2800" dirty="0" err="1"/>
              <a:t>ইউরিয়াতে</a:t>
            </a:r>
            <a:r>
              <a:rPr lang="en-US" sz="2800" dirty="0"/>
              <a:t> </a:t>
            </a:r>
            <a:r>
              <a:rPr lang="en-US" sz="2800" dirty="0" err="1"/>
              <a:t>নাইট্রোজেনের</a:t>
            </a:r>
            <a:r>
              <a:rPr lang="en-US" sz="2800" dirty="0"/>
              <a:t> </a:t>
            </a:r>
            <a:r>
              <a:rPr lang="en-US" sz="2800" dirty="0" err="1"/>
              <a:t>শতকরা</a:t>
            </a:r>
            <a:r>
              <a:rPr lang="en-US" sz="2800" dirty="0"/>
              <a:t> </a:t>
            </a:r>
            <a:r>
              <a:rPr lang="en-US" sz="2800" dirty="0" err="1"/>
              <a:t>পরিমাণ</a:t>
            </a:r>
            <a:r>
              <a:rPr lang="en-US" sz="2800" dirty="0"/>
              <a:t> </a:t>
            </a:r>
            <a:r>
              <a:rPr lang="en-US" sz="2800" dirty="0" err="1"/>
              <a:t>কত</a:t>
            </a:r>
            <a:r>
              <a:rPr lang="en-US" sz="2800" dirty="0"/>
              <a:t>?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397D21-1BE5-4874-9C57-F91D7F323C3E}"/>
              </a:ext>
            </a:extLst>
          </p:cNvPr>
          <p:cNvSpPr txBox="1"/>
          <p:nvPr/>
        </p:nvSpPr>
        <p:spPr>
          <a:xfrm>
            <a:off x="2367555" y="5641913"/>
            <a:ext cx="6841789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উত্তরঃ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ইউরিয়াতে</a:t>
            </a:r>
            <a:r>
              <a:rPr lang="en-US" sz="2800" dirty="0"/>
              <a:t> ৪৬.৬৭% </a:t>
            </a:r>
            <a:r>
              <a:rPr lang="en-US" sz="2800" dirty="0" err="1"/>
              <a:t>নাইট্রজেন</a:t>
            </a:r>
            <a:r>
              <a:rPr lang="en-US" sz="2800" dirty="0"/>
              <a:t> </a:t>
            </a:r>
            <a:r>
              <a:rPr lang="en-US" sz="2800" dirty="0" err="1"/>
              <a:t>থাকে</a:t>
            </a:r>
            <a:r>
              <a:rPr lang="en-US" sz="2800" dirty="0"/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D101F-B23D-4491-98C8-C97281BFF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8" grpId="0"/>
      <p:bldP spid="9" grpId="0"/>
      <p:bldP spid="11" grpId="0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FC938-E67A-4DBC-B145-5125616CD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1932" r="16878"/>
          <a:stretch/>
        </p:blipFill>
        <p:spPr>
          <a:xfrm>
            <a:off x="8295860" y="406465"/>
            <a:ext cx="2540157" cy="2351736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E0C04F-64A4-4AF1-A959-4B2498C582BE}"/>
              </a:ext>
            </a:extLst>
          </p:cNvPr>
          <p:cNvSpPr txBox="1"/>
          <p:nvPr/>
        </p:nvSpPr>
        <p:spPr>
          <a:xfrm>
            <a:off x="4230198" y="384721"/>
            <a:ext cx="238926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88988-739B-4FED-8950-5266826A8F72}"/>
              </a:ext>
            </a:extLst>
          </p:cNvPr>
          <p:cNvSpPr/>
          <p:nvPr/>
        </p:nvSpPr>
        <p:spPr>
          <a:xfrm>
            <a:off x="7566991" y="3009490"/>
            <a:ext cx="4282001" cy="15081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দীনবন্ধু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B.Sc., M.Sc. in Chemistry(First class), MACCT in Chemical Engineering, M.Phil.(IU)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AE8E8-7E23-4C1D-B03F-B39BBC7AC171}"/>
              </a:ext>
            </a:extLst>
          </p:cNvPr>
          <p:cNvSpPr txBox="1"/>
          <p:nvPr/>
        </p:nvSpPr>
        <p:spPr>
          <a:xfrm>
            <a:off x="7322692" y="4503873"/>
            <a:ext cx="4869308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সহাকারি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চরমাধাবদিয়া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ইউনাইটেড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ফরিদপুর।</a:t>
            </a: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নম্বারঃ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01715208583</a:t>
            </a:r>
          </a:p>
          <a:p>
            <a:pPr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E.mail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biswasdinos@gmail.com</a:t>
            </a:r>
            <a:endParaRPr lang="bn-I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4D2A5-5169-4CBB-B1FD-EEA518FBE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033" y="139663"/>
            <a:ext cx="1144382" cy="68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FDAFA-D39F-43D6-93DC-4CD667FD515B}"/>
              </a:ext>
            </a:extLst>
          </p:cNvPr>
          <p:cNvSpPr txBox="1"/>
          <p:nvPr/>
        </p:nvSpPr>
        <p:spPr>
          <a:xfrm>
            <a:off x="1203934" y="1670662"/>
            <a:ext cx="4731026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BD" sz="6600" dirty="0"/>
              <a:t>মাধমিক রসায়ন </a:t>
            </a:r>
            <a:endParaRPr lang="en-US" sz="6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A35AC-3BA2-4B9C-A937-68966CFB1921}"/>
              </a:ext>
            </a:extLst>
          </p:cNvPr>
          <p:cNvSpPr txBox="1"/>
          <p:nvPr/>
        </p:nvSpPr>
        <p:spPr>
          <a:xfrm>
            <a:off x="-38209" y="2619606"/>
            <a:ext cx="7262192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অধ্যায়ঃ দ্বাদশ</a:t>
            </a:r>
          </a:p>
          <a:p>
            <a:pPr algn="ctr"/>
            <a:r>
              <a:rPr lang="bn-BD" sz="4000" dirty="0"/>
              <a:t>আমাদের জীবনে রসায়ন</a:t>
            </a:r>
          </a:p>
          <a:p>
            <a:pPr algn="ctr"/>
            <a:r>
              <a:rPr lang="bn-BD" sz="4000" dirty="0"/>
              <a:t>(</a:t>
            </a:r>
            <a:r>
              <a:rPr lang="en-US" sz="4000" dirty="0"/>
              <a:t>Chemistry in Our Lives)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798BF-407A-483A-B4F3-406116FE8040}"/>
              </a:ext>
            </a:extLst>
          </p:cNvPr>
          <p:cNvSpPr txBox="1"/>
          <p:nvPr/>
        </p:nvSpPr>
        <p:spPr>
          <a:xfrm>
            <a:off x="1906298" y="4388583"/>
            <a:ext cx="271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লেকচার-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৫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D9198-0A2F-4B11-8AE9-A61388F2C03C}"/>
              </a:ext>
            </a:extLst>
          </p:cNvPr>
          <p:cNvSpPr txBox="1"/>
          <p:nvPr/>
        </p:nvSpPr>
        <p:spPr>
          <a:xfrm>
            <a:off x="1015433" y="5381036"/>
            <a:ext cx="4033646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ক্লাস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সময়</a:t>
            </a:r>
            <a:r>
              <a:rPr lang="en-US" sz="4400" dirty="0">
                <a:solidFill>
                  <a:srgbClr val="002060"/>
                </a:solidFill>
              </a:rPr>
              <a:t>: </a:t>
            </a:r>
            <a:r>
              <a:rPr lang="en-US" sz="4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৩৫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মিনিট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2F38F9-0C5A-46CD-9BA9-D8D31086E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3FC2E2-9EFD-4293-B5AC-E1C4AE03F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BC16C4C-730C-4D45-9939-911D349A7318}"/>
              </a:ext>
            </a:extLst>
          </p:cNvPr>
          <p:cNvSpPr/>
          <p:nvPr/>
        </p:nvSpPr>
        <p:spPr>
          <a:xfrm>
            <a:off x="4128597" y="534750"/>
            <a:ext cx="3410649" cy="1022010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</a:rPr>
              <a:t>দলীয় কাজঃ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E654D-1F3A-4321-8E1B-9CA7628FEF38}"/>
              </a:ext>
            </a:extLst>
          </p:cNvPr>
          <p:cNvSpPr txBox="1"/>
          <p:nvPr/>
        </p:nvSpPr>
        <p:spPr>
          <a:xfrm>
            <a:off x="848138" y="2274590"/>
            <a:ext cx="4770784" cy="280076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দল-১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FF0000"/>
                </a:solidFill>
              </a:rPr>
              <a:t>উদ্ভিদ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কীভাবে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ইউরিয়া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সার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গ্রহন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করে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বিক্রিয়াসহ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লিখ</a:t>
            </a:r>
            <a:r>
              <a:rPr lang="en-US" sz="4400" dirty="0">
                <a:solidFill>
                  <a:srgbClr val="FF0000"/>
                </a:solidFill>
              </a:rPr>
              <a:t>?</a:t>
            </a:r>
            <a:endParaRPr lang="bn-BD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2AD72-1821-4059-8EEC-2B5AFD7CD341}"/>
              </a:ext>
            </a:extLst>
          </p:cNvPr>
          <p:cNvSpPr txBox="1"/>
          <p:nvPr/>
        </p:nvSpPr>
        <p:spPr>
          <a:xfrm>
            <a:off x="6260936" y="2274590"/>
            <a:ext cx="5374473" cy="255454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দল-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FF0000"/>
                </a:solidFill>
              </a:rPr>
              <a:t>শিল্পকারখানা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থেকে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নির্গত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বর্জ্য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পদার্থ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কীভাবে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পরিবেশকে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দুষিত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করছে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তা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বর্ণনা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কর</a:t>
            </a:r>
            <a:r>
              <a:rPr lang="en-US" sz="40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2B713-0940-4383-82A1-E1A7F00A47D2}"/>
              </a:ext>
            </a:extLst>
          </p:cNvPr>
          <p:cNvSpPr txBox="1"/>
          <p:nvPr/>
        </p:nvSpPr>
        <p:spPr>
          <a:xfrm>
            <a:off x="8156968" y="753367"/>
            <a:ext cx="2209015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সময়</a:t>
            </a:r>
            <a:r>
              <a:rPr lang="en-US" sz="3200" dirty="0">
                <a:solidFill>
                  <a:srgbClr val="002060"/>
                </a:solidFill>
              </a:rPr>
              <a:t>: ৮ </a:t>
            </a:r>
            <a:r>
              <a:rPr lang="en-US" sz="3200" dirty="0" err="1">
                <a:solidFill>
                  <a:srgbClr val="002060"/>
                </a:solidFill>
              </a:rPr>
              <a:t>মিনিট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D02E60-DE5D-4F97-B5F9-3B5477F00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77D4DD3-259A-4C17-807D-5365A1AF6648}"/>
              </a:ext>
            </a:extLst>
          </p:cNvPr>
          <p:cNvGrpSpPr/>
          <p:nvPr/>
        </p:nvGrpSpPr>
        <p:grpSpPr>
          <a:xfrm>
            <a:off x="4399722" y="104545"/>
            <a:ext cx="3182762" cy="1896534"/>
            <a:chOff x="911137" y="731518"/>
            <a:chExt cx="3249637" cy="225083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581FCD3-E4F8-48DA-BB72-A69E871CDA6F}"/>
                </a:ext>
              </a:extLst>
            </p:cNvPr>
            <p:cNvSpPr/>
            <p:nvPr/>
          </p:nvSpPr>
          <p:spPr>
            <a:xfrm>
              <a:off x="911137" y="731518"/>
              <a:ext cx="3249637" cy="2250831"/>
            </a:xfrm>
            <a:prstGeom prst="cloudCallou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0EE00E-48CC-4959-94B6-526CF58F372D}"/>
                </a:ext>
              </a:extLst>
            </p:cNvPr>
            <p:cNvSpPr txBox="1"/>
            <p:nvPr/>
          </p:nvSpPr>
          <p:spPr>
            <a:xfrm>
              <a:off x="1181685" y="1441436"/>
              <a:ext cx="2433710" cy="83099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IN" sz="4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বাড়ির কাজ</a:t>
              </a:r>
              <a:endPara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B1434B6-414C-470A-916B-7588ECF1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99" y="2010940"/>
            <a:ext cx="2686359" cy="20509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B0495-50D0-40A2-9B38-BD012E0B9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5128FD-4E39-47FC-AB6B-B05A8BCA66F4}"/>
              </a:ext>
            </a:extLst>
          </p:cNvPr>
          <p:cNvSpPr txBox="1"/>
          <p:nvPr/>
        </p:nvSpPr>
        <p:spPr>
          <a:xfrm>
            <a:off x="1032977" y="4091776"/>
            <a:ext cx="5156643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১। </a:t>
            </a:r>
            <a:r>
              <a:rPr lang="en-US" sz="3200" dirty="0" err="1">
                <a:solidFill>
                  <a:srgbClr val="7030A0"/>
                </a:solidFill>
              </a:rPr>
              <a:t>ইউরিয়া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সারের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তিনটি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ব্যবহার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/>
              <a:t>লিখ</a:t>
            </a:r>
            <a:r>
              <a:rPr lang="en-US" sz="3200" dirty="0"/>
              <a:t>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61A26F-6189-41F5-86F6-229B1D579541}"/>
              </a:ext>
            </a:extLst>
          </p:cNvPr>
          <p:cNvSpPr txBox="1"/>
          <p:nvPr/>
        </p:nvSpPr>
        <p:spPr>
          <a:xfrm>
            <a:off x="983360" y="4856922"/>
            <a:ext cx="1030031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২। </a:t>
            </a:r>
            <a:r>
              <a:rPr lang="en-US" sz="3200" dirty="0" err="1">
                <a:solidFill>
                  <a:srgbClr val="7030A0"/>
                </a:solidFill>
              </a:rPr>
              <a:t>ফুড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প্রিজারভেটিভ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কী</a:t>
            </a:r>
            <a:r>
              <a:rPr lang="en-US" sz="3200" dirty="0">
                <a:solidFill>
                  <a:srgbClr val="7030A0"/>
                </a:solidFill>
              </a:rPr>
              <a:t>? </a:t>
            </a:r>
            <a:r>
              <a:rPr lang="en-US" sz="3200" dirty="0" err="1">
                <a:solidFill>
                  <a:srgbClr val="7030A0"/>
                </a:solidFill>
              </a:rPr>
              <a:t>কয়েকটি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অনুমোদিত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ফুডপ্রিজারভেটিভের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নাম</a:t>
            </a:r>
            <a:r>
              <a:rPr lang="en-US" sz="3200" dirty="0">
                <a:solidFill>
                  <a:srgbClr val="7030A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লিখ</a:t>
            </a:r>
            <a:r>
              <a:rPr lang="en-US" sz="3200" dirty="0">
                <a:solidFill>
                  <a:srgbClr val="FF0000"/>
                </a:solidFill>
              </a:rPr>
              <a:t>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AE2CF-C905-4E1A-90DF-E1751FC17948}"/>
              </a:ext>
            </a:extLst>
          </p:cNvPr>
          <p:cNvSpPr txBox="1"/>
          <p:nvPr/>
        </p:nvSpPr>
        <p:spPr>
          <a:xfrm>
            <a:off x="983360" y="5622068"/>
            <a:ext cx="10711133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৩। </a:t>
            </a:r>
            <a:r>
              <a:rPr lang="en-US" sz="3200" dirty="0" err="1">
                <a:solidFill>
                  <a:srgbClr val="7030A0"/>
                </a:solidFill>
              </a:rPr>
              <a:t>মাটির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ক্ষারকত্ব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বৃদ্ধি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পেলে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কোন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ধরনের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সার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ব্যবহার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করতে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হবে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বর্ণনাসহ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লিখ</a:t>
            </a:r>
            <a:r>
              <a:rPr lang="en-US" sz="3200" dirty="0">
                <a:solidFill>
                  <a:srgbClr val="FF0000"/>
                </a:solidFill>
              </a:rPr>
              <a:t>?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D0268-79CB-4B94-BC07-FCF9D0761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28CDBA-87C3-4CF4-86C5-22A027591F76}"/>
              </a:ext>
            </a:extLst>
          </p:cNvPr>
          <p:cNvSpPr txBox="1"/>
          <p:nvPr/>
        </p:nvSpPr>
        <p:spPr>
          <a:xfrm>
            <a:off x="2532184" y="3038622"/>
            <a:ext cx="6766560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dirty="0"/>
              <a:t>ক্লাস দেখার জন্য ধন্যবাদ।</a:t>
            </a:r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D91F5-18E3-4D6F-A02E-4CF75037F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6C01D-07A9-43FC-8D74-32C058F8F4D6}"/>
              </a:ext>
            </a:extLst>
          </p:cNvPr>
          <p:cNvSpPr txBox="1"/>
          <p:nvPr/>
        </p:nvSpPr>
        <p:spPr>
          <a:xfrm>
            <a:off x="4252826" y="2321004"/>
            <a:ext cx="3385930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13800" dirty="0"/>
              <a:t>সমাপ্ত</a:t>
            </a:r>
            <a:endParaRPr lang="en-US" sz="13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66317A-C9CA-4899-A66D-C9618F42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C818C-6D77-4279-ACE1-268E93CD7BC2}"/>
              </a:ext>
            </a:extLst>
          </p:cNvPr>
          <p:cNvSpPr txBox="1"/>
          <p:nvPr/>
        </p:nvSpPr>
        <p:spPr>
          <a:xfrm>
            <a:off x="3935896" y="396578"/>
            <a:ext cx="36576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/>
              <a:t>চিত্র</a:t>
            </a:r>
            <a:r>
              <a:rPr lang="en-US" sz="3200" dirty="0"/>
              <a:t> </a:t>
            </a:r>
            <a:r>
              <a:rPr lang="en-US" sz="3200" dirty="0" err="1"/>
              <a:t>গুলো</a:t>
            </a:r>
            <a:r>
              <a:rPr lang="bn-BD" sz="3200" dirty="0"/>
              <a:t> লক্ষ্য </a:t>
            </a:r>
            <a:r>
              <a:rPr lang="en-US" sz="3200" dirty="0" err="1"/>
              <a:t>করি</a:t>
            </a:r>
            <a:r>
              <a:rPr lang="en-US" sz="3200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D60BD-A273-4C14-8D8C-37B8EFCD0FEE}"/>
              </a:ext>
            </a:extLst>
          </p:cNvPr>
          <p:cNvSpPr txBox="1"/>
          <p:nvPr/>
        </p:nvSpPr>
        <p:spPr>
          <a:xfrm>
            <a:off x="1603510" y="5276839"/>
            <a:ext cx="254442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rgbClr val="FF0000"/>
                </a:solidFill>
              </a:rPr>
              <a:t>ইউরিয়া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D782C-54B4-4E68-BF62-6F6949BBE37C}"/>
              </a:ext>
            </a:extLst>
          </p:cNvPr>
          <p:cNvSpPr txBox="1"/>
          <p:nvPr/>
        </p:nvSpPr>
        <p:spPr>
          <a:xfrm>
            <a:off x="6822523" y="5276839"/>
            <a:ext cx="4733373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dirty="0" err="1">
                <a:solidFill>
                  <a:srgbClr val="002060"/>
                </a:solidFill>
              </a:rPr>
              <a:t>উদ্ভিদের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পুষ্টি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সার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গ্রহন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C406D-585A-4776-8488-FC1ABD57D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ED8F07-A487-4E1D-A391-047E1204B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4" y="1529712"/>
            <a:ext cx="4819650" cy="3607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01B2EA-DC7F-4EFA-BF3C-37703F1BB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60" y="1522675"/>
            <a:ext cx="6426329" cy="361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C818C-6D77-4279-ACE1-268E93CD7BC2}"/>
              </a:ext>
            </a:extLst>
          </p:cNvPr>
          <p:cNvSpPr txBox="1"/>
          <p:nvPr/>
        </p:nvSpPr>
        <p:spPr>
          <a:xfrm>
            <a:off x="3935896" y="396578"/>
            <a:ext cx="36576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/>
              <a:t>চিত্র</a:t>
            </a:r>
            <a:r>
              <a:rPr lang="en-US" sz="3200" dirty="0"/>
              <a:t> </a:t>
            </a:r>
            <a:r>
              <a:rPr lang="en-US" sz="3200" dirty="0" err="1"/>
              <a:t>গুলো</a:t>
            </a:r>
            <a:r>
              <a:rPr lang="bn-BD" sz="3200" dirty="0"/>
              <a:t> লক্ষ্য </a:t>
            </a:r>
            <a:r>
              <a:rPr lang="en-US" sz="3200" dirty="0" err="1"/>
              <a:t>করি</a:t>
            </a:r>
            <a:r>
              <a:rPr lang="en-US" sz="3200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D782C-54B4-4E68-BF62-6F6949BBE37C}"/>
              </a:ext>
            </a:extLst>
          </p:cNvPr>
          <p:cNvSpPr txBox="1"/>
          <p:nvPr/>
        </p:nvSpPr>
        <p:spPr>
          <a:xfrm>
            <a:off x="6239428" y="5178700"/>
            <a:ext cx="4998416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dirty="0" err="1">
                <a:solidFill>
                  <a:srgbClr val="002060"/>
                </a:solidFill>
              </a:rPr>
              <a:t>শিল্প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বর্জ্য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দ্বারা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বাতাস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দূষণ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C406D-585A-4776-8488-FC1ABD57D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DBC54E-D65E-4174-9453-3F18C2988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0" y="1829350"/>
            <a:ext cx="5082812" cy="3204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4395D-FE41-4AB3-B120-FE4391100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75" y="1836440"/>
            <a:ext cx="5014430" cy="3195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49D90B-0460-4394-A512-2D693F7FBF7C}"/>
              </a:ext>
            </a:extLst>
          </p:cNvPr>
          <p:cNvSpPr txBox="1"/>
          <p:nvPr/>
        </p:nvSpPr>
        <p:spPr>
          <a:xfrm>
            <a:off x="639115" y="5178700"/>
            <a:ext cx="4648502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dirty="0" err="1">
                <a:solidFill>
                  <a:srgbClr val="002060"/>
                </a:solidFill>
              </a:rPr>
              <a:t>শিল্প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বর্জ্য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দ্বারা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পানি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দূষণ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71240-6CA0-4923-8B7C-AD360C481E0F}"/>
              </a:ext>
            </a:extLst>
          </p:cNvPr>
          <p:cNvSpPr txBox="1"/>
          <p:nvPr/>
        </p:nvSpPr>
        <p:spPr>
          <a:xfrm>
            <a:off x="4483027" y="2234899"/>
            <a:ext cx="1838741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শি</a:t>
            </a:r>
            <a:r>
              <a:rPr lang="bn-BD" sz="4000" dirty="0"/>
              <a:t>খ</a:t>
            </a:r>
            <a:r>
              <a:rPr lang="en-US" sz="4000" dirty="0"/>
              <a:t>ন</a:t>
            </a:r>
            <a:r>
              <a:rPr lang="bn-BD" sz="4000" dirty="0"/>
              <a:t>ফ</a:t>
            </a:r>
            <a:r>
              <a:rPr lang="en-US" sz="4000" dirty="0"/>
              <a:t>ল</a:t>
            </a:r>
            <a:r>
              <a:rPr lang="bn-BD" sz="4000" dirty="0"/>
              <a:t>: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32F63-6B63-4B6A-89A0-A9E3FD600DBA}"/>
              </a:ext>
            </a:extLst>
          </p:cNvPr>
          <p:cNvSpPr txBox="1"/>
          <p:nvPr/>
        </p:nvSpPr>
        <p:spPr>
          <a:xfrm>
            <a:off x="1067421" y="3242563"/>
            <a:ext cx="1005715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১। </a:t>
            </a:r>
            <a:r>
              <a:rPr lang="en-US" sz="2800" dirty="0" err="1">
                <a:solidFill>
                  <a:srgbClr val="002060"/>
                </a:solidFill>
              </a:rPr>
              <a:t>ইউরিয়া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bn-BD" sz="2800" dirty="0">
                <a:solidFill>
                  <a:srgbClr val="FF0000"/>
                </a:solidFill>
              </a:rPr>
              <a:t>প্রস্তুতি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এবং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উদ্ভিদ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কীভাবে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এটি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পুষ্টি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হিসাবে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গ্রহন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করে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bn-BD" sz="2800" dirty="0">
                <a:solidFill>
                  <a:srgbClr val="FF0000"/>
                </a:solidFill>
              </a:rPr>
              <a:t>ব</a:t>
            </a:r>
            <a:r>
              <a:rPr lang="en-US" sz="2800" dirty="0">
                <a:solidFill>
                  <a:srgbClr val="FF0000"/>
                </a:solidFill>
              </a:rPr>
              <a:t>ল</a:t>
            </a:r>
            <a:r>
              <a:rPr lang="bn-BD" sz="2800" dirty="0">
                <a:solidFill>
                  <a:srgbClr val="FF0000"/>
                </a:solidFill>
              </a:rPr>
              <a:t>ত</a:t>
            </a:r>
            <a:r>
              <a:rPr lang="en-US" sz="2800" dirty="0">
                <a:solidFill>
                  <a:srgbClr val="FF0000"/>
                </a:solidFill>
              </a:rPr>
              <a:t>ে </a:t>
            </a:r>
            <a:r>
              <a:rPr lang="bn-BD" sz="2800" dirty="0">
                <a:solidFill>
                  <a:srgbClr val="FF0000"/>
                </a:solidFill>
              </a:rPr>
              <a:t>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bn-BD" sz="2800" dirty="0">
                <a:solidFill>
                  <a:srgbClr val="FF0000"/>
                </a:solidFill>
              </a:rPr>
              <a:t>ল</a:t>
            </a:r>
            <a:r>
              <a:rPr lang="en-US" sz="2800" dirty="0" err="1">
                <a:solidFill>
                  <a:srgbClr val="FF0000"/>
                </a:solidFill>
              </a:rPr>
              <a:t>িখতে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পারবে</a:t>
            </a:r>
            <a:r>
              <a:rPr lang="en-US" sz="28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8CD6B-5DD5-48FF-97C0-732001E2C0C5}"/>
              </a:ext>
            </a:extLst>
          </p:cNvPr>
          <p:cNvSpPr txBox="1"/>
          <p:nvPr/>
        </p:nvSpPr>
        <p:spPr>
          <a:xfrm>
            <a:off x="1048161" y="4065561"/>
            <a:ext cx="991628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২। </a:t>
            </a:r>
            <a:r>
              <a:rPr lang="en-US" sz="2800" dirty="0" err="1"/>
              <a:t>ফুড</a:t>
            </a:r>
            <a:r>
              <a:rPr lang="en-US" sz="2800" dirty="0"/>
              <a:t> </a:t>
            </a:r>
            <a:r>
              <a:rPr lang="en-US" sz="2800" dirty="0" err="1"/>
              <a:t>প্রিজারভেটিভ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? </a:t>
            </a:r>
            <a:r>
              <a:rPr lang="en-US" sz="2800" dirty="0" err="1"/>
              <a:t>কয়েকটি</a:t>
            </a:r>
            <a:r>
              <a:rPr lang="en-US" sz="2800" dirty="0"/>
              <a:t> </a:t>
            </a:r>
            <a:r>
              <a:rPr lang="en-US" sz="2800" dirty="0" err="1"/>
              <a:t>ফুড</a:t>
            </a:r>
            <a:r>
              <a:rPr lang="en-US" sz="2800" dirty="0"/>
              <a:t> </a:t>
            </a:r>
            <a:r>
              <a:rPr lang="en-US" sz="2800" dirty="0" err="1"/>
              <a:t>প্রিজারভেটিভের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bn-BD" sz="2800" dirty="0">
                <a:solidFill>
                  <a:srgbClr val="FF0000"/>
                </a:solidFill>
              </a:rPr>
              <a:t>ব</a:t>
            </a:r>
            <a:r>
              <a:rPr lang="en-US" sz="2800" dirty="0">
                <a:solidFill>
                  <a:srgbClr val="FF0000"/>
                </a:solidFill>
              </a:rPr>
              <a:t>ল</a:t>
            </a:r>
            <a:r>
              <a:rPr lang="bn-BD" sz="2800" dirty="0">
                <a:solidFill>
                  <a:srgbClr val="FF0000"/>
                </a:solidFill>
              </a:rPr>
              <a:t>ত</a:t>
            </a:r>
            <a:r>
              <a:rPr lang="en-US" sz="2800" dirty="0">
                <a:solidFill>
                  <a:srgbClr val="FF0000"/>
                </a:solidFill>
              </a:rPr>
              <a:t>ে </a:t>
            </a:r>
            <a:r>
              <a:rPr lang="bn-BD" sz="2800" dirty="0">
                <a:solidFill>
                  <a:srgbClr val="FF0000"/>
                </a:solidFill>
              </a:rPr>
              <a:t>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bn-BD" sz="2800" dirty="0">
                <a:solidFill>
                  <a:srgbClr val="FF0000"/>
                </a:solidFill>
              </a:rPr>
              <a:t>ল</a:t>
            </a:r>
            <a:r>
              <a:rPr lang="en-US" sz="2800" dirty="0" err="1">
                <a:solidFill>
                  <a:srgbClr val="FF0000"/>
                </a:solidFill>
              </a:rPr>
              <a:t>িখতে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পারবে</a:t>
            </a:r>
            <a:r>
              <a:rPr lang="en-US" sz="2800" dirty="0">
                <a:solidFill>
                  <a:srgbClr val="FF0000"/>
                </a:solidFill>
              </a:rPr>
              <a:t>।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8891D-5758-45B9-BBE1-EA02A072D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84E00C-D57F-4D20-818C-78F178398C7B}"/>
              </a:ext>
            </a:extLst>
          </p:cNvPr>
          <p:cNvSpPr txBox="1"/>
          <p:nvPr/>
        </p:nvSpPr>
        <p:spPr>
          <a:xfrm>
            <a:off x="3980622" y="467113"/>
            <a:ext cx="3806687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আজকের</a:t>
            </a:r>
            <a:r>
              <a:rPr lang="en-US" sz="4000" dirty="0"/>
              <a:t>  </a:t>
            </a:r>
            <a:r>
              <a:rPr lang="en-US" sz="4000" dirty="0" err="1"/>
              <a:t>পাঠ</a:t>
            </a:r>
            <a:r>
              <a:rPr lang="en-US" sz="4000" dirty="0"/>
              <a:t> </a:t>
            </a:r>
            <a:r>
              <a:rPr lang="en-US" sz="4000" dirty="0" err="1"/>
              <a:t>ঘোষণা</a:t>
            </a:r>
            <a:r>
              <a:rPr lang="bn-BD" sz="4000" dirty="0"/>
              <a:t>: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9CEE0-FF9C-435F-8A95-F3C0D84C4DB7}"/>
              </a:ext>
            </a:extLst>
          </p:cNvPr>
          <p:cNvSpPr txBox="1"/>
          <p:nvPr/>
        </p:nvSpPr>
        <p:spPr>
          <a:xfrm>
            <a:off x="1048161" y="1428611"/>
            <a:ext cx="1054721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</a:rPr>
              <a:t>আমরা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আজ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ইউরিয়া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প্রস্তুতি</a:t>
            </a:r>
            <a:r>
              <a:rPr lang="en-US" sz="2800" dirty="0">
                <a:solidFill>
                  <a:srgbClr val="0070C0"/>
                </a:solidFill>
              </a:rPr>
              <a:t> ও </a:t>
            </a:r>
            <a:r>
              <a:rPr lang="en-US" sz="2800" dirty="0" err="1">
                <a:solidFill>
                  <a:srgbClr val="0070C0"/>
                </a:solidFill>
              </a:rPr>
              <a:t>ব্যবহার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এবং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শিল্প</a:t>
            </a:r>
            <a:r>
              <a:rPr lang="en-US" sz="2800" dirty="0"/>
              <a:t> </a:t>
            </a:r>
            <a:r>
              <a:rPr lang="en-US" sz="2800" dirty="0" err="1"/>
              <a:t>বর্জ্যের</a:t>
            </a:r>
            <a:r>
              <a:rPr lang="en-US" sz="2800" dirty="0"/>
              <a:t> </a:t>
            </a:r>
            <a:r>
              <a:rPr lang="en-US" sz="2800" dirty="0" err="1"/>
              <a:t>পরিবেশ</a:t>
            </a:r>
            <a:r>
              <a:rPr lang="en-US" sz="2800" dirty="0"/>
              <a:t> </a:t>
            </a:r>
            <a:r>
              <a:rPr lang="en-US" sz="2800" dirty="0" err="1"/>
              <a:t>দূষণ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70C0"/>
                </a:solidFill>
              </a:rPr>
              <a:t>সম্পর্কে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আলোচনা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করব</a:t>
            </a:r>
            <a:r>
              <a:rPr lang="en-US" sz="2800" dirty="0">
                <a:solidFill>
                  <a:srgbClr val="0070C0"/>
                </a:solidFill>
              </a:rPr>
              <a:t>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CC19C-BA86-4524-8B62-E4FEBDEFFA61}"/>
              </a:ext>
            </a:extLst>
          </p:cNvPr>
          <p:cNvSpPr txBox="1"/>
          <p:nvPr/>
        </p:nvSpPr>
        <p:spPr>
          <a:xfrm>
            <a:off x="1067421" y="4844614"/>
            <a:ext cx="8513898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৩। </a:t>
            </a:r>
            <a:r>
              <a:rPr lang="en-US" sz="3200" dirty="0" err="1"/>
              <a:t>শিল্প</a:t>
            </a:r>
            <a:r>
              <a:rPr lang="en-US" sz="3200" dirty="0"/>
              <a:t> </a:t>
            </a:r>
            <a:r>
              <a:rPr lang="en-US" sz="3200" dirty="0" err="1"/>
              <a:t>বর্জ্যের</a:t>
            </a:r>
            <a:r>
              <a:rPr lang="en-US" sz="3200" dirty="0"/>
              <a:t> </a:t>
            </a:r>
            <a:r>
              <a:rPr lang="en-US" sz="3200" dirty="0" err="1"/>
              <a:t>পরিবেশ</a:t>
            </a:r>
            <a:r>
              <a:rPr lang="en-US" sz="3200" dirty="0"/>
              <a:t> </a:t>
            </a:r>
            <a:r>
              <a:rPr lang="en-US" sz="3200" dirty="0" err="1"/>
              <a:t>দূষণ</a:t>
            </a:r>
            <a:r>
              <a:rPr lang="en-US" sz="3200" dirty="0"/>
              <a:t> </a:t>
            </a:r>
            <a:r>
              <a:rPr lang="bn-BD" sz="3200" dirty="0">
                <a:solidFill>
                  <a:srgbClr val="FF0000"/>
                </a:solidFill>
              </a:rPr>
              <a:t>ব</a:t>
            </a:r>
            <a:r>
              <a:rPr lang="en-US" sz="3200" dirty="0">
                <a:solidFill>
                  <a:srgbClr val="FF0000"/>
                </a:solidFill>
              </a:rPr>
              <a:t>ল</a:t>
            </a:r>
            <a:r>
              <a:rPr lang="bn-BD" sz="3200" dirty="0">
                <a:solidFill>
                  <a:srgbClr val="FF0000"/>
                </a:solidFill>
              </a:rPr>
              <a:t>ত</a:t>
            </a:r>
            <a:r>
              <a:rPr lang="en-US" sz="3200" dirty="0">
                <a:solidFill>
                  <a:srgbClr val="FF0000"/>
                </a:solidFill>
              </a:rPr>
              <a:t>ে </a:t>
            </a:r>
            <a:r>
              <a:rPr lang="en-US" sz="3200" dirty="0" err="1">
                <a:solidFill>
                  <a:srgbClr val="FF0000"/>
                </a:solidFill>
              </a:rPr>
              <a:t>পারবে</a:t>
            </a:r>
            <a:r>
              <a:rPr lang="en-US" sz="3200" dirty="0">
                <a:solidFill>
                  <a:srgbClr val="FF0000"/>
                </a:solidFill>
              </a:rPr>
              <a:t>।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1D5B7-CE2E-4C1F-BBE3-F878DBC1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FAB9B-DED5-4CE3-8E97-F3A9FAED5EE1}"/>
              </a:ext>
            </a:extLst>
          </p:cNvPr>
          <p:cNvSpPr txBox="1"/>
          <p:nvPr/>
        </p:nvSpPr>
        <p:spPr>
          <a:xfrm>
            <a:off x="1505279" y="1071707"/>
            <a:ext cx="999760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C00000"/>
                </a:solidFill>
              </a:rPr>
              <a:t>সার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dirty="0" err="1">
                <a:solidFill>
                  <a:srgbClr val="C00000"/>
                </a:solidFill>
              </a:rPr>
              <a:t>শিল্পকারখানায়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উৎপাদিত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যে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মাটিতে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প্রয়োগ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করলে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মাটির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উর্বরতা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বৃদ্ধি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পায়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সকল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পদার্থকে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সার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বলে</a:t>
            </a:r>
            <a:r>
              <a:rPr lang="en-US" sz="2800" dirty="0">
                <a:solidFill>
                  <a:srgbClr val="C00000"/>
                </a:solidFill>
              </a:rPr>
              <a:t>।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92A4A-A1E3-447D-B38F-AD8402D7D371}"/>
              </a:ext>
            </a:extLst>
          </p:cNvPr>
          <p:cNvSpPr txBox="1"/>
          <p:nvPr/>
        </p:nvSpPr>
        <p:spPr>
          <a:xfrm>
            <a:off x="4034855" y="219217"/>
            <a:ext cx="412229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কৃষি</a:t>
            </a:r>
            <a:r>
              <a:rPr lang="en-US" sz="3600" dirty="0"/>
              <a:t> ও </a:t>
            </a:r>
            <a:r>
              <a:rPr lang="en-US" sz="3600" dirty="0" err="1"/>
              <a:t>শিল্পক্ষেত্রে</a:t>
            </a:r>
            <a:r>
              <a:rPr lang="en-US" sz="3600" dirty="0"/>
              <a:t> </a:t>
            </a:r>
            <a:r>
              <a:rPr lang="en-US" sz="3600" dirty="0" err="1"/>
              <a:t>রসায়ন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CF655-2498-4240-BA31-2032E2CE56AE}"/>
                  </a:ext>
                </a:extLst>
              </p:cNvPr>
              <p:cNvSpPr txBox="1"/>
              <p:nvPr/>
            </p:nvSpPr>
            <p:spPr>
              <a:xfrm>
                <a:off x="710631" y="1937042"/>
                <a:ext cx="11112510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solidFill>
                      <a:srgbClr val="FF0000"/>
                    </a:solidFill>
                  </a:rPr>
                  <a:t>যদি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কোন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কারনে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মাটির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অম্লত্ব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বেড়ে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যায়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অর্থা</a:t>
                </a:r>
                <a:r>
                  <a:rPr lang="en-US" sz="2400" dirty="0">
                    <a:solidFill>
                      <a:srgbClr val="FF0000"/>
                    </a:solidFill>
                  </a:rPr>
                  <a:t>ৎ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মাটির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pH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কমে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যায়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সেক্ষেত্রে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চুন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বা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চুনাপাথর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প্রয়োগ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করে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মাটির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pH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এর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মান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বাড়ানো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হয়</a:t>
                </a:r>
                <a:r>
                  <a:rPr lang="en-US" sz="2400" dirty="0">
                    <a:solidFill>
                      <a:srgbClr val="FF0000"/>
                    </a:solidFill>
                  </a:rPr>
                  <a:t>।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এক্ষেত্রে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প্রশমন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বিক্রিয়া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সংগঠিত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হয়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এবং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মাটির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অম্লত্ব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কমে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যায়</a:t>
                </a:r>
                <a:r>
                  <a:rPr lang="en-US" sz="2400" dirty="0">
                    <a:solidFill>
                      <a:srgbClr val="FF0000"/>
                    </a:solidFill>
                  </a:rPr>
                  <a:t>।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বিক্রিয়া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CF655-2498-4240-BA31-2032E2CE5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31" y="1937042"/>
                <a:ext cx="1111251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61E6B8A-D627-4B8A-A2C0-3197792AF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F424C4-C36D-4D8E-B18B-209B4BF92439}"/>
              </a:ext>
            </a:extLst>
          </p:cNvPr>
          <p:cNvSpPr txBox="1"/>
          <p:nvPr/>
        </p:nvSpPr>
        <p:spPr>
          <a:xfrm>
            <a:off x="2571748" y="3222228"/>
            <a:ext cx="1018197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চুনাপাথর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2BCCB7-EDF1-4FE4-9CB4-52E942D3276C}"/>
                  </a:ext>
                </a:extLst>
              </p:cNvPr>
              <p:cNvSpPr txBox="1"/>
              <p:nvPr/>
            </p:nvSpPr>
            <p:spPr>
              <a:xfrm>
                <a:off x="2354760" y="2847302"/>
                <a:ext cx="78242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CaC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+  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</m:e>
                    </m:groupCh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+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+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2BCCB7-EDF1-4FE4-9CB4-52E942D3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760" y="2847302"/>
                <a:ext cx="782425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2E39B4D-1473-489E-8193-9202F95D70B1}"/>
              </a:ext>
            </a:extLst>
          </p:cNvPr>
          <p:cNvSpPr txBox="1"/>
          <p:nvPr/>
        </p:nvSpPr>
        <p:spPr>
          <a:xfrm>
            <a:off x="4221645" y="3218982"/>
            <a:ext cx="773032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প্রোটন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EC4786-AF43-4844-9F00-6E70E7ED097A}"/>
                  </a:ext>
                </a:extLst>
              </p:cNvPr>
              <p:cNvSpPr txBox="1"/>
              <p:nvPr/>
            </p:nvSpPr>
            <p:spPr>
              <a:xfrm>
                <a:off x="723882" y="3619092"/>
                <a:ext cx="11112510" cy="193899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ü"/>
                </a:pPr>
                <a:r>
                  <a:rPr lang="en-US" sz="2400" dirty="0">
                    <a:solidFill>
                      <a:srgbClr val="FF0000"/>
                    </a:solidFill>
                  </a:rPr>
                  <a:t>যদি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কোন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কারনে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মাটির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ক্ষারকত্ব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বেড়ে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যায়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অর্থা</a:t>
                </a:r>
                <a:r>
                  <a:rPr lang="en-US" sz="2400" dirty="0">
                    <a:solidFill>
                      <a:srgbClr val="FF0000"/>
                    </a:solidFill>
                  </a:rPr>
                  <a:t>ৎ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মাটির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pH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বেড়ে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যায়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সেক্ষেত্রে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অম্লধর্মী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সার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যেমন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অ্যামোনিয়াম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সালফেট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 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প্রয়োগ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করে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মাটির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pH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এর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মান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কমানো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হয়</a:t>
                </a:r>
                <a:r>
                  <a:rPr lang="en-US" sz="2400" dirty="0">
                    <a:solidFill>
                      <a:srgbClr val="FF0000"/>
                    </a:solidFill>
                  </a:rPr>
                  <a:t>।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উদ্ভিদের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একটি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অতি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প্রয়োজনীয়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পুষ্টি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উপাদান</a:t>
                </a:r>
                <a:r>
                  <a:rPr lang="en-US" sz="2400" dirty="0">
                    <a:solidFill>
                      <a:srgbClr val="FF0000"/>
                    </a:solidFill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থেকে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একই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সাথে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উদ্ভিদ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নাইট্রজেন</a:t>
                </a:r>
                <a:r>
                  <a:rPr lang="en-US" sz="2400" dirty="0">
                    <a:solidFill>
                      <a:srgbClr val="FF0000"/>
                    </a:solidFill>
                  </a:rPr>
                  <a:t> ও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সালফার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গ্রহন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করতে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পারে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।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কৃষিক্ষেত্রে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প্রচুর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পরিমানে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ব্যবহৃত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হয়</a:t>
                </a:r>
                <a:r>
                  <a:rPr lang="en-US" sz="2400" dirty="0">
                    <a:solidFill>
                      <a:srgbClr val="FF0000"/>
                    </a:solidFill>
                  </a:rPr>
                  <a:t>।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বিক্রিয়ার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সাহায্যে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অ্যামোনিয়াম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সালফেট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প্রস্তুতি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এবং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মাটির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ক্ষার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প্রশমিত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করে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তা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দেখানো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হয়েছে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EC4786-AF43-4844-9F00-6E70E7ED0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82" y="3619092"/>
                <a:ext cx="11112510" cy="1938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BB4941-F9D0-4258-ABA6-C41D8525E6DE}"/>
                  </a:ext>
                </a:extLst>
              </p:cNvPr>
              <p:cNvSpPr txBox="1"/>
              <p:nvPr/>
            </p:nvSpPr>
            <p:spPr>
              <a:xfrm>
                <a:off x="1293067" y="5511258"/>
                <a:ext cx="7824251" cy="530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l-G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</m:e>
                    </m:groupCh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BB4941-F9D0-4258-ABA6-C41D8525E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67" y="5511258"/>
                <a:ext cx="7824251" cy="5309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F03BA0-6269-4CA3-83A4-E47623E5BC4F}"/>
                  </a:ext>
                </a:extLst>
              </p:cNvPr>
              <p:cNvSpPr txBox="1"/>
              <p:nvPr/>
            </p:nvSpPr>
            <p:spPr>
              <a:xfrm>
                <a:off x="1219352" y="6238404"/>
                <a:ext cx="9764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CaC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l-G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</m:e>
                    </m:groupCh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CaS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+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F03BA0-6269-4CA3-83A4-E47623E5B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2" y="6238404"/>
                <a:ext cx="9764353" cy="523220"/>
              </a:xfrm>
              <a:prstGeom prst="rect">
                <a:avLst/>
              </a:prstGeom>
              <a:blipFill>
                <a:blip r:embed="rId8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3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5" grpId="0"/>
      <p:bldP spid="13" grpId="0"/>
      <p:bldP spid="16" grpId="0"/>
      <p:bldP spid="12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92A4A-A1E3-447D-B38F-AD8402D7D371}"/>
              </a:ext>
            </a:extLst>
          </p:cNvPr>
          <p:cNvSpPr txBox="1"/>
          <p:nvPr/>
        </p:nvSpPr>
        <p:spPr>
          <a:xfrm>
            <a:off x="2828906" y="182774"/>
            <a:ext cx="616217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কৃষি</a:t>
            </a:r>
            <a:r>
              <a:rPr lang="en-US" sz="3600" dirty="0"/>
              <a:t> ও </a:t>
            </a:r>
            <a:r>
              <a:rPr lang="en-US" sz="3600" dirty="0" err="1"/>
              <a:t>শিল্পক্ষেত্রে</a:t>
            </a:r>
            <a:r>
              <a:rPr lang="en-US" sz="3600" dirty="0"/>
              <a:t> </a:t>
            </a:r>
            <a:r>
              <a:rPr lang="en-US" sz="3600" dirty="0" err="1"/>
              <a:t>রসায়ন</a:t>
            </a:r>
            <a:r>
              <a:rPr lang="en-US" sz="3600" dirty="0"/>
              <a:t> (</a:t>
            </a:r>
            <a:r>
              <a:rPr lang="en-US" sz="3600" dirty="0" err="1"/>
              <a:t>চুনা</a:t>
            </a:r>
            <a:r>
              <a:rPr lang="en-US" sz="3600" dirty="0"/>
              <a:t> </a:t>
            </a:r>
            <a:r>
              <a:rPr lang="en-US" sz="3600" dirty="0" err="1"/>
              <a:t>পাথর</a:t>
            </a:r>
            <a:r>
              <a:rPr lang="en-US" sz="3600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1E6B8A-D627-4B8A-A2C0-3197792AF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CB85ED-0F9A-4504-BEBD-4D119487F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49" y="1233298"/>
            <a:ext cx="3958516" cy="1855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991FE8-AA4E-4999-AA0B-597CF1000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68" y="1081736"/>
            <a:ext cx="3160127" cy="21586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056E06-1532-4491-B791-86DE3905B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11" y="2974235"/>
            <a:ext cx="3610785" cy="36107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378D2D-0D44-43D1-A2BB-43447BD14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8" y="3117574"/>
            <a:ext cx="4735703" cy="3258164"/>
          </a:xfrm>
          <a:prstGeom prst="rect">
            <a:avLst/>
          </a:prstGeom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67AB380B-3148-46AA-B007-2C791B65E5AD}"/>
              </a:ext>
            </a:extLst>
          </p:cNvPr>
          <p:cNvSpPr/>
          <p:nvPr/>
        </p:nvSpPr>
        <p:spPr>
          <a:xfrm>
            <a:off x="5664874" y="4494705"/>
            <a:ext cx="1637075" cy="569843"/>
          </a:xfrm>
          <a:prstGeom prst="left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C65C7D1-5682-4B01-A046-CCE7A1DF2523}"/>
              </a:ext>
            </a:extLst>
          </p:cNvPr>
          <p:cNvSpPr/>
          <p:nvPr/>
        </p:nvSpPr>
        <p:spPr>
          <a:xfrm>
            <a:off x="5277462" y="1876153"/>
            <a:ext cx="1637075" cy="569843"/>
          </a:xfrm>
          <a:prstGeom prst="left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93C8A7-0504-40E1-9D99-88385E62E68B}"/>
                  </a:ext>
                </a:extLst>
              </p:cNvPr>
              <p:cNvSpPr txBox="1"/>
              <p:nvPr/>
            </p:nvSpPr>
            <p:spPr>
              <a:xfrm>
                <a:off x="7945111" y="6061800"/>
                <a:ext cx="4091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ক্যালসিয়াম </a:t>
                </a:r>
                <a:r>
                  <a:rPr lang="en-US" sz="2800" dirty="0" err="1"/>
                  <a:t>কার্বনেট</a:t>
                </a:r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CaC</m:t>
                    </m:r>
                    <m:sSub>
                      <m:sSubPr>
                        <m:ctrlPr>
                          <a:rPr lang="en-US" sz="2800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93C8A7-0504-40E1-9D99-88385E62E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111" y="6061800"/>
                <a:ext cx="4091825" cy="523220"/>
              </a:xfrm>
              <a:prstGeom prst="rect">
                <a:avLst/>
              </a:prstGeom>
              <a:blipFill>
                <a:blip r:embed="rId8"/>
                <a:stretch>
                  <a:fillRect l="-2976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3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92A4A-A1E3-447D-B38F-AD8402D7D371}"/>
              </a:ext>
            </a:extLst>
          </p:cNvPr>
          <p:cNvSpPr txBox="1"/>
          <p:nvPr/>
        </p:nvSpPr>
        <p:spPr>
          <a:xfrm>
            <a:off x="4034855" y="219217"/>
            <a:ext cx="412229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কৃষি</a:t>
            </a:r>
            <a:r>
              <a:rPr lang="en-US" sz="3600" dirty="0"/>
              <a:t> ও </a:t>
            </a:r>
            <a:r>
              <a:rPr lang="en-US" sz="3600" dirty="0" err="1"/>
              <a:t>শিল্পক্ষেত্রে</a:t>
            </a:r>
            <a:r>
              <a:rPr lang="en-US" sz="3600" dirty="0"/>
              <a:t> </a:t>
            </a:r>
            <a:r>
              <a:rPr lang="en-US" sz="3600" dirty="0" err="1"/>
              <a:t>রসায়ন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1E6B8A-D627-4B8A-A2C0-3197792AF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13BFF-A41E-460F-8222-38CA6D903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7" y="1071199"/>
            <a:ext cx="4715427" cy="17195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281A6A-F55D-4B63-81AE-B8892EFCF6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2"/>
          <a:stretch/>
        </p:blipFill>
        <p:spPr>
          <a:xfrm>
            <a:off x="2029106" y="1180248"/>
            <a:ext cx="2832826" cy="1934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694790-7147-4E2C-8FC1-3E383D8E0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05" y="3054614"/>
            <a:ext cx="3088409" cy="3175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F9A72-F215-4FF2-A0EA-AE9815F01C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4" y="3114300"/>
            <a:ext cx="5020376" cy="31436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08A1165B-27CF-4152-B4B5-D3370C880868}"/>
              </a:ext>
            </a:extLst>
          </p:cNvPr>
          <p:cNvSpPr/>
          <p:nvPr/>
        </p:nvSpPr>
        <p:spPr>
          <a:xfrm>
            <a:off x="6412465" y="4337807"/>
            <a:ext cx="1637075" cy="569843"/>
          </a:xfrm>
          <a:prstGeom prst="left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5F63EC90-3308-4C28-A5BA-67D6F452E653}"/>
              </a:ext>
            </a:extLst>
          </p:cNvPr>
          <p:cNvSpPr/>
          <p:nvPr/>
        </p:nvSpPr>
        <p:spPr>
          <a:xfrm>
            <a:off x="4981922" y="1646044"/>
            <a:ext cx="1637075" cy="569843"/>
          </a:xfrm>
          <a:prstGeom prst="left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215E86-5FA1-4D1F-A871-E6D1D7B82305}"/>
                  </a:ext>
                </a:extLst>
              </p:cNvPr>
              <p:cNvSpPr txBox="1"/>
              <p:nvPr/>
            </p:nvSpPr>
            <p:spPr>
              <a:xfrm>
                <a:off x="5104698" y="6257989"/>
                <a:ext cx="5125980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অ্যামোনিয়াম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সালফেট</a:t>
                </a:r>
                <a:r>
                  <a:rPr lang="en-US" sz="28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sz="2800" b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215E86-5FA1-4D1F-A871-E6D1D7B8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98" y="6257989"/>
                <a:ext cx="51259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3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4F6CA3-8A97-4175-B832-378B3347134B}"/>
              </a:ext>
            </a:extLst>
          </p:cNvPr>
          <p:cNvSpPr txBox="1"/>
          <p:nvPr/>
        </p:nvSpPr>
        <p:spPr>
          <a:xfrm>
            <a:off x="3611903" y="368716"/>
            <a:ext cx="496819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ইউরিয়া</a:t>
            </a:r>
            <a:r>
              <a:rPr lang="en-US" sz="3600" dirty="0"/>
              <a:t> </a:t>
            </a:r>
            <a:r>
              <a:rPr lang="en-US" sz="3600" dirty="0" err="1"/>
              <a:t>সার</a:t>
            </a:r>
            <a:r>
              <a:rPr lang="en-US" sz="3600" dirty="0"/>
              <a:t> </a:t>
            </a:r>
            <a:r>
              <a:rPr lang="en-US" sz="3600" dirty="0" err="1"/>
              <a:t>প্রস্তুতির</a:t>
            </a:r>
            <a:r>
              <a:rPr lang="en-US" sz="3600" dirty="0"/>
              <a:t> </a:t>
            </a:r>
            <a:r>
              <a:rPr lang="en-US" sz="3600" dirty="0" err="1"/>
              <a:t>কারখানা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95F88-5513-4722-87E4-62D7A015F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6" y="60736"/>
            <a:ext cx="1322849" cy="1339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0DAAE-F26E-43F8-BE84-D2DEADAB5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400383"/>
            <a:ext cx="5150546" cy="3219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AC56C1-0F90-4881-A3A9-E60A4D90C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5" y="1400383"/>
            <a:ext cx="5354545" cy="32246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F78580-E118-4936-98E3-E64C560CBCAD}"/>
              </a:ext>
            </a:extLst>
          </p:cNvPr>
          <p:cNvSpPr txBox="1"/>
          <p:nvPr/>
        </p:nvSpPr>
        <p:spPr>
          <a:xfrm>
            <a:off x="569374" y="4872842"/>
            <a:ext cx="485966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/>
              <a:t>চিটাগং</a:t>
            </a:r>
            <a:r>
              <a:rPr lang="en-US" sz="3200" dirty="0"/>
              <a:t> </a:t>
            </a:r>
            <a:r>
              <a:rPr lang="en-US" sz="3200" dirty="0" err="1"/>
              <a:t>ইউরিয়া</a:t>
            </a:r>
            <a:r>
              <a:rPr lang="en-US" sz="3200" dirty="0"/>
              <a:t> </a:t>
            </a:r>
            <a:r>
              <a:rPr lang="en-US" sz="3200" dirty="0" err="1"/>
              <a:t>সার</a:t>
            </a:r>
            <a:r>
              <a:rPr lang="en-US" sz="3200" dirty="0"/>
              <a:t> </a:t>
            </a:r>
            <a:r>
              <a:rPr lang="en-US" sz="3200" dirty="0" err="1"/>
              <a:t>কারখানা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372FFD-5640-4FE0-BC3B-F1F88299AA3B}"/>
              </a:ext>
            </a:extLst>
          </p:cNvPr>
          <p:cNvSpPr txBox="1"/>
          <p:nvPr/>
        </p:nvSpPr>
        <p:spPr>
          <a:xfrm>
            <a:off x="6241438" y="4872842"/>
            <a:ext cx="485966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/>
              <a:t>আশুগঞ্জ</a:t>
            </a:r>
            <a:r>
              <a:rPr lang="en-US" sz="3200" dirty="0"/>
              <a:t> </a:t>
            </a:r>
            <a:r>
              <a:rPr lang="en-US" sz="3200" dirty="0" err="1"/>
              <a:t>ইউরিয়া</a:t>
            </a:r>
            <a:r>
              <a:rPr lang="en-US" sz="3200" dirty="0"/>
              <a:t> </a:t>
            </a:r>
            <a:r>
              <a:rPr lang="en-US" sz="3200" dirty="0" err="1"/>
              <a:t>সার</a:t>
            </a:r>
            <a:r>
              <a:rPr lang="en-US" sz="3200" dirty="0"/>
              <a:t> </a:t>
            </a:r>
            <a:r>
              <a:rPr lang="en-US" sz="3200" dirty="0" err="1"/>
              <a:t>কারখানা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29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14DA1A-2CBF-49E5-8975-20F6BE2EDF10}">
  <we:reference id="wa200001409" version="1.0.0.3" store="en-US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</TotalTime>
  <Words>1274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DINOBANDHU BISWAS</dc:creator>
  <cp:lastModifiedBy>DINOBANDHU BISWAS</cp:lastModifiedBy>
  <cp:revision>734</cp:revision>
  <dcterms:created xsi:type="dcterms:W3CDTF">2020-07-02T09:08:27Z</dcterms:created>
  <dcterms:modified xsi:type="dcterms:W3CDTF">2020-07-28T10:24:31Z</dcterms:modified>
</cp:coreProperties>
</file>