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70" r:id="rId2"/>
    <p:sldId id="271" r:id="rId3"/>
    <p:sldId id="272" r:id="rId4"/>
    <p:sldId id="259" r:id="rId5"/>
    <p:sldId id="260" r:id="rId6"/>
    <p:sldId id="273" r:id="rId7"/>
    <p:sldId id="258" r:id="rId8"/>
    <p:sldId id="261" r:id="rId9"/>
    <p:sldId id="279" r:id="rId10"/>
    <p:sldId id="281" r:id="rId11"/>
    <p:sldId id="274" r:id="rId12"/>
    <p:sldId id="275" r:id="rId13"/>
    <p:sldId id="276" r:id="rId14"/>
    <p:sldId id="262" r:id="rId15"/>
    <p:sldId id="280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0559" y="500147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dirty="0"/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219199" y="152400"/>
            <a:ext cx="7132320" cy="8229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FF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FF00FF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66800" y="4724400"/>
            <a:ext cx="7543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err="1" smtClean="0">
                <a:solidFill>
                  <a:schemeClr val="bg1"/>
                </a:solidFill>
              </a:rPr>
              <a:t>পাল্লা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মাহবুব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</a:rPr>
              <a:t>আদর্শ</a:t>
            </a:r>
            <a:r>
              <a:rPr lang="bn-IN" sz="4000" dirty="0" smtClean="0">
                <a:solidFill>
                  <a:schemeClr val="bg1"/>
                </a:solidFill>
              </a:rPr>
              <a:t>উচ্চ বিদ্যালয়</a:t>
            </a:r>
            <a:r>
              <a:rPr lang="en-US" sz="4000" dirty="0" smtClean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8" name="Picture 7" descr="school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371600"/>
            <a:ext cx="7848600" cy="518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19200" y="4721662"/>
            <a:ext cx="66294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FF0000"/>
                </a:solidFill>
              </a:rPr>
              <a:t>     </a:t>
            </a:r>
            <a:r>
              <a:rPr lang="en-US" sz="3200" dirty="0" err="1" smtClean="0">
                <a:solidFill>
                  <a:srgbClr val="FF0000"/>
                </a:solidFill>
              </a:rPr>
              <a:t>পাল্লা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মাহবুব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আদর্শ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bn-IN" sz="3200" dirty="0" smtClean="0">
                <a:solidFill>
                  <a:srgbClr val="FF0000"/>
                </a:solidFill>
              </a:rPr>
              <a:t>উচ্চ বিদ্যালয়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015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evel 4"/>
          <p:cNvSpPr/>
          <p:nvPr/>
        </p:nvSpPr>
        <p:spPr>
          <a:xfrm>
            <a:off x="3505200" y="2667000"/>
            <a:ext cx="2133600" cy="1524000"/>
          </a:xfrm>
          <a:prstGeom prst="bevel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FFC000"/>
            </a:solidFill>
          </a:ln>
          <a:scene3d>
            <a:camera prst="isometricOffAxis2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524000" y="381000"/>
            <a:ext cx="632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চলো একটি ভিডিও দেখিঃ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550453082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4" imgW="914400" imgH="771480" progId="Package">
              <p:embed/>
            </p:oleObj>
          </a:graphicData>
        </a:graphic>
      </p:graphicFrame>
    </p:spTree>
    <p:extLst>
      <p:ext uri="{BB962C8B-B14F-4D97-AF65-F5344CB8AC3E}">
        <p14:creationId xmlns:p14="http://schemas.microsoft.com/office/powerpoint/2010/main" xmlns="" val="533108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10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8396"/>
            <a:ext cx="9119772" cy="6587836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শারিরীক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</a:rPr>
              <a:t>: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/>
              <a:t> </a:t>
            </a:r>
            <a:r>
              <a:rPr lang="en-US" sz="2400" dirty="0" smtClean="0"/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লম্বা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বৃদ্ধি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দৃঢ়তা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ঘ.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প্রাপ্তবয়স্কদের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ঙ 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১৬/১৭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বছর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বয়সে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দাড়ি-গোঁফ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চ.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শরীরের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লোম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গজানো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ছ.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স্বরভঙ্গ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গলার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জ.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ছেলেদের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বীর্যপাত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ঝ.ছেলেদের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কাঁধ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চওড়া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ঞ.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ট.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কোমড়ের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হাড়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64812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2720"/>
            <a:ext cx="8915400" cy="6161880"/>
          </a:xfrm>
        </p:spPr>
        <p:txBody>
          <a:bodyPr>
            <a:normAutofit/>
          </a:bodyPr>
          <a:lstStyle/>
          <a:p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আচরণগত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ক.প্রাপ্তবয়স্কদের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আলাদা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ব্যক্তিত্ব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এ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বিষয়টি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আচরণের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প্রত্যেক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নিজের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মতামত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প্রতিষ্ঠা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দু:সাহসিক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ঝুকিপূর্ণ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প্রবৃত্ত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4112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9067800" cy="6477000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28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প্রবণতা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খ.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মেয়েদের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সম্পর্কের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বিষয়ে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কৌতুহল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b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গ.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বিপরীত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লিঙ্গের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ঘ.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নেশা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দ্রব্য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সিগারেটের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আকর্ষণ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ঙ.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মানসিক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পরিপক্কতার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b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পরনির্ভরতার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মনোভাব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পরিবর্তিত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আত্মনির্ভর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হওয়ার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মুরু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হওয়া</a:t>
            </a:r>
            <a:r>
              <a:rPr lang="en-US" sz="28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869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33400" y="2667000"/>
            <a:ext cx="6400800" cy="35814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বয়োঃসন্ধিকালে শারীরিক, মানসিক ও আচরনগত যে সকল পরিবর্তন গুলো ঘটে তা ব্যাখ্যা কর। 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14400" y="685800"/>
            <a:ext cx="28194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house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457201"/>
            <a:ext cx="42672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7631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828800" y="533400"/>
            <a:ext cx="5562600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54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flower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0" y="1524000"/>
            <a:ext cx="56388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00151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repeatCount="2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371600" y="2413338"/>
            <a:ext cx="66294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bn-IN" sz="2800" dirty="0" smtClean="0"/>
          </a:p>
          <a:p>
            <a:pPr algn="ctr"/>
            <a:endParaRPr lang="bn-IN" sz="2800" dirty="0"/>
          </a:p>
          <a:p>
            <a:pPr algn="ctr"/>
            <a:r>
              <a:rPr lang="bn-IN" sz="4400" dirty="0" smtClean="0">
                <a:solidFill>
                  <a:srgbClr val="7030A0"/>
                </a:solidFill>
              </a:rPr>
              <a:t>শিক্ষক পরিচিতি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মোঃ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আমির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হোসেন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</a:rPr>
              <a:t>প্রধান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</a:rPr>
              <a:t>শিক্ষক</a:t>
            </a:r>
            <a:r>
              <a:rPr lang="en-US" sz="2800" dirty="0" smtClean="0">
                <a:solidFill>
                  <a:srgbClr val="FF0000"/>
                </a:solidFill>
              </a:rPr>
              <a:t> </a:t>
            </a:r>
            <a:endParaRPr lang="bn-IN" sz="2800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dirty="0" err="1" smtClean="0"/>
              <a:t>পাল্লা</a:t>
            </a:r>
            <a:r>
              <a:rPr lang="en-US" sz="2800" dirty="0" smtClean="0"/>
              <a:t> </a:t>
            </a:r>
            <a:r>
              <a:rPr lang="en-US" sz="2800" dirty="0" err="1" smtClean="0"/>
              <a:t>মাহবুব</a:t>
            </a:r>
            <a:r>
              <a:rPr lang="en-US" sz="2800" dirty="0" smtClean="0"/>
              <a:t> </a:t>
            </a:r>
            <a:r>
              <a:rPr lang="en-US" sz="2800" dirty="0" err="1" smtClean="0"/>
              <a:t>আদর্শ</a:t>
            </a:r>
            <a:r>
              <a:rPr lang="en-US" sz="2800" dirty="0" smtClean="0"/>
              <a:t> </a:t>
            </a:r>
            <a:r>
              <a:rPr lang="bn-IN" sz="2800" dirty="0" smtClean="0"/>
              <a:t>উচ্চ বিদ্যালয়</a:t>
            </a:r>
            <a:r>
              <a:rPr lang="en-US" sz="2800" dirty="0" smtClean="0"/>
              <a:t> </a:t>
            </a:r>
          </a:p>
          <a:p>
            <a:pPr algn="ctr"/>
            <a:r>
              <a:rPr lang="en-US" sz="2800" dirty="0" err="1" smtClean="0"/>
              <a:t>পাল্লা</a:t>
            </a:r>
            <a:r>
              <a:rPr lang="en-US" sz="2800" dirty="0" smtClean="0"/>
              <a:t> –</a:t>
            </a:r>
            <a:r>
              <a:rPr lang="en-US" sz="2800" dirty="0" err="1" smtClean="0"/>
              <a:t>চাটখিল</a:t>
            </a:r>
            <a:r>
              <a:rPr lang="en-US" sz="2800" dirty="0" smtClean="0"/>
              <a:t> –</a:t>
            </a:r>
            <a:r>
              <a:rPr lang="en-US" sz="2800" dirty="0" err="1" smtClean="0"/>
              <a:t>নোয়াখালী</a:t>
            </a:r>
            <a:r>
              <a:rPr lang="en-US" sz="2800" dirty="0" smtClean="0"/>
              <a:t> </a:t>
            </a:r>
            <a:endParaRPr lang="bn-IN" sz="2800" dirty="0" smtClean="0"/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মোবাইল নং-০১৭</a:t>
            </a:r>
            <a:r>
              <a:rPr lang="en-US" sz="2800" dirty="0" smtClean="0">
                <a:solidFill>
                  <a:srgbClr val="002060"/>
                </a:solidFill>
              </a:rPr>
              <a:t>১২৯০৬৯৬৫ </a:t>
            </a:r>
            <a:endParaRPr lang="bn-IN" sz="2800" dirty="0" smtClean="0">
              <a:solidFill>
                <a:srgbClr val="002060"/>
              </a:solidFill>
            </a:endParaRPr>
          </a:p>
          <a:p>
            <a:pPr algn="ctr"/>
            <a:r>
              <a:rPr lang="bn-IN" sz="2800" dirty="0" smtClean="0">
                <a:solidFill>
                  <a:srgbClr val="002060"/>
                </a:solidFill>
              </a:rPr>
              <a:t>ই-মেইলঃ</a:t>
            </a:r>
            <a:r>
              <a:rPr lang="en-US" sz="2800" dirty="0" smtClean="0">
                <a:solidFill>
                  <a:srgbClr val="002060"/>
                </a:solidFill>
              </a:rPr>
              <a:t>melon01121966@gmail.com</a:t>
            </a:r>
            <a:endParaRPr lang="en-US" sz="2800" dirty="0">
              <a:solidFill>
                <a:srgbClr val="002060"/>
              </a:solidFill>
            </a:endParaRPr>
          </a:p>
        </p:txBody>
      </p:sp>
      <p:pic>
        <p:nvPicPr>
          <p:cNvPr id="5" name="Picture 4" descr="21703 Head Sir, Amir Hossa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0" y="762000"/>
            <a:ext cx="2590800" cy="19812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152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7924800" cy="5181600"/>
          </a:xfrm>
        </p:spPr>
        <p:txBody>
          <a:bodyPr>
            <a:normAutofit/>
          </a:bodyPr>
          <a:lstStyle/>
          <a:p>
            <a:pPr algn="ctr"/>
            <a:r>
              <a:rPr lang="bn-IN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পাঠ পরিচিতিঃ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  <a: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en-US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বিজ্ঞান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অধ্যায়ঃ ৪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তারিখঃ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/>
            </a:r>
            <a:br>
              <a:rPr lang="bn-IN" sz="2800" dirty="0" smtClean="0">
                <a:latin typeface="NikoshBAN" pitchFamily="2" charset="0"/>
                <a:cs typeface="NikoshBAN" pitchFamily="2" charset="0"/>
              </a:rPr>
            </a:br>
            <a:r>
              <a:rPr lang="bn-IN" sz="48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সময়ঃ ৫০ মিনিট </a:t>
            </a:r>
            <a: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/>
            </a:r>
            <a:br>
              <a:rPr lang="bn-IN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</a:br>
            <a:endParaRPr lang="en-US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534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95400" y="533400"/>
            <a:ext cx="5638800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6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আজকের পাঠের বিষয় </a:t>
            </a:r>
            <a:endParaRPr lang="en-US" sz="6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95400" y="2667000"/>
            <a:ext cx="6172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বয়</a:t>
            </a:r>
            <a:r>
              <a:rPr lang="en-US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9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সন্ধিকাল</a:t>
            </a:r>
            <a:r>
              <a:rPr lang="bn-IN" sz="9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9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798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38400" y="295770"/>
            <a:ext cx="4114800" cy="144655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8800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8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8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00200" y="2398350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বয়োঃসন্ধিকাল কী তা বলতে পারবে। 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3244845"/>
            <a:ext cx="708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এসময়ে কী কী শারীরিক ও মানসিক পরিবর্তন ঘটে তা বলতে পারবে। 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76400" y="473701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বিভিন্ন পরিবর্তনগুলো ব্যাখ্যা করতে পারবে</a:t>
            </a:r>
            <a:r>
              <a:rPr lang="bn-IN" sz="4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5628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422111"/>
          </a:xfrm>
        </p:spPr>
        <p:txBody>
          <a:bodyPr>
            <a:normAutofit/>
          </a:bodyPr>
          <a:lstStyle/>
          <a:p>
            <a:pPr algn="ctr"/>
            <a:r>
              <a:rPr lang="bn-IN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নিচের চিত্রটি দেখঃ </a:t>
            </a:r>
            <a:endParaRPr lang="en-US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3000" y="1735015"/>
            <a:ext cx="7239000" cy="3410744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6" name="TextBox 5"/>
          <p:cNvSpPr txBox="1"/>
          <p:nvPr/>
        </p:nvSpPr>
        <p:spPr>
          <a:xfrm>
            <a:off x="1" y="5430983"/>
            <a:ext cx="304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</a:t>
            </a:r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38800" y="5430983"/>
            <a:ext cx="22063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ছাত্রী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4132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81000"/>
            <a:ext cx="7696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 প্রদর্শিত ছবিগুলোর </a:t>
            </a:r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ছেলে-মেয়েদের বয়স কত </a:t>
            </a:r>
            <a:r>
              <a:rPr lang="bn-IN" sz="4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হতে পার </a:t>
            </a:r>
            <a:r>
              <a:rPr lang="bn-IN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বলে তোমরা মনে কর?  </a:t>
            </a:r>
            <a:endParaRPr lang="en-US" sz="4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1" y="1827550"/>
            <a:ext cx="7238999" cy="754053"/>
          </a:xfrm>
          <a:prstGeom prst="rect">
            <a:avLst/>
          </a:prstGeom>
          <a:noFill/>
        </p:spPr>
        <p:txBody>
          <a:bodyPr vert="horz" wrap="square" lIns="274320" tIns="91440" rtlCol="0" anchor="ctr" anchorCtr="0">
            <a:noAutofit/>
          </a:bodyPr>
          <a:lstStyle/>
          <a:p>
            <a:r>
              <a:rPr lang="bn-IN" sz="40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এদের বয়স ১১-১৯ বছরের মধ্যে হবে কী ?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9200" y="3276600"/>
            <a:ext cx="7772400" cy="227754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4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বাল্যকাল ও যৌবনকালের মধ্যবর্তী সময় অর্থাৎ ১১-১৯ বছরের মধ্যবর্তী এই সময়কে বলা হয় বয়োঃসন্ধীকাল</a:t>
            </a:r>
            <a:r>
              <a:rPr lang="bn-IN" sz="5400" dirty="0" smtClean="0">
                <a:solidFill>
                  <a:srgbClr val="0000FF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5400" dirty="0">
              <a:solidFill>
                <a:srgbClr val="0000FF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389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048000" y="2514600"/>
            <a:ext cx="3352800" cy="15240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775486"/>
            <a:ext cx="3200400" cy="83099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4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বয়োঃসন্ধিকাল</a:t>
            </a:r>
            <a:r>
              <a:rPr lang="bn-IN" sz="4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63180" y="735677"/>
            <a:ext cx="2667000" cy="170868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66966" y="1228248"/>
            <a:ext cx="2286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শারীরিক পরিবর্তন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77000" y="609600"/>
            <a:ext cx="26670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629400" y="1066800"/>
            <a:ext cx="23622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bn-IN" sz="2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মানসিক পরিবর্তন </a:t>
            </a:r>
            <a:endParaRPr lang="en-US" sz="2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200400" y="4800600"/>
            <a:ext cx="3276600" cy="1600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আচরনগত পরবর্তন 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4572000" y="3810000"/>
            <a:ext cx="266700" cy="11430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Bent Arrow 10"/>
          <p:cNvSpPr/>
          <p:nvPr/>
        </p:nvSpPr>
        <p:spPr>
          <a:xfrm>
            <a:off x="5943600" y="1066800"/>
            <a:ext cx="685800" cy="1600200"/>
          </a:xfrm>
          <a:prstGeom prst="ben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Curved Right Arrow 12"/>
          <p:cNvSpPr/>
          <p:nvPr/>
        </p:nvSpPr>
        <p:spPr>
          <a:xfrm>
            <a:off x="1981200" y="1896230"/>
            <a:ext cx="1030960" cy="2016463"/>
          </a:xfrm>
          <a:prstGeom prst="curved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7419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5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8" grpId="0" animBg="1"/>
      <p:bldP spid="9" grpId="0" animBg="1"/>
      <p:bldP spid="11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114800" cy="132343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8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কাজ </a:t>
            </a:r>
            <a:endParaRPr lang="en-US" sz="8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1828800"/>
            <a:ext cx="701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বয়</a:t>
            </a:r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সন্ধিকাল কাকে বলে?</a:t>
            </a:r>
          </a:p>
          <a:p>
            <a:pPr marL="285750" indent="-285750">
              <a:buFont typeface="Wingdings" pitchFamily="2" charset="2"/>
              <a:buChar char="q"/>
            </a:pPr>
            <a:endParaRPr lang="bn-IN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marL="285750" indent="-285750">
              <a:buFont typeface="Wingdings" pitchFamily="2" charset="2"/>
              <a:buChar char="q"/>
            </a:pP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সন্ধিকালে কয়</a:t>
            </a:r>
            <a:r>
              <a:rPr lang="en-US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ধরনের পরিবর্তন ঘটে?   </a:t>
            </a:r>
            <a:endParaRPr lang="en-US" sz="4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0311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45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 vol="90000"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197</TotalTime>
  <Words>169</Words>
  <Application>Microsoft Office PowerPoint</Application>
  <PresentationFormat>On-screen Show (4:3)</PresentationFormat>
  <Paragraphs>41</Paragraphs>
  <Slides>15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Packager Shell Object</vt:lpstr>
      <vt:lpstr>Slide 1</vt:lpstr>
      <vt:lpstr>Slide 2</vt:lpstr>
      <vt:lpstr>পাঠ পরিচিতিঃ শ্রেণিঃ নবম বিষয়ঃ বিজ্ঞান অধ্যায়ঃ ৪ তারিখঃ সময়ঃ ৫০ মিনিট  </vt:lpstr>
      <vt:lpstr>Slide 4</vt:lpstr>
      <vt:lpstr>Slide 5</vt:lpstr>
      <vt:lpstr>নিচের চিত্রটি দেখঃ </vt:lpstr>
      <vt:lpstr>Slide 7</vt:lpstr>
      <vt:lpstr>Slide 8</vt:lpstr>
      <vt:lpstr>Slide 9</vt:lpstr>
      <vt:lpstr>Slide 10</vt:lpstr>
      <vt:lpstr>১।  শারিরীক পরিবর্তন :   ক. দ্রুত লম্বা হয়ে উঠা।  খ. দ্রুত ওজন বৃদ্ধি।  গ. শরীরে দৃঢ়তা আসা    ঘ. শরীরের গঠন প্রাপ্তবয়স্কদের মতো হয়ে উঠা  ঙ . ছেলেদের ১৬/১৭ বছর বয়সে    দাড়ি-গোঁফ উঠা   চ. শরীরের বিভিন্ন অংশে লোম গজানো      ছ. ছেলেদের স্বরভঙ্গ হওয়া ও গলার স্বর মোটা হওয়া  জ. ছেলেদের বীর্যপাত     হওয়া    ঝ.ছেলেদের বুক ও কাঁধ চওড়া হয়ে উঠা  ঞ. মেয়েদের মাসিক শুরু হওয়া     ট. মেয়েদের কোমড়ের হাড় মোটা হওয়া ।   </vt:lpstr>
      <vt:lpstr>আচরণগত পরিবর্তন :  ক.প্রাপ্তবয়স্কদের মত আচরণ করা ।  খ. সে যে একজন আলাদা ব্যক্তিত্ব, এ বিষয়টি বিভিন্ন আচরণের মাধ্যমে প্রতিষ্ঠা করার চেষ্টা করা ।  গ. প্রত্যেক বিষয়ে নিজের মতামত প্রতিষ্ঠা করার চেষ্টা করা ।  ঙ. দু:সাহসিক ও ঝুকিপূর্ণ কাজে প্রবৃত্ত হওয়া । </vt:lpstr>
      <vt:lpstr> মানসিক পরিবর্তন :  ক. আবেগ দ্বারা চালিত হওয়ার প্রবণতা  খ. ছেলে ও মেয়েদের মধ্যে সম্পর্কের বিষয়ে কৌতুহল সৃষ্টি হওয়া।  গ. বিপরীত লিঙ্গের প্রতি আকর্ষণ সৃষ্টি হওয়া । ঘ. নেশা দ্রব্য , যেমন সিগারেটের প্রতি আকর্ষণ সৃষ্টি হওয়া । ঙ. মানসিক পরিপক্কতার পর্যায় শুরু হওয়া ।  চ. পরনির্ভরতার মনোভাব পরিবর্তিত হয়ে আত্মনির্ভর হওয়ার পর্যায় মুরু হওয়া । </vt:lpstr>
      <vt:lpstr>Slide 14</vt:lpstr>
      <vt:lpstr>Slide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Windows User</cp:lastModifiedBy>
  <cp:revision>106</cp:revision>
  <dcterms:created xsi:type="dcterms:W3CDTF">2006-08-16T00:00:00Z</dcterms:created>
  <dcterms:modified xsi:type="dcterms:W3CDTF">2020-07-28T02:57:26Z</dcterms:modified>
</cp:coreProperties>
</file>