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6" r:id="rId3"/>
    <p:sldId id="275" r:id="rId4"/>
    <p:sldId id="260" r:id="rId5"/>
    <p:sldId id="261" r:id="rId6"/>
    <p:sldId id="258" r:id="rId7"/>
    <p:sldId id="262" r:id="rId8"/>
    <p:sldId id="265" r:id="rId9"/>
    <p:sldId id="266" r:id="rId10"/>
    <p:sldId id="263" r:id="rId11"/>
    <p:sldId id="267" r:id="rId12"/>
    <p:sldId id="268" r:id="rId13"/>
    <p:sldId id="277" r:id="rId14"/>
    <p:sldId id="278" r:id="rId15"/>
    <p:sldId id="269" r:id="rId16"/>
    <p:sldId id="270" r:id="rId17"/>
    <p:sldId id="271" r:id="rId18"/>
    <p:sldId id="272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83" d="100"/>
          <a:sy n="83" d="100"/>
        </p:scale>
        <p:origin x="162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7820-53A8-4889-A27A-99923EAFE4A5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4393B-3003-4960-83D6-BB5225EE8B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7820-53A8-4889-A27A-99923EAFE4A5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4393B-3003-4960-83D6-BB5225EE8B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7820-53A8-4889-A27A-99923EAFE4A5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4393B-3003-4960-83D6-BB5225EE8B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7820-53A8-4889-A27A-99923EAFE4A5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4393B-3003-4960-83D6-BB5225EE8B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7820-53A8-4889-A27A-99923EAFE4A5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4393B-3003-4960-83D6-BB5225EE8B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7820-53A8-4889-A27A-99923EAFE4A5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4393B-3003-4960-83D6-BB5225EE8B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7820-53A8-4889-A27A-99923EAFE4A5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4393B-3003-4960-83D6-BB5225EE8B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7820-53A8-4889-A27A-99923EAFE4A5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4393B-3003-4960-83D6-BB5225EE8B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7820-53A8-4889-A27A-99923EAFE4A5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4393B-3003-4960-83D6-BB5225EE8B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7820-53A8-4889-A27A-99923EAFE4A5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4393B-3003-4960-83D6-BB5225EE8B5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7820-53A8-4889-A27A-99923EAFE4A5}" type="datetimeFigureOut">
              <a:rPr lang="en-US" smtClean="0"/>
              <a:t>7/28/2020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04393B-3003-4960-83D6-BB5225EE8B5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604393B-3003-4960-83D6-BB5225EE8B5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EAE7820-53A8-4889-A27A-99923EAFE4A5}" type="datetimeFigureOut">
              <a:rPr lang="en-US" smtClean="0"/>
              <a:t>7/28/2020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696477"/>
            <a:ext cx="7261598" cy="1527175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bn-IN" sz="11500" b="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11500" b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23652"/>
            <a:ext cx="7413998" cy="39000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632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0295 0.05533 L 4.72222E-6 -0.07222 " pathEditMode="relative" rAng="0" ptsTypes="AA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6389"/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7620000" cy="8382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bn-IN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বর্গ ম্যাট্রিক্সঃ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08000" y="1905000"/>
                <a:ext cx="7569200" cy="1732654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bn-IN" sz="4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4000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  <m:r>
                      <a:rPr lang="bn-IN" sz="4000" b="0" i="1" smtClean="0">
                        <a:latin typeface="Cambria Math"/>
                      </a:rPr>
                      <m:t>, </m:t>
                    </m:r>
                    <m:r>
                      <a:rPr lang="en-US" sz="4000" b="0" i="1" smtClean="0">
                        <a:latin typeface="Cambria Math"/>
                      </a:rPr>
                      <m:t>       </m:t>
                    </m:r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𝑏</m:t>
                              </m:r>
                            </m:e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𝑐</m:t>
                              </m:r>
                            </m:e>
                          </m:mr>
                          <m:m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𝑏</m:t>
                              </m:r>
                            </m:e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𝑑</m:t>
                              </m:r>
                            </m:e>
                          </m:mr>
                          <m:m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𝑑</m:t>
                              </m:r>
                            </m:e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𝑎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1905000"/>
                <a:ext cx="7569200" cy="17326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60826" y="5410200"/>
                <a:ext cx="7616371" cy="707886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114300" indent="0" algn="ctr">
                  <a:buNone/>
                </a:pPr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ক্রমঃ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যথাক্রমে 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 ও ৩</a:t>
                </a:r>
                <a14:m>
                  <m:oMath xmlns:m="http://schemas.openxmlformats.org/officeDocument/2006/math">
                    <m:r>
                      <a:rPr lang="en-US" sz="4000">
                        <a:latin typeface="Cambria Math"/>
                      </a:rPr>
                      <m:t>×</m:t>
                    </m:r>
                  </m:oMath>
                </a14:m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৩ 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26" y="5410200"/>
                <a:ext cx="7616371" cy="707886"/>
              </a:xfrm>
              <a:prstGeom prst="rect">
                <a:avLst/>
              </a:prstGeom>
              <a:blipFill rotWithShape="1">
                <a:blip r:embed="rId6"/>
                <a:stretch>
                  <a:fillRect t="-13793" b="-37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3" r="24120"/>
          <a:stretch/>
        </p:blipFill>
        <p:spPr>
          <a:xfrm>
            <a:off x="3536043" y="3703422"/>
            <a:ext cx="1513113" cy="155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1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838200"/>
            <a:ext cx="76200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IN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কর্ণ ম্যাট্রিক্সঃ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08000" y="1905000"/>
                <a:ext cx="7569200" cy="1720151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4000" i="1">
                                    <a:latin typeface="Cambria Math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sz="40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4000" i="1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40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4000" i="1">
                                    <a:latin typeface="Cambria Math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sz="4000" i="1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40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40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4000" i="1">
                                    <a:latin typeface="Cambria Math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1905000"/>
                <a:ext cx="7569200" cy="172015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60827" y="5235714"/>
                <a:ext cx="7616371" cy="707886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114300" indent="0" algn="ctr">
                  <a:buNone/>
                </a:pPr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ক্রমঃ ৩</a:t>
                </a:r>
                <a14:m>
                  <m:oMath xmlns:m="http://schemas.openxmlformats.org/officeDocument/2006/math">
                    <m:r>
                      <a:rPr lang="en-US" sz="4000">
                        <a:latin typeface="Cambria Math"/>
                      </a:rPr>
                      <m:t>×</m:t>
                    </m:r>
                  </m:oMath>
                </a14:m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৩ 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27" y="5235714"/>
                <a:ext cx="7616371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13793" b="-37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3" r="24120"/>
          <a:stretch/>
        </p:blipFill>
        <p:spPr>
          <a:xfrm>
            <a:off x="3530599" y="3657600"/>
            <a:ext cx="1513113" cy="155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2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685800"/>
            <a:ext cx="7620000" cy="990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IN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স্কেলার ম্যাট্রিক্সঃ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08000" y="1752600"/>
                <a:ext cx="7569200" cy="1773242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  <m:r>
                      <a:rPr lang="bn-IN" sz="4000" i="1">
                        <a:latin typeface="Cambria Math"/>
                      </a:rPr>
                      <m:t>, </m:t>
                    </m:r>
                    <m:r>
                      <a:rPr lang="en-US" sz="4000" b="0" i="1" smtClean="0">
                        <a:latin typeface="Cambria Math"/>
                      </a:rPr>
                      <m:t>   </m:t>
                    </m:r>
                    <m:d>
                      <m:dPr>
                        <m:begChr m:val="["/>
                        <m:endChr m:val="]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1752600"/>
                <a:ext cx="7569200" cy="177324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60827" y="5159514"/>
                <a:ext cx="7616371" cy="707886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114300" indent="0" algn="ctr">
                  <a:buNone/>
                </a:pPr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ক্রমঃ যথাক্রমে 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 ও ৩</a:t>
                </a:r>
                <a14:m>
                  <m:oMath xmlns:m="http://schemas.openxmlformats.org/officeDocument/2006/math">
                    <m:r>
                      <a:rPr lang="en-US" sz="4000">
                        <a:latin typeface="Cambria Math"/>
                      </a:rPr>
                      <m:t>×</m:t>
                    </m:r>
                  </m:oMath>
                </a14:m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৩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27" y="5159514"/>
                <a:ext cx="7616371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13675" b="-36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3" r="24120"/>
          <a:stretch/>
        </p:blipFill>
        <p:spPr>
          <a:xfrm>
            <a:off x="3530599" y="3556525"/>
            <a:ext cx="1513113" cy="155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31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685800"/>
            <a:ext cx="7620000" cy="990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IN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অভেদক ম্যাট্রিক্সঃ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08000" y="1752600"/>
                <a:ext cx="7569200" cy="1773242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bn-IN" sz="4000" i="1">
                        <a:latin typeface="Cambria Math"/>
                      </a:rPr>
                      <m:t>, </m:t>
                    </m:r>
                    <m:r>
                      <a:rPr lang="en-US" sz="4000" b="0" i="1" smtClean="0">
                        <a:latin typeface="Cambria Math"/>
                      </a:rPr>
                      <m:t>   </m:t>
                    </m:r>
                    <m:d>
                      <m:dPr>
                        <m:begChr m:val="["/>
                        <m:endChr m:val="]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40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1752600"/>
                <a:ext cx="7569200" cy="177324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60827" y="5159514"/>
                <a:ext cx="7616371" cy="707886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114300" indent="0" algn="ctr">
                  <a:buNone/>
                </a:pPr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ক্রমঃ যথাক্রমে 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 ও ৩</a:t>
                </a:r>
                <a14:m>
                  <m:oMath xmlns:m="http://schemas.openxmlformats.org/officeDocument/2006/math">
                    <m:r>
                      <a:rPr lang="en-US" sz="4000">
                        <a:latin typeface="Cambria Math"/>
                      </a:rPr>
                      <m:t>×</m:t>
                    </m:r>
                  </m:oMath>
                </a14:m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৩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27" y="5159514"/>
                <a:ext cx="7616371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13675" b="-36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3" r="24120"/>
          <a:stretch/>
        </p:blipFill>
        <p:spPr>
          <a:xfrm>
            <a:off x="3530599" y="3556525"/>
            <a:ext cx="1513113" cy="155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1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685800"/>
            <a:ext cx="7620000" cy="990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IN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প্রতিসম ম্যাট্রিক্সঃ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08000" y="1752600"/>
                <a:ext cx="7569200" cy="1773242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  <m:r>
                      <a:rPr lang="bn-IN" sz="4000" i="1">
                        <a:latin typeface="Cambria Math"/>
                      </a:rPr>
                      <m:t>, </m:t>
                    </m:r>
                    <m:r>
                      <a:rPr lang="en-US" sz="4000" b="0" i="1" smtClean="0">
                        <a:latin typeface="Cambria Math"/>
                      </a:rPr>
                      <m:t>   </m:t>
                    </m:r>
                    <m:d>
                      <m:dPr>
                        <m:begChr m:val="["/>
                        <m:endChr m:val="]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1752600"/>
                <a:ext cx="7569200" cy="177324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60827" y="5159514"/>
                <a:ext cx="7616371" cy="707886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114300" indent="0" algn="ctr">
                  <a:buNone/>
                </a:pPr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ক্রমঃ যথাক্রমে 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 ও ৩</a:t>
                </a:r>
                <a14:m>
                  <m:oMath xmlns:m="http://schemas.openxmlformats.org/officeDocument/2006/math">
                    <m:r>
                      <a:rPr lang="en-US" sz="4000">
                        <a:latin typeface="Cambria Math"/>
                      </a:rPr>
                      <m:t>×</m:t>
                    </m:r>
                  </m:oMath>
                </a14:m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৩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27" y="5159514"/>
                <a:ext cx="7616371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13675" b="-36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3" r="24120"/>
          <a:stretch/>
        </p:blipFill>
        <p:spPr>
          <a:xfrm>
            <a:off x="3530599" y="3556525"/>
            <a:ext cx="1513113" cy="155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n-IN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81200"/>
                <a:ext cx="7620000" cy="3429000"/>
              </a:xfrm>
            </p:spPr>
            <p:txBody>
              <a:bodyPr>
                <a:normAutofit/>
              </a:bodyPr>
              <a:lstStyle/>
              <a:p>
                <a:r>
                  <a:rPr lang="en-US" sz="3600" dirty="0"/>
                  <a:t>A=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𝑏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𝑐</m:t>
                              </m:r>
                            </m:e>
                          </m:mr>
                          <m:m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𝑏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𝑑</m:t>
                              </m:r>
                            </m:e>
                          </m:mr>
                          <m:m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𝑑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sz="3600" dirty="0">
                                  <a:latin typeface="NikoshBAN" pitchFamily="2" charset="0"/>
                                  <a:cs typeface="NikoshBAN" pitchFamily="2" charset="0"/>
                                </a:rPr>
                                <m:t>e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3600" dirty="0"/>
                  <a:t> , </a:t>
                </a:r>
                <a:r>
                  <a:rPr lang="bn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ইহা কোন ধরণের ম্যাট্রিক্স। </a:t>
                </a:r>
                <a:endParaRPr lang="en-US" sz="3600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IN" sz="3600" dirty="0">
                    <a:latin typeface="NikoshBAN" pitchFamily="2" charset="0"/>
                    <a:cs typeface="NikoshBAN" pitchFamily="2" charset="0"/>
                  </a:rPr>
                  <a:t>ম্যাট্রিক্সটির </a:t>
                </a:r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e </a:t>
                </a:r>
                <a:r>
                  <a:rPr lang="bn-IN" sz="3600" dirty="0">
                    <a:latin typeface="NikoshBAN" pitchFamily="2" charset="0"/>
                    <a:cs typeface="NikoshBAN" pitchFamily="2" charset="0"/>
                  </a:rPr>
                  <a:t>ভূক্তির ক্রম কত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? 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81200"/>
                <a:ext cx="7620000" cy="3429000"/>
              </a:xfrm>
              <a:blipFill rotWithShape="0">
                <a:blip r:embed="rId2"/>
                <a:stretch>
                  <a:fillRect l="-6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1755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9600" y="427038"/>
            <a:ext cx="7620000" cy="1143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IN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দলগত কাজ </a:t>
            </a:r>
            <a:endParaRPr lang="en-US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609600" y="1752600"/>
                <a:ext cx="7620000" cy="365760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342900" indent="-22860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-228600" algn="l" defTabSz="914400" rtl="0" eaLnBrk="1" latinLnBrk="0" hangingPunct="1">
                  <a:spcBef>
                    <a:spcPct val="20000"/>
                  </a:spcBef>
                  <a:buClr>
                    <a:schemeClr val="accent2"/>
                  </a:buClr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05840" indent="-228600" algn="l" defTabSz="914400" rtl="0" eaLnBrk="1" latinLnBrk="0" hangingPunct="1">
                  <a:spcBef>
                    <a:spcPct val="20000"/>
                  </a:spcBef>
                  <a:buClr>
                    <a:schemeClr val="accent3"/>
                  </a:buClr>
                  <a:buFont typeface="Arial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80160" indent="-228600" algn="l" defTabSz="914400" rtl="0" eaLnBrk="1" latinLnBrk="0" hangingPunct="1">
                  <a:spcBef>
                    <a:spcPct val="20000"/>
                  </a:spcBef>
                  <a:buClr>
                    <a:schemeClr val="accent4"/>
                  </a:buClr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4480" indent="-228600" algn="l" defTabSz="914400" rtl="0" eaLnBrk="1" latinLnBrk="0" hangingPunct="1">
                  <a:spcBef>
                    <a:spcPct val="20000"/>
                  </a:spcBef>
                  <a:buClr>
                    <a:schemeClr val="accent5"/>
                  </a:buClr>
                  <a:buFont typeface="Arial" pitchFamily="34" charset="0"/>
                  <a:buChar char="•"/>
                  <a:defRPr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3736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20240" indent="-182880" algn="l" defTabSz="914400" rtl="0" eaLnBrk="1" latinLnBrk="0" hangingPunct="1">
                  <a:spcBef>
                    <a:spcPct val="20000"/>
                  </a:spcBef>
                  <a:buClr>
                    <a:schemeClr val="accent2"/>
                  </a:buClr>
                  <a:buFont typeface="Arial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03120" indent="-182880" algn="l" defTabSz="914400" rtl="0" eaLnBrk="1" latinLnBrk="0" hangingPunct="1">
                  <a:spcBef>
                    <a:spcPct val="20000"/>
                  </a:spcBef>
                  <a:buClr>
                    <a:schemeClr val="accent3"/>
                  </a:buClr>
                  <a:buFont typeface="Arial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286000" indent="-182880" algn="l" defTabSz="914400" rtl="0" eaLnBrk="1" latinLnBrk="0" hangingPunct="1">
                  <a:spcBef>
                    <a:spcPct val="20000"/>
                  </a:spcBef>
                  <a:buClr>
                    <a:schemeClr val="accent4"/>
                  </a:buClr>
                  <a:buFont typeface="Arial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682625" indent="-568325">
                  <a:lnSpc>
                    <a:spcPct val="200000"/>
                  </a:lnSpc>
                  <a:buFont typeface="Wingdings" pitchFamily="2" charset="2"/>
                  <a:buChar char="q"/>
                </a:pPr>
                <a:r>
                  <a:rPr lang="bn-IN" sz="3600" dirty="0">
                    <a:latin typeface="NikoshBAN" pitchFamily="2" charset="0"/>
                    <a:cs typeface="NikoshBAN" pitchFamily="2" charset="0"/>
                  </a:rPr>
                  <a:t>ক-দলঃ ১টি বর্গ ম্যাট্রিক্স এর উদাহরণ দাও।</a:t>
                </a:r>
              </a:p>
              <a:p>
                <a:pPr marL="682625" indent="-568325">
                  <a:lnSpc>
                    <a:spcPct val="200000"/>
                  </a:lnSpc>
                  <a:buFont typeface="Wingdings" pitchFamily="2" charset="2"/>
                  <a:buChar char="q"/>
                </a:pPr>
                <a:r>
                  <a:rPr lang="bn-IN" sz="3600" dirty="0">
                    <a:latin typeface="NikoshBAN" pitchFamily="2" charset="0"/>
                    <a:cs typeface="NikoshBAN" pitchFamily="2" charset="0"/>
                  </a:rPr>
                  <a:t>খ-দলঃ ১টি কর্ণ  ম্যাট্রিক্স এর উদাহরণ দাও। </a:t>
                </a:r>
              </a:p>
              <a:p>
                <a:pPr marL="682625" indent="-568325">
                  <a:lnSpc>
                    <a:spcPct val="200000"/>
                  </a:lnSpc>
                  <a:buFont typeface="Wingdings" pitchFamily="2" charset="2"/>
                  <a:buChar char="q"/>
                </a:pPr>
                <a:r>
                  <a:rPr lang="bn-IN" sz="3600" dirty="0">
                    <a:latin typeface="NikoshBAN" pitchFamily="2" charset="0"/>
                    <a:cs typeface="NikoshBAN" pitchFamily="2" charset="0"/>
                  </a:rPr>
                  <a:t>গ-দলঃ ১টি অভেদক ম্যাট্রিক্স এর উদাহরণ দাও।</a:t>
                </a:r>
              </a:p>
              <a:p>
                <a:pPr marL="682625" indent="-568325">
                  <a:lnSpc>
                    <a:spcPct val="200000"/>
                  </a:lnSpc>
                  <a:buFont typeface="Wingdings" pitchFamily="2" charset="2"/>
                  <a:buChar char="q"/>
                </a:pPr>
                <a:r>
                  <a:rPr lang="bn-IN" sz="3600" dirty="0">
                    <a:latin typeface="NikoshBAN" pitchFamily="2" charset="0"/>
                    <a:cs typeface="NikoshBAN" pitchFamily="2" charset="0"/>
                  </a:rPr>
                  <a:t>ঘ-দলঃ ১টি ৩</a:t>
                </a:r>
                <a14:m>
                  <m:oMath xmlns:m="http://schemas.openxmlformats.org/officeDocument/2006/math">
                    <m:r>
                      <a:rPr lang="bn-IN" sz="3600" i="1" smtClean="0"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bn-IN" sz="36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২</m:t>
                    </m:r>
                  </m:oMath>
                </a14:m>
                <a:r>
                  <a:rPr lang="bn-IN" sz="3600" dirty="0">
                    <a:latin typeface="NikoshBAN" pitchFamily="2" charset="0"/>
                    <a:cs typeface="NikoshBAN" pitchFamily="2" charset="0"/>
                  </a:rPr>
                  <a:t> ক্রমের ম্যাট্রিক্স এর উদাহরণ দাও।</a:t>
                </a:r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752600"/>
                <a:ext cx="7620000" cy="36576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722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bn-IN" dirty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465138" indent="-350838">
                  <a:buFont typeface="Wingdings" pitchFamily="2" charset="2"/>
                  <a:buChar char="§"/>
                </a:pP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ম্যাট্রিক্স বলতে কি বুঝ?</a:t>
                </a:r>
              </a:p>
              <a:p>
                <a:pPr marL="465138" indent="-350838">
                  <a:buFont typeface="Wingdings" pitchFamily="2" charset="2"/>
                  <a:buChar char="§"/>
                </a:pP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ম্যাট্রিক্সের সারি ও কলাম সংখ্যা সমান হলে .... ম্যাট্রিক্স।</a:t>
                </a:r>
              </a:p>
              <a:p>
                <a:pPr marL="465138" indent="-350838">
                  <a:buFont typeface="Wingdings" pitchFamily="2" charset="2"/>
                  <a:buChar char="§"/>
                </a:pP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নিচে কর্ণ ম্যাট্রিক্স কোনটি? </a:t>
                </a:r>
              </a:p>
              <a:p>
                <a:pPr marL="114300" indent="0">
                  <a:buNone/>
                </a:pP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ক।</a:t>
                </a:r>
                <a:r>
                  <a:rPr lang="bn-IN" sz="32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       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খ।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গ।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bn-IN" sz="3200" dirty="0">
                  <a:latin typeface="NikoshBAN" pitchFamily="2" charset="0"/>
                  <a:cs typeface="NikoshBAN" pitchFamily="2" charset="0"/>
                </a:endParaRPr>
              </a:p>
              <a:p>
                <a:pPr marL="465138" indent="-350838">
                  <a:buFont typeface="Wingdings" pitchFamily="2" charset="2"/>
                  <a:buChar char="§"/>
                </a:pP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নিচের কোনটি অভেদক ম্যাট্রিক্স? 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  <a:p>
                <a:pPr marL="114300" indent="0">
                  <a:buNone/>
                </a:pP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ক।</a:t>
                </a:r>
                <a:r>
                  <a:rPr lang="bn-IN" sz="32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        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খ।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         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গ।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bn-IN" sz="3200" dirty="0">
                  <a:latin typeface="NikoshBAN" pitchFamily="2" charset="0"/>
                  <a:cs typeface="NikoshBAN" pitchFamily="2" charset="0"/>
                </a:endParaRPr>
              </a:p>
              <a:p>
                <a:pPr marL="465138" indent="-350838">
                  <a:buFont typeface="Wingdings" pitchFamily="2" charset="2"/>
                  <a:buChar char="§"/>
                </a:pP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40" t="-1652" r="-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/>
          <p:cNvSpPr/>
          <p:nvPr/>
        </p:nvSpPr>
        <p:spPr>
          <a:xfrm>
            <a:off x="-1524000" y="3657600"/>
            <a:ext cx="4572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-1524000" y="6357937"/>
            <a:ext cx="457200" cy="457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992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3.33333E-6 L 0.29167 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3.33333E-6 L 0.55834 -0.1604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00" y="-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465138" indent="-350838">
                  <a:buFont typeface="Wingdings" pitchFamily="2" charset="2"/>
                  <a:buChar char="§"/>
                </a:pP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কর্ণ ম্যাট্রিক্স, অভেদক ম্যাট্রিক্স ও স্কেলার ম্যাট্রিক্স এর উদাহরণসহ পার্থক্য লিখ।</a:t>
                </a:r>
              </a:p>
              <a:p>
                <a:pPr marL="465138" indent="-350838">
                  <a:buFont typeface="Wingdings" pitchFamily="2" charset="2"/>
                  <a:buChar char="§"/>
                </a:pP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নিচের ম্যাট্রিক্স সমূহের কোনটি কোন ম্যাট্রিক্স লিখ?</a:t>
                </a:r>
              </a:p>
              <a:p>
                <a:pPr marL="457200" indent="-457200">
                  <a:buFont typeface="Wingdings" pitchFamily="2" charset="2"/>
                  <a:buChar char="§"/>
                </a:pP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ক।</a:t>
                </a:r>
                <a:r>
                  <a:rPr lang="bn-IN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 খ।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গ।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r>
                      <a:rPr lang="bn-IN" sz="24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 ঘ।</a:t>
                </a:r>
                <a:r>
                  <a:rPr lang="bn-IN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bn-IN" sz="2400" b="0" i="1" smtClean="0">
                                  <a:latin typeface="Cambria Math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r>
                      <a:rPr lang="bn-IN" sz="24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ঙ</a:t>
                </a: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।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  </a:t>
                </a:r>
                <a:endParaRPr lang="bn-IN" sz="2400" dirty="0">
                  <a:latin typeface="NikoshBAN" pitchFamily="2" charset="0"/>
                  <a:cs typeface="NikoshBAN" pitchFamily="2" charset="0"/>
                </a:endParaRPr>
              </a:p>
              <a:p>
                <a:pPr marL="457200" indent="-457200">
                  <a:buNone/>
                </a:pP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bn-IN" sz="2400" dirty="0">
                    <a:latin typeface="NikoshBAN" pitchFamily="2" charset="0"/>
                    <a:cs typeface="NikoshBAN" pitchFamily="2" charset="0"/>
                  </a:rPr>
                  <a:t>চ।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bn-IN" sz="2400" dirty="0">
                  <a:latin typeface="NikoshBAN" pitchFamily="2" charset="0"/>
                  <a:cs typeface="NikoshBAN" pitchFamily="2" charset="0"/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00" t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IN" dirty="0"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845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185600"/>
            <a:ext cx="5410200" cy="4088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62200" y="1066800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72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72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40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0.00121 0.04282 L -3.33333E-6 -0.07223 " pathEditMode="relative" rAng="0" ptsTypes="AA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5764"/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accent5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79248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bn-IN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372" y="1981200"/>
            <a:ext cx="7877628" cy="4191000"/>
          </a:xfr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endParaRPr lang="bn-IN" sz="3200" dirty="0">
              <a:latin typeface="NikoshBAN" pitchFamily="2" charset="0"/>
              <a:cs typeface="NikoshBAN" pitchFamily="2" charset="0"/>
            </a:endParaRPr>
          </a:p>
          <a:p>
            <a:pPr marL="457200" indent="-457200"/>
            <a:r>
              <a:rPr lang="bn-IN" sz="3200" dirty="0">
                <a:latin typeface="NikoshBAN" pitchFamily="2" charset="0"/>
                <a:cs typeface="NikoshBAN" pitchFamily="2" charset="0"/>
              </a:rPr>
              <a:t>মোহাম্মদ আজিজুর রহমান</a:t>
            </a:r>
          </a:p>
          <a:p>
            <a:pPr marL="457200" indent="-457200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প্রভাষক (উচ্চতর গণিত)</a:t>
            </a:r>
          </a:p>
          <a:p>
            <a:pPr marL="457200" indent="-457200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তালশহর করিমিয়া ফাযিল মাদরাসা</a:t>
            </a:r>
          </a:p>
          <a:p>
            <a:pPr marL="457200" indent="-457200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মোবাইলঃ ০১৬৭০৫৬৭৭০০</a:t>
            </a:r>
          </a:p>
          <a:p>
            <a:pPr marL="457200" indent="-457200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ইমেইলঃ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aziz.alpha@gmail.com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bn-IN" sz="3200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981200"/>
            <a:ext cx="25146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7433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79248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bn-IN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81200"/>
            <a:ext cx="7924800" cy="3886200"/>
          </a:xfr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45720" indent="0">
              <a:buNone/>
            </a:pPr>
            <a:endParaRPr lang="bn-IN" sz="1400" dirty="0">
              <a:latin typeface="NikoshBAN" pitchFamily="2" charset="0"/>
              <a:cs typeface="NikoshBAN" pitchFamily="2" charset="0"/>
            </a:endParaRPr>
          </a:p>
          <a:p>
            <a:pPr marL="45720" indent="0">
              <a:buNone/>
            </a:pPr>
            <a:endParaRPr lang="bn-IN" sz="1800" dirty="0">
              <a:latin typeface="NikoshBAN" pitchFamily="2" charset="0"/>
              <a:cs typeface="NikoshBAN" pitchFamily="2" charset="0"/>
            </a:endParaRPr>
          </a:p>
          <a:p>
            <a:pPr marL="45720" indent="0">
              <a:buNone/>
            </a:pPr>
            <a:r>
              <a:rPr lang="bn-IN" sz="3600" dirty="0">
                <a:latin typeface="NikoshBAN" pitchFamily="2" charset="0"/>
                <a:cs typeface="NikoshBAN" pitchFamily="2" charset="0"/>
              </a:rPr>
              <a:t>শ্রেণিঃ একাদশ </a:t>
            </a:r>
          </a:p>
          <a:p>
            <a:pPr marL="45720" indent="0">
              <a:buNone/>
            </a:pPr>
            <a:r>
              <a:rPr lang="bn-IN" sz="3600" dirty="0">
                <a:latin typeface="NikoshBAN" pitchFamily="2" charset="0"/>
                <a:cs typeface="NikoshBAN" pitchFamily="2" charset="0"/>
              </a:rPr>
              <a:t>বিষয়ঃ উচ্চতর গণিত</a:t>
            </a:r>
          </a:p>
          <a:p>
            <a:pPr marL="45720" indent="0">
              <a:buNone/>
            </a:pPr>
            <a:r>
              <a:rPr lang="bn-IN" sz="3600" dirty="0">
                <a:latin typeface="NikoshBAN" pitchFamily="2" charset="0"/>
                <a:cs typeface="NikoshBAN" pitchFamily="2" charset="0"/>
              </a:rPr>
              <a:t>অধ্যায়ঃ প্রথম</a:t>
            </a:r>
          </a:p>
          <a:p>
            <a:pPr marL="45720" indent="0">
              <a:buNone/>
            </a:pPr>
            <a:r>
              <a:rPr lang="bn-IN" sz="3600" dirty="0">
                <a:latin typeface="NikoshBAN" pitchFamily="2" charset="0"/>
                <a:cs typeface="NikoshBAN" pitchFamily="2" charset="0"/>
              </a:rPr>
              <a:t>পাঠঃ ম্যাট্রিক্স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marL="45720" indent="0">
              <a:buNone/>
            </a:pPr>
            <a:r>
              <a:rPr lang="bn-IN" sz="3600" dirty="0">
                <a:latin typeface="NikoshBAN" pitchFamily="2" charset="0"/>
                <a:cs typeface="NikoshBAN" pitchFamily="2" charset="0"/>
              </a:rPr>
              <a:t>সময়ঃ ৪০মিনিট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1" y="2271712"/>
            <a:ext cx="2514600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40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50838"/>
            <a:ext cx="7955386" cy="7159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bn-I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নিচের ছবিগুলো লক্ষ্য কর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38032" y="6243935"/>
            <a:ext cx="2248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ক্যালেন্ডার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47800" y="6243935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এলইডি ঘড়ি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32"/>
          <a:stretch/>
        </p:blipFill>
        <p:spPr>
          <a:xfrm>
            <a:off x="506000" y="1371600"/>
            <a:ext cx="3858761" cy="21311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7388" y="3124200"/>
            <a:ext cx="3856012" cy="42797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bn-IN" sz="1400" dirty="0">
                <a:latin typeface="NikoshBAN" pitchFamily="2" charset="0"/>
                <a:cs typeface="NikoshBAN" pitchFamily="2" charset="0"/>
              </a:rPr>
              <a:t>  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5226" y="1413018"/>
            <a:ext cx="3834133" cy="213113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4" t="16066" r="6132" b="30244"/>
          <a:stretch/>
        </p:blipFill>
        <p:spPr>
          <a:xfrm>
            <a:off x="457200" y="3886200"/>
            <a:ext cx="3858761" cy="229072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5" t="3905" r="28746" b="43931"/>
          <a:stretch/>
        </p:blipFill>
        <p:spPr>
          <a:xfrm>
            <a:off x="4648200" y="3886200"/>
            <a:ext cx="3764386" cy="229292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57200" y="5943600"/>
            <a:ext cx="3861658" cy="42797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5400000">
            <a:off x="3311363" y="4888698"/>
            <a:ext cx="2217426" cy="42797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5400000">
            <a:off x="7216789" y="4896674"/>
            <a:ext cx="2217426" cy="42797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48200" y="3795486"/>
            <a:ext cx="3657600" cy="427970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64006" y="3461658"/>
            <a:ext cx="2248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সারি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58893" y="3471707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কলাম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5400000">
            <a:off x="5951920" y="2257070"/>
            <a:ext cx="2146186" cy="427971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bn-IN" sz="1400" dirty="0">
                <a:latin typeface="NikoshBAN" pitchFamily="2" charset="0"/>
                <a:cs typeface="NikoshBAN" pitchFamily="2" charset="0"/>
              </a:rPr>
              <a:t>  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79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3" grpId="0"/>
      <p:bldP spid="6" grpId="0" animBg="1"/>
      <p:bldP spid="20" grpId="0" animBg="1"/>
      <p:bldP spid="21" grpId="0" animBg="1"/>
      <p:bldP spid="22" grpId="0" animBg="1"/>
      <p:bldP spid="23" grpId="0" animBg="1"/>
      <p:bldP spid="16" grpId="0"/>
      <p:bldP spid="3" grpId="0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133600"/>
            <a:ext cx="7175351" cy="179316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pPr marL="182880" indent="0" algn="ctr">
              <a:buNone/>
            </a:pPr>
            <a:r>
              <a:rPr lang="bn-IN" sz="6000" b="1" u="sng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ম্যাট্রিক্স</a:t>
            </a:r>
            <a:r>
              <a:rPr lang="en-US" sz="6000" b="1" u="sng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6000" b="1" u="sng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 ম্যাট্রিক্সের প্রকারভেদ</a:t>
            </a:r>
            <a:endParaRPr lang="en-US" sz="6000" b="1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283960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7772400" cy="1143000"/>
          </a:xfr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bn-IN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 ফল</a:t>
            </a:r>
            <a:endParaRPr lang="en-US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28800"/>
            <a:ext cx="7772400" cy="4572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bn-IN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শিক্ষার্থীরা......</a:t>
            </a:r>
          </a:p>
          <a:p>
            <a:pPr marL="693738" indent="-647700" algn="just">
              <a:buFont typeface="Wingdings" pitchFamily="2" charset="2"/>
              <a:buChar char="ü"/>
            </a:pPr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ম্যাট্রিক্স কী তা বলতে পারবে।</a:t>
            </a:r>
          </a:p>
          <a:p>
            <a:pPr marL="693738" indent="-647700" algn="just">
              <a:buFont typeface="Wingdings" pitchFamily="2" charset="2"/>
              <a:buChar char="ü"/>
            </a:pPr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ম্যাট্রিক্সের ক্রম নির্ণয় করতে পারবে। </a:t>
            </a:r>
          </a:p>
          <a:p>
            <a:pPr marL="693738" indent="-647700" algn="just">
              <a:buFont typeface="Wingdings" pitchFamily="2" charset="2"/>
              <a:buChar char="ü"/>
            </a:pPr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ম্যাট্রিক্সের প্রকারভেদ উদাহরণসহ ব্যাখ্যা  করতে পারবে।</a:t>
            </a:r>
          </a:p>
          <a:p>
            <a:pPr marL="45720" indent="0">
              <a:buNone/>
            </a:pP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124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1548229"/>
            <a:ext cx="2057400" cy="64633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তথ্য/ সংখ্যা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0" y="1563469"/>
            <a:ext cx="249208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সারি (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Row</a:t>
            </a:r>
            <a:r>
              <a:rPr lang="bn-IN" sz="3600" b="1" dirty="0">
                <a:solidFill>
                  <a:schemeClr val="accent5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sz="3600" b="1" dirty="0">
              <a:solidFill>
                <a:schemeClr val="accent5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9360" y="1590003"/>
            <a:ext cx="1455972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কলাম</a:t>
            </a:r>
            <a:endParaRPr lang="en-US" sz="3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12773" y="2651760"/>
            <a:ext cx="3093027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itchFamily="2" charset="0"/>
                <a:cs typeface="NikoshBAN" pitchFamily="2" charset="0"/>
              </a:rPr>
              <a:t>আয়তাকার </a:t>
            </a:r>
            <a:r>
              <a:rPr lang="bn-IN" sz="3600" b="1" dirty="0">
                <a:solidFill>
                  <a:schemeClr val="dk1"/>
                </a:solidFill>
                <a:latin typeface="NikoshBAN" pitchFamily="2" charset="0"/>
                <a:cs typeface="NikoshBAN" pitchFamily="2" charset="0"/>
              </a:rPr>
              <a:t>বিন্যাস</a:t>
            </a:r>
            <a:endParaRPr lang="en-US" sz="3600" b="1" dirty="0">
              <a:solidFill>
                <a:schemeClr val="dk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99014" y="496669"/>
            <a:ext cx="286838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itchFamily="2" charset="0"/>
                <a:cs typeface="NikoshBAN" pitchFamily="2" charset="0"/>
              </a:rPr>
              <a:t>ম্যাট্রিক্সের সংজ্ঞা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01200" y="3791634"/>
            <a:ext cx="419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itchFamily="2" charset="0"/>
                <a:cs typeface="NikoshBAN" pitchFamily="2" charset="0"/>
              </a:rPr>
              <a:t>ও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67800" y="4800599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itchFamily="2" charset="0"/>
                <a:cs typeface="NikoshBAN" pitchFamily="2" charset="0"/>
              </a:rPr>
              <a:t>বরাবর সাজালে যে  </a:t>
            </a:r>
            <a:endParaRPr lang="en-US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-2590800" y="678180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itchFamily="2" charset="0"/>
                <a:cs typeface="NikoshBAN" pitchFamily="2" charset="0"/>
              </a:rPr>
              <a:t>পাওয়া যায়  তাই ম্যাট্রিক্স।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767840" y="2982081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itchFamily="2" charset="0"/>
                <a:cs typeface="NikoshBAN" pitchFamily="2" charset="0"/>
              </a:rPr>
              <a:t>বিভিন্ন</a:t>
            </a:r>
            <a:endParaRPr lang="en-US" sz="3600" b="1" dirty="0"/>
          </a:p>
        </p:txBody>
      </p:sp>
      <p:sp>
        <p:nvSpPr>
          <p:cNvPr id="12" name="Rectangle 11"/>
          <p:cNvSpPr/>
          <p:nvPr/>
        </p:nvSpPr>
        <p:spPr>
          <a:xfrm>
            <a:off x="670311" y="2610963"/>
            <a:ext cx="22252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Column)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38200" y="4228745"/>
                <a:ext cx="7315200" cy="201965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bn-IN" sz="3600" dirty="0">
                    <a:latin typeface="NikoshBAN" pitchFamily="2" charset="0"/>
                    <a:cs typeface="NikoshBAN" pitchFamily="2" charset="0"/>
                  </a:rPr>
                  <a:t>যেমনঃ</a:t>
                </a:r>
                <a:r>
                  <a:rPr lang="bn-IN" sz="36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bn-IN" sz="3600" dirty="0"/>
                  <a:t>,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𝑎</m:t>
                              </m:r>
                            </m:e>
                          </m:mr>
                          <m:m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𝑐</m:t>
                              </m:r>
                            </m:e>
                          </m:mr>
                        </m:m>
                      </m:e>
                    </m:d>
                    <m:r>
                      <a:rPr lang="bn-IN" sz="3600" b="0" i="1" smtClean="0">
                        <a:latin typeface="Cambria Math"/>
                      </a:rPr>
                      <m:t> ,  </m:t>
                    </m:r>
                    <m:d>
                      <m:dPr>
                        <m:begChr m:val="["/>
                        <m:endChr m:val="]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6</m:t>
                              </m:r>
                            </m:e>
                          </m:mr>
                        </m:m>
                      </m:e>
                    </m:d>
                    <m:r>
                      <a:rPr lang="bn-IN" sz="3600" b="0" i="0" smtClean="0">
                        <a:latin typeface="Cambria Math"/>
                      </a:rPr>
                      <m:t>,</m:t>
                    </m:r>
                    <m:d>
                      <m:dPr>
                        <m:begChr m:val="["/>
                        <m:endChr m:val="]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228745"/>
                <a:ext cx="7315200" cy="2019655"/>
              </a:xfrm>
              <a:prstGeom prst="rect">
                <a:avLst/>
              </a:prstGeom>
              <a:blipFill rotWithShape="1">
                <a:blip r:embed="rId2"/>
                <a:stretch>
                  <a:fillRect l="-2583" t="-6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508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0.00672 L 0.2809 -0.2085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45" y="-1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4 1.11022E-16 L -0.39792 -0.32222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79" y="-1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-0.69167 -0.31366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83" y="-1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36666 -0.4916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33" y="-2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  <p:bldP spid="9" grpId="0" animBg="1"/>
      <p:bldP spid="2" grpId="0"/>
      <p:bldP spid="5" grpId="0"/>
      <p:bldP spid="10" grpId="0"/>
      <p:bldP spid="11" grpId="0"/>
      <p:bldP spid="12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7620000" cy="944628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bn-IN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সারি ম্যাট্রিক্সঃ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78971" y="5162022"/>
                <a:ext cx="7616371" cy="707886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114300" indent="0" algn="ctr">
                  <a:buNone/>
                </a:pPr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ক্রমঃ ১</a:t>
                </a:r>
                <a14:m>
                  <m:oMath xmlns:m="http://schemas.openxmlformats.org/officeDocument/2006/math">
                    <m:r>
                      <a:rPr lang="en-US" sz="4000">
                        <a:latin typeface="Cambria Math"/>
                      </a:rPr>
                      <m:t>×</m:t>
                    </m:r>
                  </m:oMath>
                </a14:m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৩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971" y="5162022"/>
                <a:ext cx="7616371" cy="707886"/>
              </a:xfrm>
              <a:prstGeom prst="rect">
                <a:avLst/>
              </a:prstGeom>
              <a:blipFill rotWithShape="1">
                <a:blip r:embed="rId2"/>
                <a:stretch>
                  <a:fillRect t="-13793" b="-37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1"/>
              <p:cNvSpPr txBox="1">
                <a:spLocks/>
              </p:cNvSpPr>
              <p:nvPr/>
            </p:nvSpPr>
            <p:spPr>
              <a:xfrm>
                <a:off x="497114" y="2514600"/>
                <a:ext cx="7620000" cy="944628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4600" kern="1200" cap="none" spc="-100" baseline="0">
                    <a:ln>
                      <a:noFill/>
                    </a:ln>
                    <a:solidFill>
                      <a:schemeClr val="tx2"/>
                    </a:solidFill>
                    <a:effectLst/>
                    <a:latin typeface="+mj-lt"/>
                    <a:ea typeface="+mj-ea"/>
                    <a:cs typeface="+mj-cs"/>
                  </a:defRPr>
                </a:lvl1pPr>
              </a:lstStyle>
              <a:p>
                <a:pPr marL="11430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40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e>
                              <m:e>
                                <m:r>
                                  <a:rPr lang="en-US" sz="40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e>
                              <m:e>
                                <m:r>
                                  <a:rPr lang="en-US" sz="40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𝟓</m:t>
                                </m:r>
                              </m:e>
                            </m:mr>
                          </m:m>
                        </m:e>
                      </m:d>
                      <m:r>
                        <a:rPr lang="bn-IN" sz="4000" b="1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14" y="2514600"/>
                <a:ext cx="7620000" cy="94462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3" r="24120"/>
          <a:stretch/>
        </p:blipFill>
        <p:spPr>
          <a:xfrm>
            <a:off x="3530599" y="3556525"/>
            <a:ext cx="1513113" cy="155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58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60827" y="807972"/>
            <a:ext cx="7620000" cy="944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IN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কলাম ম্যাট্রিক্সঃ 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 txBox="1">
                <a:spLocks/>
              </p:cNvSpPr>
              <p:nvPr/>
            </p:nvSpPr>
            <p:spPr>
              <a:xfrm>
                <a:off x="460827" y="1905000"/>
                <a:ext cx="7620000" cy="1739548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22860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40080" indent="-228600" algn="l" defTabSz="914400" rtl="0" eaLnBrk="1" latinLnBrk="0" hangingPunct="1">
                  <a:spcBef>
                    <a:spcPct val="20000"/>
                  </a:spcBef>
                  <a:buClr>
                    <a:schemeClr val="accent2"/>
                  </a:buClr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05840" indent="-228600" algn="l" defTabSz="914400" rtl="0" eaLnBrk="1" latinLnBrk="0" hangingPunct="1">
                  <a:spcBef>
                    <a:spcPct val="20000"/>
                  </a:spcBef>
                  <a:buClr>
                    <a:schemeClr val="accent3"/>
                  </a:buClr>
                  <a:buFont typeface="Arial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80160" indent="-228600" algn="l" defTabSz="914400" rtl="0" eaLnBrk="1" latinLnBrk="0" hangingPunct="1">
                  <a:spcBef>
                    <a:spcPct val="20000"/>
                  </a:spcBef>
                  <a:buClr>
                    <a:schemeClr val="accent4"/>
                  </a:buClr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4480" indent="-228600" algn="l" defTabSz="914400" rtl="0" eaLnBrk="1" latinLnBrk="0" hangingPunct="1">
                  <a:spcBef>
                    <a:spcPct val="20000"/>
                  </a:spcBef>
                  <a:buClr>
                    <a:schemeClr val="accent5"/>
                  </a:buClr>
                  <a:buFont typeface="Arial" pitchFamily="34" charset="0"/>
                  <a:buChar char="•"/>
                  <a:defRPr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3736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20240" indent="-182880" algn="l" defTabSz="914400" rtl="0" eaLnBrk="1" latinLnBrk="0" hangingPunct="1">
                  <a:spcBef>
                    <a:spcPct val="20000"/>
                  </a:spcBef>
                  <a:buClr>
                    <a:schemeClr val="accent2"/>
                  </a:buClr>
                  <a:buFont typeface="Arial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03120" indent="-182880" algn="l" defTabSz="914400" rtl="0" eaLnBrk="1" latinLnBrk="0" hangingPunct="1">
                  <a:spcBef>
                    <a:spcPct val="20000"/>
                  </a:spcBef>
                  <a:buClr>
                    <a:schemeClr val="accent3"/>
                  </a:buClr>
                  <a:buFont typeface="Arial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286000" indent="-182880" algn="l" defTabSz="914400" rtl="0" eaLnBrk="1" latinLnBrk="0" hangingPunct="1">
                  <a:spcBef>
                    <a:spcPct val="20000"/>
                  </a:spcBef>
                  <a:buClr>
                    <a:schemeClr val="accent4"/>
                  </a:buClr>
                  <a:buFont typeface="Arial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4000" i="1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4000" i="1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4000" i="1">
                                    <a:latin typeface="Cambria Math"/>
                                  </a:rPr>
                                  <m:t>7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4000" dirty="0"/>
              </a:p>
              <a:p>
                <a:pPr marL="114300" indent="0" algn="ctr">
                  <a:buFont typeface="Arial" pitchFamily="34" charset="0"/>
                  <a:buNone/>
                </a:pPr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27" y="1905000"/>
                <a:ext cx="7620000" cy="1739548"/>
              </a:xfrm>
              <a:prstGeom prst="rect">
                <a:avLst/>
              </a:prstGeom>
              <a:blipFill rotWithShape="1">
                <a:blip r:embed="rId2"/>
                <a:stretch>
                  <a:fillRect b="-55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00742" y="5334000"/>
                <a:ext cx="7616371" cy="707886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114300" indent="0" algn="ctr">
                  <a:buNone/>
                </a:pPr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ক্রমঃ ৩</a:t>
                </a:r>
                <a14:m>
                  <m:oMath xmlns:m="http://schemas.openxmlformats.org/officeDocument/2006/math">
                    <m:r>
                      <a:rPr lang="en-US" sz="4000">
                        <a:latin typeface="Cambria Math"/>
                      </a:rPr>
                      <m:t>×</m:t>
                    </m:r>
                  </m:oMath>
                </a14:m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১	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742" y="5334000"/>
                <a:ext cx="7616371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13793" b="-37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3" r="24120"/>
          <a:stretch/>
        </p:blipFill>
        <p:spPr>
          <a:xfrm>
            <a:off x="3552370" y="3779622"/>
            <a:ext cx="1513113" cy="155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71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2809</TotalTime>
  <Words>328</Words>
  <Application>Microsoft Office PowerPoint</Application>
  <PresentationFormat>On-screen Show (4:3)</PresentationFormat>
  <Paragraphs>85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</vt:lpstr>
      <vt:lpstr>Cambria Math</vt:lpstr>
      <vt:lpstr>NikoshBAN</vt:lpstr>
      <vt:lpstr>Wingdings</vt:lpstr>
      <vt:lpstr>Adjacency</vt:lpstr>
      <vt:lpstr>স্বাগতম</vt:lpstr>
      <vt:lpstr>পরিচিতি</vt:lpstr>
      <vt:lpstr>পরিচিতি</vt:lpstr>
      <vt:lpstr>নিচের ছবিগুলো লক্ষ্য কর</vt:lpstr>
      <vt:lpstr>ম্যাট্রিক্স ও ম্যাট্রিক্সের প্রকারভেদ</vt:lpstr>
      <vt:lpstr>শিখন ফল</vt:lpstr>
      <vt:lpstr>PowerPoint Presentation</vt:lpstr>
      <vt:lpstr>সারি ম্যাট্রিক্সঃ </vt:lpstr>
      <vt:lpstr>PowerPoint Presentation</vt:lpstr>
      <vt:lpstr>বর্গ ম্যাট্রিক্সঃ</vt:lpstr>
      <vt:lpstr>PowerPoint Presentation</vt:lpstr>
      <vt:lpstr>PowerPoint Presentation</vt:lpstr>
      <vt:lpstr>PowerPoint Presentation</vt:lpstr>
      <vt:lpstr>PowerPoint Presentation</vt:lpstr>
      <vt:lpstr>একক কাজ</vt:lpstr>
      <vt:lpstr>PowerPoint Presentation</vt:lpstr>
      <vt:lpstr>মূল্যায়ন</vt:lpstr>
      <vt:lpstr>বাড়ির কাজ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Tahsin</dc:creator>
  <cp:lastModifiedBy>DDS</cp:lastModifiedBy>
  <cp:revision>348</cp:revision>
  <dcterms:created xsi:type="dcterms:W3CDTF">2019-04-08T06:46:03Z</dcterms:created>
  <dcterms:modified xsi:type="dcterms:W3CDTF">2020-07-27T19:29:36Z</dcterms:modified>
</cp:coreProperties>
</file>