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05" r:id="rId2"/>
    <p:sldId id="322" r:id="rId3"/>
    <p:sldId id="304" r:id="rId4"/>
    <p:sldId id="326" r:id="rId5"/>
    <p:sldId id="327" r:id="rId6"/>
    <p:sldId id="328" r:id="rId7"/>
    <p:sldId id="294" r:id="rId8"/>
    <p:sldId id="329" r:id="rId9"/>
    <p:sldId id="317" r:id="rId10"/>
    <p:sldId id="319" r:id="rId11"/>
    <p:sldId id="320" r:id="rId12"/>
    <p:sldId id="318" r:id="rId13"/>
    <p:sldId id="309" r:id="rId14"/>
    <p:sldId id="312" r:id="rId15"/>
    <p:sldId id="321" r:id="rId16"/>
    <p:sldId id="323" r:id="rId17"/>
    <p:sldId id="324" r:id="rId18"/>
    <p:sldId id="325" r:id="rId19"/>
    <p:sldId id="303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624550-1A67-4912-9E8B-648DD7F1A6D1}">
          <p14:sldIdLst>
            <p14:sldId id="305"/>
            <p14:sldId id="322"/>
            <p14:sldId id="304"/>
            <p14:sldId id="326"/>
            <p14:sldId id="327"/>
            <p14:sldId id="328"/>
            <p14:sldId id="294"/>
            <p14:sldId id="329"/>
            <p14:sldId id="317"/>
            <p14:sldId id="319"/>
            <p14:sldId id="320"/>
            <p14:sldId id="318"/>
            <p14:sldId id="309"/>
            <p14:sldId id="312"/>
            <p14:sldId id="321"/>
            <p14:sldId id="323"/>
            <p14:sldId id="324"/>
            <p14:sldId id="325"/>
          </p14:sldIdLst>
        </p14:section>
        <p14:section name="Untitled Section" id="{247A3FCB-44D5-4598-9FCA-5E8DF73FC0FD}">
          <p14:sldIdLst>
            <p14:sldId id="303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F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79682" autoAdjust="0"/>
  </p:normalViewPr>
  <p:slideViewPr>
    <p:cSldViewPr>
      <p:cViewPr>
        <p:scale>
          <a:sx n="87" d="100"/>
          <a:sy n="87" d="100"/>
        </p:scale>
        <p:origin x="-912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E13AD-A4D0-4C52-B4B0-2CBF4012C153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B9162-B334-4310-8E7C-602EE961BC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8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Mohammad </a:t>
            </a:r>
            <a:r>
              <a:rPr lang="en-US" dirty="0" err="1" smtClean="0"/>
              <a:t>zahidul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Mohammad </a:t>
            </a:r>
            <a:r>
              <a:rPr lang="en-US" dirty="0" err="1" smtClean="0"/>
              <a:t>zahidul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22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Mohammad </a:t>
            </a:r>
            <a:r>
              <a:rPr lang="en-US" dirty="0" err="1" smtClean="0"/>
              <a:t>zahidul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B9162-B334-4310-8E7C-602EE961BC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4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8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80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5.jpeg"/><Relationship Id="rId10" Type="http://schemas.openxmlformats.org/officeDocument/2006/relationships/image" Target="../media/image33.png"/><Relationship Id="rId4" Type="http://schemas.openxmlformats.org/officeDocument/2006/relationships/image" Target="../media/image12.jpeg"/><Relationship Id="rId9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25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12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gif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24.jpeg"/><Relationship Id="rId10" Type="http://schemas.openxmlformats.org/officeDocument/2006/relationships/image" Target="../media/image38.jp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gif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23.jp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41402" y="-45523"/>
            <a:ext cx="9144000" cy="6858000"/>
            <a:chOff x="0" y="0"/>
            <a:chExt cx="9144000" cy="685800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28600"/>
              <a:ext cx="8839200" cy="6477000"/>
            </a:xfrm>
            <a:prstGeom prst="rect">
              <a:avLst/>
            </a:prstGeom>
            <a:grpFill/>
            <a:ln w="762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001" y="592281"/>
              <a:ext cx="8238298" cy="5673437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8"/>
            <p:cNvSpPr txBox="1">
              <a:spLocks/>
            </p:cNvSpPr>
            <p:nvPr/>
          </p:nvSpPr>
          <p:spPr>
            <a:xfrm>
              <a:off x="4090143" y="975343"/>
              <a:ext cx="4807858" cy="1623786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no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8217" y="211280"/>
            <a:ext cx="8763000" cy="642059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762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292" y="128152"/>
            <a:ext cx="5555508" cy="2005447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</a:t>
            </a:r>
            <a:endParaRPr lang="en-US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 Placeholder 8"/>
          <p:cNvSpPr txBox="1">
            <a:spLocks/>
          </p:cNvSpPr>
          <p:nvPr/>
        </p:nvSpPr>
        <p:spPr>
          <a:xfrm>
            <a:off x="2438400" y="133103"/>
            <a:ext cx="6172200" cy="1162298"/>
          </a:xfrm>
          <a:prstGeom prst="rect">
            <a:avLst/>
          </a:prstGeom>
          <a:ln w="76200">
            <a:noFill/>
          </a:ln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endParaRPr lang="bn-BD" sz="4400" dirty="0" smtClean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bn-BD" sz="440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bn-BD" sz="4400" dirty="0" smtClean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r">
              <a:spcBef>
                <a:spcPts val="0"/>
              </a:spcBef>
              <a:buNone/>
            </a:pPr>
            <a:endParaRPr lang="bn-BD" sz="440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6600" dirty="0" err="1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660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শতবর্ষের</a:t>
            </a:r>
            <a:r>
              <a:rPr lang="bn-BD" sz="660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60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US" sz="440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</a:t>
            </a:r>
            <a:endParaRPr lang="en-US" sz="440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0"/>
              </a:spcBef>
            </a:pPr>
            <a:endParaRPr lang="en-US" sz="2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7204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856" y="152400"/>
            <a:ext cx="8958943" cy="6629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09600" y="1295400"/>
                <a:ext cx="8305800" cy="52647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সমাধানঃ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মনে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করি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সংখ্যাটি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32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5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 করলে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 </a:t>
                </a:r>
                <a:r>
                  <a:rPr lang="en-US" sz="32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endParaRPr lang="en-US" sz="3200" b="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3200" b="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[পক্ষান্তর করে] </a:t>
                </a:r>
                <a:endParaRPr lang="en-US" sz="320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endParaRPr lang="en-US" sz="32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নির্ণেয় </a:t>
                </a:r>
                <a:r>
                  <a:rPr lang="en-US" sz="3200" dirty="0" err="1">
                    <a:solidFill>
                      <a:srgbClr val="7030A0"/>
                    </a:solidFill>
                    <a:cs typeface="NikoshBAN" panose="02000000000000000000" pitchFamily="2" charset="0"/>
                  </a:rPr>
                  <a:t>সংখ্যাটি</a:t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16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:)</a:t>
                </a:r>
              </a:p>
              <a:p>
                <a:pPr>
                  <a:buNone/>
                </a:pPr>
                <a:r>
                  <a:rPr lang="bn-BD" sz="32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5400"/>
                <a:ext cx="8305800" cy="5264727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799" y="533400"/>
            <a:ext cx="8762999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 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সংখ্যা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5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করলে </a:t>
            </a:r>
            <a:r>
              <a:rPr lang="en-US" sz="3200" dirty="0" err="1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11 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333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856" y="152400"/>
            <a:ext cx="8958943" cy="6629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228600" y="1295400"/>
                <a:ext cx="8686800" cy="52647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সমাধানঃ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মনে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করি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সংখ্যাটি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solidFill>
                      <a:srgbClr val="7030A0"/>
                    </a:solidFill>
                    <a:cs typeface="NikoshBAN" panose="02000000000000000000" pitchFamily="2" charset="0"/>
                  </a:rPr>
                  <a:t>সংখ্</a:t>
                </a:r>
                <a:r>
                  <a:rPr lang="en-US" sz="28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যাটি</a:t>
                </a:r>
                <a:r>
                  <a:rPr lang="en-US" sz="28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গুন</a:t>
                </a:r>
                <a:r>
                  <a:rPr lang="en-US" sz="28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হবে</a:t>
                </a:r>
                <a:r>
                  <a:rPr lang="en-US" sz="28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3 </a:t>
                </a:r>
                <a:r>
                  <a:rPr lang="en-US" sz="28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যোগ</a:t>
                </a:r>
                <a:r>
                  <a:rPr lang="en-US" sz="28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কর</a:t>
                </a:r>
                <a:r>
                  <a:rPr lang="bn-BD" sz="28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লে </a:t>
                </a:r>
                <a:r>
                  <a:rPr lang="en-US" sz="28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হবে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endParaRPr lang="en-US" sz="2800" b="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23</m:t>
                    </m:r>
                  </m:oMath>
                </a14:m>
                <a:endParaRPr lang="bn-BD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23</m:t>
                    </m:r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[পক্ষান্তর করে] </a:t>
                </a:r>
                <a:endParaRPr lang="en-US" sz="280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20</m:t>
                    </m:r>
                  </m:oMath>
                </a14:m>
                <a:endParaRPr lang="en-US" sz="28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bn-BD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bn-BD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</m:t>
                    </m:r>
                    <m:r>
                      <a:rPr lang="en-US" sz="28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               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𝑋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20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উভয়পক্ষকে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 </a:t>
                </a:r>
                <a:endParaRPr lang="en-US" sz="280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5</m:t>
                      </m:r>
                    </m:oMath>
                  </m:oMathPara>
                </a14:m>
                <a:endParaRPr lang="en-US" sz="2800" b="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নির্ণেয় </a:t>
                </a:r>
                <a:r>
                  <a:rPr lang="en-US" sz="2800" dirty="0" err="1">
                    <a:solidFill>
                      <a:srgbClr val="7030A0"/>
                    </a:solidFill>
                    <a:cs typeface="NikoshBAN" panose="02000000000000000000" pitchFamily="2" charset="0"/>
                  </a:rPr>
                  <a:t>সংখ্যাটি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5</m:t>
                    </m:r>
                  </m:oMath>
                </a14:m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:)</a:t>
                </a:r>
              </a:p>
              <a:p>
                <a:pPr>
                  <a:buNone/>
                </a:pPr>
                <a:r>
                  <a:rPr lang="bn-BD" sz="32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295400"/>
                <a:ext cx="8686800" cy="5264727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9550" y="366156"/>
                <a:ext cx="8724899" cy="7620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প্রশ্নঃ-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7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কোন সংখ্যার 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গুনের 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যোগ করলে</a:t>
                </a:r>
                <a:r>
                  <a:rPr lang="en-US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যোগফল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23</m:t>
                    </m:r>
                    <m:r>
                      <a:rPr lang="bn-BD" sz="28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 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366156"/>
                <a:ext cx="8724899" cy="762000"/>
              </a:xfrm>
              <a:prstGeom prst="rect">
                <a:avLst/>
              </a:prstGeom>
              <a:blipFill rotWithShape="1">
                <a:blip r:embed="rId6"/>
                <a:stretch>
                  <a:fillRect l="-1110" b="-3731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inus 2"/>
          <p:cNvSpPr/>
          <p:nvPr/>
        </p:nvSpPr>
        <p:spPr>
          <a:xfrm rot="16879649">
            <a:off x="1667649" y="4569026"/>
            <a:ext cx="1116543" cy="19854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04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856" y="152400"/>
            <a:ext cx="8958943" cy="705394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41513" y="1752600"/>
                <a:ext cx="8763000" cy="44958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bn-BD" sz="2800" i="1" dirty="0" smtClean="0">
                  <a:solidFill>
                    <a:srgbClr val="7030A0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সমাধানঃ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মনে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করি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সংখ্যাটি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solidFill>
                      <a:srgbClr val="7030A0"/>
                    </a:solidFill>
                    <a:cs typeface="NikoshBAN" panose="02000000000000000000" pitchFamily="2" charset="0"/>
                  </a:rPr>
                  <a:t>সংখ্যাটি</a:t>
                </a:r>
                <a:r>
                  <a:rPr lang="en-US" sz="28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চারগুন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হবে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এবং </a:t>
                </a:r>
                <a:r>
                  <a:rPr lang="en-US" sz="2800" dirty="0" err="1">
                    <a:solidFill>
                      <a:srgbClr val="7030A0"/>
                    </a:solidFill>
                    <a:cs typeface="NikoshBAN" panose="02000000000000000000" pitchFamily="2" charset="0"/>
                  </a:rPr>
                  <a:t>সংখ্যাটি</a:t>
                </a:r>
                <a:r>
                  <a:rPr lang="bn-BD" sz="28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 দ্বি</a:t>
                </a:r>
                <a:r>
                  <a:rPr lang="en-US" sz="2800" dirty="0" err="1">
                    <a:solidFill>
                      <a:srgbClr val="7030A0"/>
                    </a:solidFill>
                    <a:cs typeface="NikoshBAN" panose="02000000000000000000" pitchFamily="2" charset="0"/>
                  </a:rPr>
                  <a:t>গু</a:t>
                </a:r>
                <a:r>
                  <a:rPr lang="bn-BD" sz="28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ন</a:t>
                </a:r>
                <a14:m>
                  <m:oMath xmlns:m="http://schemas.openxmlformats.org/officeDocument/2006/math">
                    <m:r>
                      <a:rPr lang="en-GB" sz="2800" b="0" i="0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2800" dirty="0">
                        <a:solidFill>
                          <a:srgbClr val="7030A0"/>
                        </a:solidFill>
                        <a:cs typeface="NikoshBAN" panose="02000000000000000000" pitchFamily="2" charset="0"/>
                      </a:rPr>
                      <m:t>করলে</m:t>
                    </m:r>
                    <m:r>
                      <m:rPr>
                        <m:nor/>
                      </m:rPr>
                      <a:rPr lang="bn-BD" sz="2800" b="0" i="0" dirty="0" smtClean="0">
                        <a:solidFill>
                          <a:srgbClr val="7030A0"/>
                        </a:solidFill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2800" dirty="0">
                        <a:solidFill>
                          <a:srgbClr val="7030A0"/>
                        </a:solidFill>
                        <a:cs typeface="NikoshBAN" panose="02000000000000000000" pitchFamily="2" charset="0"/>
                      </a:rPr>
                      <m:t>হবে</m:t>
                    </m:r>
                    <m:r>
                      <a:rPr lang="bn-BD" sz="2800" b="0" i="0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</m:oMath>
                </a14:m>
                <a:r>
                  <a:rPr lang="bn-BD" sz="28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 err="1">
                    <a:solidFill>
                      <a:srgbClr val="7030A0"/>
                    </a:solidFill>
                    <a:cs typeface="NikoshBAN" panose="02000000000000000000" pitchFamily="2" charset="0"/>
                  </a:rPr>
                  <a:t>প্রশ্নমতে</a:t>
                </a:r>
                <a:r>
                  <a:rPr lang="en-US" sz="28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24</m:t>
                    </m:r>
                  </m:oMath>
                </a14:m>
                <a:endParaRPr lang="bn-BD" sz="2800" dirty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bn-BD" sz="28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bn-BD" sz="28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m:rPr>
                            <m:nor/>
                          </m:rPr>
                          <a:rPr lang="bn-BD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BD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bn-BD" sz="32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            </m:t>
                    </m:r>
                    <m:f>
                      <m:fPr>
                        <m:ctrlPr>
                          <a:rPr lang="en-US" sz="32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bn-BD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bn-BD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4</m:t>
                        </m:r>
                      </m:num>
                      <m:den>
                        <m:r>
                          <a:rPr lang="bn-BD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উভয়পক্ষকে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 </a:t>
                </a:r>
                <a:endParaRPr lang="en-US" sz="3200" dirty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endParaRPr lang="bn-BD" sz="2800" i="1" dirty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নির্ণেয় </a:t>
                </a:r>
                <a:r>
                  <a:rPr lang="en-US" sz="2800" dirty="0" err="1">
                    <a:solidFill>
                      <a:srgbClr val="7030A0"/>
                    </a:solidFill>
                    <a:cs typeface="NikoshBAN" panose="02000000000000000000" pitchFamily="2" charset="0"/>
                  </a:rPr>
                  <a:t>সংখ্যাটি</a:t>
                </a:r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:)</a:t>
                </a:r>
              </a:p>
              <a:p>
                <a:pPr>
                  <a:buNone/>
                </a:pPr>
                <a:r>
                  <a:rPr lang="bn-BD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pPr>
                  <a:buNone/>
                </a:pPr>
                <a:r>
                  <a:rPr lang="bn-BD" sz="36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6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13" y="1752600"/>
                <a:ext cx="8763000" cy="4495800"/>
              </a:xfrm>
              <a:prstGeom prst="roundRect">
                <a:avLst/>
              </a:prstGeom>
              <a:blipFill rotWithShape="1">
                <a:blip r:embed="rId5"/>
                <a:stretch>
                  <a:fillRect r="-69" b="-8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4800" y="533400"/>
                <a:ext cx="8534400" cy="10668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প্রশ্নঃ-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</a:t>
                </a:r>
                <a:r>
                  <a:rPr lang="bn-BD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9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কোন সংখ্যার 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চারগুন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ঐ </a:t>
                </a:r>
                <a:r>
                  <a:rPr lang="bn-BD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  </a:t>
                </a:r>
                <a:r>
                  <a:rPr lang="bn-BD" sz="32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</a:t>
                </a:r>
                <a:r>
                  <a:rPr lang="bn-BD" sz="32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বিয়োগ করলে</a:t>
                </a:r>
                <a:r>
                  <a:rPr lang="en-US" sz="32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বিয়োগ</a:t>
                </a:r>
                <a:r>
                  <a:rPr lang="en-US" sz="32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ফল</a:t>
                </a:r>
                <a:r>
                  <a:rPr lang="bn-BD" sz="32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bn-BD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BD" sz="32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 </a:t>
                </a:r>
                <a:r>
                  <a:rPr lang="en-US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3400"/>
                <a:ext cx="8534400" cy="1066800"/>
              </a:xfrm>
              <a:prstGeom prst="rect">
                <a:avLst/>
              </a:prstGeom>
              <a:blipFill rotWithShape="1">
                <a:blip r:embed="rId6"/>
                <a:stretch>
                  <a:fillRect l="-923" t="-4891" r="-2058" b="-15217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inus 6"/>
          <p:cNvSpPr/>
          <p:nvPr/>
        </p:nvSpPr>
        <p:spPr>
          <a:xfrm rot="16879649">
            <a:off x="2627829" y="4133589"/>
            <a:ext cx="558271" cy="9927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173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856" y="152400"/>
            <a:ext cx="8958943" cy="6629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457199" y="1828800"/>
                <a:ext cx="8305800" cy="4495800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28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সমাধানঃ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মনে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করি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কলমটির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দাম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কলমের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দাম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কম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হলে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কলমটির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দাম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হতো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2800" dirty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endParaRPr lang="en-US" sz="3200" dirty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10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[পক্ষান্তর করে] </a:t>
                </a:r>
                <a:endParaRPr lang="en-US" sz="3200" dirty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12</m:t>
                    </m:r>
                  </m:oMath>
                </a14:m>
                <a:endParaRPr lang="en-US" sz="3200" b="0" i="0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নির্ণেয়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কলমটির</m:t>
                    </m:r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:)</a:t>
                </a:r>
              </a:p>
              <a:p>
                <a:pPr>
                  <a:buNone/>
                </a:pPr>
                <a:r>
                  <a:rPr lang="bn-BD" sz="32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828800"/>
                <a:ext cx="8305800" cy="4495800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8601" y="533400"/>
                <a:ext cx="8839199" cy="12954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30</a:t>
                </a:r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BD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করঃ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কলমের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দাম</m:t>
                    </m:r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যত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তা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থেকে</m:t>
                    </m:r>
                    <m:r>
                      <a:rPr lang="bn-BD" sz="28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টাকা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80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কম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হলে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দাম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হতো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10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টাকা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।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লমটির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দাম</m:t>
                      </m:r>
                      <m:r>
                        <a:rPr lang="en-US" sz="28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কত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?</m:t>
                      </m:r>
                    </m:oMath>
                  </m:oMathPara>
                </a14:m>
                <a:endParaRPr lang="bn-BD" sz="28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1" y="533400"/>
                <a:ext cx="8839199" cy="1295400"/>
              </a:xfrm>
              <a:prstGeom prst="rect">
                <a:avLst/>
              </a:prstGeom>
              <a:blipFill rotWithShape="1">
                <a:blip r:embed="rId6"/>
                <a:stretch>
                  <a:fillRect l="-1165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58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" y="114300"/>
            <a:ext cx="8958943" cy="6629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314" y="1491344"/>
            <a:ext cx="8773886" cy="4953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199" y="228600"/>
                <a:ext cx="8229602" cy="10668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প্রশ্নঃ-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32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ক্রমিক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জোড়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যোগফল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</m:oMath>
                </a14:m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28600"/>
                <a:ext cx="8229602" cy="1066800"/>
              </a:xfrm>
              <a:prstGeom prst="rect">
                <a:avLst/>
              </a:prstGeom>
              <a:blipFill rotWithShape="1">
                <a:blip r:embed="rId5"/>
                <a:stretch>
                  <a:fillRect l="-1177" r="-1104" b="-7065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" y="1524001"/>
                <a:ext cx="8077200" cy="4648200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সমাধানঃ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মনে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করি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জোড়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সংখ্যাটি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২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য়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জোড়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সংখ্যাটি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প্রশ্নমতে,</a:t>
                </a:r>
                <a:r>
                  <a:rPr lang="en-US" sz="24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</m:oMath>
                </a14:m>
                <a:endParaRPr lang="en-US" sz="2400" b="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</m:oMath>
                </a14:m>
                <a:endParaRPr lang="en-US" sz="2400" b="0" i="0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bn-BD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30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পক্ষান্তর করে] </a:t>
                </a:r>
                <a:endParaRPr lang="en-US" sz="2400" dirty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2400" b="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28</m:t>
                        </m:r>
                      </m:num>
                      <m:den>
                        <m:r>
                          <a:rPr lang="bn-BD" sz="28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bn-BD" sz="2800" i="1" dirty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      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bn-BD" sz="28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8</m:t>
                        </m:r>
                      </m:num>
                      <m:den>
                        <m:r>
                          <a:rPr lang="bn-BD" sz="28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উভয়পক্ষকে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bn-BD" sz="28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 </a:t>
                </a:r>
                <a:endParaRPr lang="en-US" sz="2400" dirty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endParaRPr lang="en-US" sz="2400" b="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জোড়</m:t>
                      </m:r>
                      <m:r>
                        <a:rPr lang="en-US" sz="2400" i="1" dirty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সংখ্যাটি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14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২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য়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জোড়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সংখ্যাটি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400" i="1" dirty="0">
                    <a:solidFill>
                      <a:srgbClr val="7030A0"/>
                    </a:solidFill>
                    <a:latin typeface="Cambria Math"/>
                    <a:cs typeface="NikoshBAN" panose="02000000000000000000" pitchFamily="2" charset="0"/>
                  </a:rPr>
                  <a:t>16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 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 </a:t>
                </a:r>
                <a:r>
                  <a:rPr lang="en-US" sz="2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16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:)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1"/>
                <a:ext cx="8077200" cy="4648200"/>
              </a:xfrm>
              <a:prstGeom prst="rect">
                <a:avLst/>
              </a:prstGeom>
              <a:blipFill rotWithShape="1">
                <a:blip r:embed="rId6"/>
                <a:stretch>
                  <a:fillRect l="-135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inus 8"/>
          <p:cNvSpPr/>
          <p:nvPr/>
        </p:nvSpPr>
        <p:spPr>
          <a:xfrm rot="16879649">
            <a:off x="1867071" y="4231017"/>
            <a:ext cx="629925" cy="1136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7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200" y="114300"/>
            <a:ext cx="8958943" cy="6629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314" y="1219200"/>
            <a:ext cx="8773886" cy="541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7199" y="228600"/>
                <a:ext cx="8077202" cy="106680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 w="571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প্রশ্নঃ-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33</a:t>
                </a:r>
                <a:r>
                  <a:rPr lang="bn-BD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ক্রমিক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স্বাভাবিক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বিজোড়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সংখ্যার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যোগফল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  <a:cs typeface="NikoshBAN" panose="02000000000000000000" pitchFamily="2" charset="0"/>
                      </a:rPr>
                      <m:t>27</m:t>
                    </m:r>
                  </m:oMath>
                </a14:m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হলে,তিনটি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  <a:endParaRPr lang="en-US" sz="28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228600"/>
                <a:ext cx="8077202" cy="1066800"/>
              </a:xfrm>
              <a:prstGeom prst="rect">
                <a:avLst/>
              </a:prstGeom>
              <a:blipFill rotWithShape="1">
                <a:blip r:embed="rId5"/>
                <a:stretch>
                  <a:fillRect l="-1199" r="-1124" b="-7065"/>
                </a:stretch>
              </a:blipFill>
              <a:ln w="571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09600" y="1295400"/>
                <a:ext cx="8077200" cy="5148944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BD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সমাধানঃ</m:t>
                      </m:r>
                      <m:r>
                        <a:rPr lang="bn-BD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    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মনে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করি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</m:t>
                      </m:r>
                      <m:r>
                        <m:rPr>
                          <m:nor/>
                        </m:rPr>
                        <a:rPr lang="bn-BD" sz="2400" b="0" i="0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বিজোড়</m:t>
                      </m:r>
                      <m:r>
                        <a:rPr lang="bn-BD" sz="2400" b="0" i="1" dirty="0" smtClean="0">
                          <a:solidFill>
                            <a:srgbClr val="0000FF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সংখ্যাটি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২</m:t>
                      </m:r>
                      <m:r>
                        <a:rPr lang="en-US" sz="2400" b="0" i="1" dirty="0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য়</m:t>
                      </m:r>
                      <m:r>
                        <a:rPr lang="bn-BD" sz="2400" b="0" i="1" dirty="0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বিজোড়</m:t>
                      </m:r>
                      <m:r>
                        <a:rPr lang="bn-BD" sz="2400" b="0" i="1" dirty="0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সংখ্যাটি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2</m:t>
                      </m:r>
                    </m:oMath>
                  </m:oMathPara>
                </a14:m>
                <a:endParaRPr lang="en-US" sz="24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৩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য়</m:t>
                    </m:r>
                    <m:r>
                      <m:rPr>
                        <m:nor/>
                      </m:rPr>
                      <a:rPr lang="bn-BD" sz="2400" b="0" i="0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বিজোড়</m:t>
                    </m:r>
                    <m:r>
                      <m:rPr>
                        <m:nor/>
                      </m:rPr>
                      <a:rPr lang="bn-BD" sz="2400" b="0" i="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সংখ্যাটি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(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x+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endPara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প্রশ্নমতে,</a:t>
                </a:r>
                <a:r>
                  <a:rPr lang="en-US" sz="24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27</m:t>
                    </m:r>
                  </m:oMath>
                </a14:m>
                <a:endParaRPr lang="en-US" sz="2400" b="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27</m:t>
                    </m:r>
                  </m:oMath>
                </a14:m>
                <a:endParaRPr lang="en-US" sz="2400" b="0" i="0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BD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bn-BD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27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[</a:t>
                </a:r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পক্ষান্তর করে] </a:t>
                </a:r>
                <a:endParaRPr lang="en-US" sz="2400" dirty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endParaRPr lang="en-US" sz="2400" b="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8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bn-BD" sz="2800" i="1" dirty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     </m:t>
                    </m:r>
                    <m:r>
                      <a:rPr lang="bn-BD" sz="28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           </m:t>
                    </m:r>
                    <m:r>
                      <a:rPr lang="bn-BD" sz="2800" i="1" dirty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28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উভয়পক্ষকে</a:t>
                </a:r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3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 </a:t>
                </a:r>
                <a:endParaRPr lang="en-US" sz="2400" dirty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24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7</m:t>
                    </m:r>
                  </m:oMath>
                </a14:m>
                <a:endParaRPr lang="en-US" sz="2400" b="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</m:t>
                      </m:r>
                      <m:r>
                        <m:rPr>
                          <m:nor/>
                        </m:rPr>
                        <a:rPr lang="bn-BD" sz="2400" b="0" i="0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বিজোড়</m:t>
                      </m:r>
                      <m:r>
                        <a:rPr lang="bn-BD" sz="2400" b="0" i="1" dirty="0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সংখ্যাটি</m:t>
                      </m:r>
                      <m:r>
                        <a:rPr lang="en-US" sz="2400" i="1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7</m:t>
                      </m:r>
                    </m:oMath>
                  </m:oMathPara>
                </a14:m>
                <a:endParaRPr lang="en-US" sz="2400" b="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২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য়</m:t>
                    </m:r>
                    <m:r>
                      <a:rPr lang="bn-BD" sz="24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বিজোড়</m:t>
                    </m:r>
                    <m:r>
                      <a:rPr lang="bn-BD" sz="24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সংখ্যাটি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:r>
                  <a:rPr lang="en-US" sz="2400" i="1" dirty="0" smtClean="0">
                    <a:solidFill>
                      <a:srgbClr val="7030A0"/>
                    </a:solidFill>
                    <a:latin typeface="Cambria Math"/>
                    <a:cs typeface="NikoshBAN" panose="02000000000000000000" pitchFamily="2" charset="0"/>
                  </a:rPr>
                  <a:t>9</a:t>
                </a:r>
                <a:endParaRPr lang="en-US" sz="2400" i="1" dirty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৩</m:t>
                    </m:r>
                    <m:r>
                      <a:rPr lang="en-US" sz="2400" i="1" dirty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য়</m:t>
                    </m:r>
                    <m:r>
                      <m:rPr>
                        <m:nor/>
                      </m:rPr>
                      <a:rPr lang="bn-BD" sz="2400" dirty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BD" sz="2400" b="0" i="0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বিজোড়</m:t>
                    </m:r>
                    <m:r>
                      <a:rPr lang="bn-BD" sz="24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সংখ্যাটি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(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+) </a:t>
                </a:r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11</m:t>
                    </m:r>
                  </m:oMath>
                </a14:m>
                <a:endParaRPr lang="en-US" sz="2400" b="0" i="1" dirty="0" smtClean="0">
                  <a:solidFill>
                    <a:srgbClr val="7030A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সংখ্যা</a:t>
                </a:r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7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9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11</m:t>
                    </m:r>
                    <m: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24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:)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5400"/>
                <a:ext cx="8077200" cy="5148944"/>
              </a:xfrm>
              <a:prstGeom prst="rect">
                <a:avLst/>
              </a:prstGeom>
              <a:blipFill rotWithShape="1">
                <a:blip r:embed="rId6"/>
                <a:stretch>
                  <a:fillRect l="-978" b="-2005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Minus 8"/>
          <p:cNvSpPr/>
          <p:nvPr/>
        </p:nvSpPr>
        <p:spPr>
          <a:xfrm rot="16879649">
            <a:off x="2774407" y="4157976"/>
            <a:ext cx="629925" cy="113625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87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58801" y="41563"/>
            <a:ext cx="9144000" cy="6858000"/>
            <a:chOff x="0" y="0"/>
            <a:chExt cx="9144000" cy="685800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28600"/>
              <a:ext cx="8839200" cy="6477000"/>
            </a:xfrm>
            <a:prstGeom prst="rect">
              <a:avLst/>
            </a:prstGeom>
            <a:grpFill/>
            <a:ln w="762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001" y="592281"/>
              <a:ext cx="8238298" cy="5673437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8"/>
            <p:cNvSpPr txBox="1">
              <a:spLocks/>
            </p:cNvSpPr>
            <p:nvPr/>
          </p:nvSpPr>
          <p:spPr>
            <a:xfrm>
              <a:off x="4090143" y="975343"/>
              <a:ext cx="4807858" cy="1623786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no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93599" y="270163"/>
            <a:ext cx="8991600" cy="63592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53347" y="387927"/>
            <a:ext cx="3646004" cy="17994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4199" y="387927"/>
            <a:ext cx="2191287" cy="178854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4199" y="2329543"/>
            <a:ext cx="8628000" cy="42305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18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,19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দাও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rgbClr val="7030A0"/>
                </a:solidFill>
              </a:rPr>
              <a:t>2x+5=x+1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18.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সমীকরণটিতে  কয়টি পক্ষ আছে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/>
              <a:t>1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/>
              <a:t>2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/>
              <a:t>3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/>
              <a:t>4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19</a:t>
            </a:r>
            <a:r>
              <a:rPr lang="en-US" sz="3200" dirty="0"/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সমীকরণটিতে  কয়টি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আছে </a:t>
            </a:r>
            <a:r>
              <a:rPr lang="en-US" sz="3200" dirty="0" smtClean="0"/>
              <a:t>? </a:t>
            </a:r>
            <a:endParaRPr lang="en-US" sz="3200" dirty="0"/>
          </a:p>
          <a:p>
            <a:r>
              <a:rPr lang="en-US" sz="3200" dirty="0"/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/>
              <a:t>x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(খ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/>
              <a:t>1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/>
              <a:t>2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 smtClean="0"/>
              <a:t> </a:t>
            </a:r>
            <a:r>
              <a:rPr lang="en-US" sz="3200" dirty="0"/>
              <a:t>5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20.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সমীকরণটিতে  কয়টি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 চিহ্ন আছে 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/>
              <a:t>1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(খ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/>
              <a:t>2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/>
              <a:t>3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/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35271" y="457200"/>
            <a:ext cx="2497528" cy="171927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633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0" y="-3960"/>
            <a:ext cx="9144000" cy="6858000"/>
            <a:chOff x="0" y="0"/>
            <a:chExt cx="9144000" cy="685800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28600"/>
              <a:ext cx="8839200" cy="6477000"/>
            </a:xfrm>
            <a:prstGeom prst="rect">
              <a:avLst/>
            </a:prstGeom>
            <a:grpFill/>
            <a:ln w="762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001" y="592281"/>
              <a:ext cx="8238298" cy="5673437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8"/>
            <p:cNvSpPr txBox="1">
              <a:spLocks/>
            </p:cNvSpPr>
            <p:nvPr/>
          </p:nvSpPr>
          <p:spPr>
            <a:xfrm>
              <a:off x="4090143" y="975343"/>
              <a:ext cx="4807858" cy="1623786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no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28600" y="224641"/>
            <a:ext cx="8704199" cy="63354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(ক- </a:t>
            </a:r>
            <a:r>
              <a:rPr lang="bn-BD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 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</a:p>
          <a:p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 খ- দল )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199" y="224642"/>
            <a:ext cx="6096001" cy="2095238"/>
            <a:chOff x="796267" y="1020456"/>
            <a:chExt cx="6717715" cy="1306049"/>
          </a:xfrm>
        </p:grpSpPr>
        <p:sp>
          <p:nvSpPr>
            <p:cNvPr id="23" name="Rectangle 22"/>
            <p:cNvSpPr/>
            <p:nvPr/>
          </p:nvSpPr>
          <p:spPr>
            <a:xfrm>
              <a:off x="2953578" y="1034418"/>
              <a:ext cx="4560404" cy="1292087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5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দলগত  </a:t>
              </a:r>
              <a:r>
                <a:rPr lang="bn-BD" sz="5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96267" y="1020456"/>
              <a:ext cx="2059740" cy="126227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603822" y="224640"/>
            <a:ext cx="2387778" cy="200815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AutoShape 28"/>
              <p:cNvSpPr>
                <a:spLocks noChangeArrowheads="1"/>
              </p:cNvSpPr>
              <p:nvPr/>
            </p:nvSpPr>
            <p:spPr bwMode="auto">
              <a:xfrm>
                <a:off x="871103" y="3266069"/>
                <a:ext cx="7090604" cy="432321"/>
              </a:xfrm>
              <a:prstGeom prst="flowChartProcess">
                <a:avLst/>
              </a:prstGeom>
              <a:noFill/>
              <a:ln>
                <a:solidFill>
                  <a:srgbClr val="7030A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marL="342900" indent="-342900" algn="ctr">
                  <a:defRPr/>
                </a:pPr>
                <a:r>
                  <a:rPr lang="bn-BD" sz="40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প্রশ্নঃ-</a:t>
                </a:r>
                <a:r>
                  <a:rPr lang="bn-BD" sz="40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করঃ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11</m:t>
                    </m:r>
                  </m:oMath>
                </a14:m>
                <a:endParaRPr lang="bn-BD" sz="32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AutoShap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103" y="3266069"/>
                <a:ext cx="7090604" cy="432321"/>
              </a:xfrm>
              <a:prstGeom prst="flowChartProcess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AutoShape 24"/>
              <p:cNvSpPr>
                <a:spLocks noChangeArrowheads="1"/>
              </p:cNvSpPr>
              <p:nvPr/>
            </p:nvSpPr>
            <p:spPr bwMode="auto">
              <a:xfrm>
                <a:off x="1125885" y="4876800"/>
                <a:ext cx="6774627" cy="732842"/>
              </a:xfrm>
              <a:prstGeom prst="flowChartProcess">
                <a:avLst/>
              </a:prstGeom>
              <a:noFill/>
              <a:ln>
                <a:solidFill>
                  <a:srgbClr val="7030A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wrap="none" anchor="ctr"/>
              <a:lstStyle/>
              <a:p>
                <a:pPr marL="342900" indent="-342900" algn="ctr" eaLnBrk="1" hangingPunct="1">
                  <a:defRPr/>
                </a:pPr>
                <a:r>
                  <a:rPr lang="bn-BD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প্রশ্নঃ-</a:t>
                </a:r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 কর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</m:oMath>
                </a14:m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AutoShap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5885" y="4876800"/>
                <a:ext cx="6774627" cy="732842"/>
              </a:xfrm>
              <a:prstGeom prst="flowChartProcess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5723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58801" y="41563"/>
            <a:ext cx="9144000" cy="6858000"/>
            <a:chOff x="0" y="0"/>
            <a:chExt cx="9144000" cy="685800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28600"/>
              <a:ext cx="8839200" cy="6477000"/>
            </a:xfrm>
            <a:prstGeom prst="rect">
              <a:avLst/>
            </a:prstGeom>
            <a:grpFill/>
            <a:ln w="762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001" y="592281"/>
              <a:ext cx="8238298" cy="5673437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8"/>
            <p:cNvSpPr txBox="1">
              <a:spLocks/>
            </p:cNvSpPr>
            <p:nvPr/>
          </p:nvSpPr>
          <p:spPr>
            <a:xfrm>
              <a:off x="4090143" y="975343"/>
              <a:ext cx="4807858" cy="1623786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no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87199" y="270161"/>
            <a:ext cx="8745600" cy="647700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8199" y="2640692"/>
            <a:ext cx="7273471" cy="308736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fontAlgn="t"/>
            <a:endPara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t"/>
            <a:endPara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 fontAlgn="t">
              <a:buFontTx/>
              <a:buAutoNum type="romanLcPeriod"/>
            </a:pPr>
            <a:endParaRPr lang="en-US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fontAlgn="t">
              <a:buFontTx/>
              <a:buAutoNum type="romanLcPeriod"/>
            </a:pP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fontAlgn="t">
              <a:buFontTx/>
              <a:buAutoNum type="romanLcPeriod"/>
            </a:pPr>
            <a:endParaRPr lang="en-US" sz="1400" dirty="0">
              <a:ea typeface="Calibri"/>
              <a:cs typeface="Times New Roman"/>
            </a:endParaRPr>
          </a:p>
          <a:p>
            <a:pPr marL="514350" indent="-514350" fontAlgn="t">
              <a:buAutoNum type="romanLcPeriod"/>
            </a:pP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</a:p>
          <a:p>
            <a:pPr algn="ctr"/>
            <a:endParaRPr lang="en-US" sz="1050" dirty="0">
              <a:ea typeface="Calibri"/>
              <a:cs typeface="Times New Roman"/>
            </a:endParaRPr>
          </a:p>
          <a:p>
            <a:pPr algn="ctr"/>
            <a:endParaRPr lang="en-US" sz="1400" dirty="0">
              <a:ea typeface="Calibri"/>
              <a:cs typeface="Times New Roman"/>
            </a:endParaRPr>
          </a:p>
          <a:p>
            <a:pPr algn="ctr"/>
            <a:r>
              <a:rPr lang="en-US" sz="2000" dirty="0" smtClean="0"/>
              <a:t> </a:t>
            </a:r>
            <a:endParaRPr lang="en-US" sz="1400" dirty="0">
              <a:ea typeface="Calibri"/>
              <a:cs typeface="Times New Roman"/>
            </a:endParaRPr>
          </a:p>
          <a:p>
            <a:pPr algn="ctr"/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16013" y="1143000"/>
            <a:ext cx="3708587" cy="1371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2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মূল্যায়ণ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1696" y="1143000"/>
            <a:ext cx="1676400" cy="1295400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35271" y="1049327"/>
            <a:ext cx="1676400" cy="1465273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55239" y="2822863"/>
            <a:ext cx="4876800" cy="6858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55239" y="3667813"/>
            <a:ext cx="6536161" cy="6858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5y+3 =1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855239" y="4499263"/>
            <a:ext cx="5943600" cy="6858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দ্বিঘাত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967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 animBg="1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58801" y="41563"/>
            <a:ext cx="9144000" cy="6858000"/>
            <a:chOff x="0" y="0"/>
            <a:chExt cx="9144000" cy="685800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28600"/>
              <a:ext cx="8839200" cy="6477000"/>
            </a:xfrm>
            <a:prstGeom prst="rect">
              <a:avLst/>
            </a:prstGeom>
            <a:grpFill/>
            <a:ln w="762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001" y="592281"/>
              <a:ext cx="8238298" cy="5673437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8"/>
            <p:cNvSpPr txBox="1">
              <a:spLocks/>
            </p:cNvSpPr>
            <p:nvPr/>
          </p:nvSpPr>
          <p:spPr>
            <a:xfrm>
              <a:off x="4090143" y="975343"/>
              <a:ext cx="4807858" cy="1623786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no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52401" y="270163"/>
            <a:ext cx="8780398" cy="6477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5058" y="860218"/>
            <a:ext cx="8610600" cy="564572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38200" y="1049563"/>
            <a:ext cx="7315200" cy="1340322"/>
            <a:chOff x="1142999" y="1300370"/>
            <a:chExt cx="6858000" cy="1595230"/>
          </a:xfrm>
        </p:grpSpPr>
        <p:sp>
          <p:nvSpPr>
            <p:cNvPr id="17" name="Rectangle 16"/>
            <p:cNvSpPr/>
            <p:nvPr/>
          </p:nvSpPr>
          <p:spPr>
            <a:xfrm>
              <a:off x="1142999" y="1300370"/>
              <a:ext cx="3276602" cy="159523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419600" y="1300370"/>
              <a:ext cx="3581399" cy="1562100"/>
            </a:xfrm>
            <a:prstGeom prst="rect">
              <a:avLst/>
            </a:prstGeom>
            <a:blipFill>
              <a:blip r:embed="rId7"/>
              <a:tile tx="0" ty="0" sx="100000" sy="100000" flip="none" algn="tl"/>
            </a:blip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000" b="1" dirty="0" smtClean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838200" y="3564004"/>
            <a:ext cx="7467600" cy="2703444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defRPr/>
            </a:pP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অনুশীলনীর   ৩৪ নং প্রশ্ন</a:t>
            </a:r>
            <a:endParaRPr lang="bn-BD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defRPr/>
            </a:pP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অনুশীলনীর -৩৫নং প্রশ্ন</a:t>
            </a:r>
          </a:p>
          <a:p>
            <a:pPr marL="342900" indent="-342900">
              <a:defRPr/>
            </a:pPr>
            <a:endParaRPr lang="bn-BD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4-Point Star 23"/>
          <p:cNvSpPr/>
          <p:nvPr/>
        </p:nvSpPr>
        <p:spPr>
          <a:xfrm>
            <a:off x="874841" y="3984084"/>
            <a:ext cx="457200" cy="3775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4-Point Star 24"/>
          <p:cNvSpPr/>
          <p:nvPr/>
        </p:nvSpPr>
        <p:spPr>
          <a:xfrm>
            <a:off x="874841" y="4611831"/>
            <a:ext cx="457200" cy="377537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907498" y="2651932"/>
            <a:ext cx="7090604" cy="432321"/>
          </a:xfrm>
          <a:prstGeom prst="flowChartProcess">
            <a:avLst/>
          </a:prstGeom>
          <a:noFill/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 অধ্যায়</a:t>
            </a:r>
            <a:endParaRPr lang="bn-BD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490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032171" y="4800600"/>
            <a:ext cx="1828800" cy="14478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248400" y="2438400"/>
            <a:ext cx="1524000" cy="1524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901043" y="3048000"/>
            <a:ext cx="1447800" cy="16002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28600" y="152400"/>
            <a:ext cx="3048000" cy="2667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48842" y="4800600"/>
            <a:ext cx="1442357" cy="1143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9600" y="3962400"/>
            <a:ext cx="1981200" cy="19812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456214" y="266700"/>
            <a:ext cx="5584371" cy="1219200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করোনা মহামারি থেকে নিজে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 ও বাংলাদেশকে রক্ষার জন্য ঘরে থাকুন পরিবারের সাথেই থাকুন</a:t>
            </a:r>
            <a:r>
              <a:rPr lang="hi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8600" y="1676400"/>
            <a:ext cx="1905000" cy="1143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325 -0.0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-0.05 L -0.27968 -0.272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-0.32743 -0.0722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7 -0.05 L -0.36701 -0.1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26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58801" y="41563"/>
            <a:ext cx="9144000" cy="6858000"/>
            <a:chOff x="0" y="0"/>
            <a:chExt cx="9144000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12FAC3"/>
            </a:solid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28600"/>
              <a:ext cx="8839200" cy="64770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001" y="592281"/>
              <a:ext cx="8238298" cy="5673437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8"/>
            <p:cNvSpPr txBox="1">
              <a:spLocks/>
            </p:cNvSpPr>
            <p:nvPr/>
          </p:nvSpPr>
          <p:spPr>
            <a:xfrm>
              <a:off x="4090143" y="975343"/>
              <a:ext cx="4807858" cy="1623786"/>
            </a:xfrm>
            <a:prstGeom prst="rect">
              <a:avLst/>
            </a:prstGeom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no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43340" y="370608"/>
            <a:ext cx="8657317" cy="6189519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57200" y="557645"/>
            <a:ext cx="8210590" cy="574963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838200"/>
            <a:ext cx="7772399" cy="533399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8200" y="1002020"/>
            <a:ext cx="7481455" cy="50939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7526" y="1066800"/>
            <a:ext cx="7232073" cy="487680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19198" y="1229139"/>
            <a:ext cx="6858000" cy="4336870"/>
            <a:chOff x="1142999" y="1300370"/>
            <a:chExt cx="6858000" cy="4336870"/>
          </a:xfrm>
        </p:grpSpPr>
        <p:grpSp>
          <p:nvGrpSpPr>
            <p:cNvPr id="24" name="Group 23"/>
            <p:cNvGrpSpPr/>
            <p:nvPr/>
          </p:nvGrpSpPr>
          <p:grpSpPr>
            <a:xfrm>
              <a:off x="1142999" y="1300370"/>
              <a:ext cx="6858000" cy="1340322"/>
              <a:chOff x="1142999" y="1300370"/>
              <a:chExt cx="6858000" cy="159523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142999" y="1300370"/>
                <a:ext cx="3276602" cy="15952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11430"/>
                  <a:solidFill>
                    <a:srgbClr val="FF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19600" y="1300370"/>
                <a:ext cx="3581399" cy="1562100"/>
              </a:xfrm>
              <a:prstGeom prst="rect">
                <a:avLst/>
              </a:prstGeom>
              <a:blipFill>
                <a:blip r:embed="rId9"/>
                <a:tile tx="0" ty="0" sx="100000" sy="100000" flip="none" algn="tl"/>
              </a:blipFill>
              <a:ln>
                <a:solidFill>
                  <a:schemeClr val="bg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n-BD" sz="4000" b="1" dirty="0" smtClean="0">
                    <a:ln w="11430"/>
                    <a:solidFill>
                      <a:srgbClr val="7030A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ধন্যবাদ </a:t>
                </a:r>
                <a:endParaRPr lang="en-US" sz="4000" b="1" dirty="0">
                  <a:ln w="11430"/>
                  <a:solidFill>
                    <a:srgbClr val="7030A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7" name="Heart 16"/>
            <p:cNvSpPr/>
            <p:nvPr/>
          </p:nvSpPr>
          <p:spPr>
            <a:xfrm>
              <a:off x="4267200" y="2867732"/>
              <a:ext cx="3657599" cy="2769508"/>
            </a:xfrm>
            <a:prstGeom prst="heart">
              <a:avLst/>
            </a:prstGeom>
            <a:solidFill>
              <a:srgbClr val="C00000"/>
            </a:solidFill>
            <a:ln w="76200">
              <a:solidFill>
                <a:srgbClr val="7030A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3200" b="1" dirty="0" smtClean="0">
                <a:solidFill>
                  <a:srgbClr val="FFFF00"/>
                </a:solidFill>
              </a:endParaRPr>
            </a:p>
            <a:p>
              <a:pPr algn="ctr"/>
              <a:r>
                <a:rPr lang="bn-BD" sz="2400" b="1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হে মহান  আল্লাহ পৃথিবীর সকল মানুষকে করোনা ভাইরাস  থেকে রক্ষা করো – আমিন </a:t>
              </a:r>
              <a:endPara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42999" y="2743200"/>
              <a:ext cx="2888343" cy="2887415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  <a:ln w="76200"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03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" y="-457200"/>
            <a:ext cx="9144001" cy="7467600"/>
            <a:chOff x="0" y="0"/>
            <a:chExt cx="9144000" cy="685800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12FAC3"/>
            </a:solidFill>
            <a:ln w="7620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28600"/>
              <a:ext cx="8839200" cy="6477000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7620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8"/>
            <p:cNvSpPr txBox="1">
              <a:spLocks/>
            </p:cNvSpPr>
            <p:nvPr/>
          </p:nvSpPr>
          <p:spPr>
            <a:xfrm>
              <a:off x="4090143" y="975343"/>
              <a:ext cx="4807858" cy="1623786"/>
            </a:xfrm>
            <a:prstGeom prst="rect">
              <a:avLst/>
            </a:prstGeom>
            <a:ln w="76200"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no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457199" y="3810000"/>
            <a:ext cx="8229602" cy="303445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Font typeface="Arial" pitchFamily="34" charset="0"/>
              <a:buNone/>
              <a:defRPr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457200" indent="-457200">
              <a:buFont typeface="Arial" pitchFamily="34" charset="0"/>
              <a:buNone/>
              <a:defRPr/>
            </a:pP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defRPr/>
            </a:pP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</a:p>
          <a:p>
            <a:pPr indent="-457200">
              <a:defRPr/>
            </a:pPr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endParaRPr lang="en-US" sz="3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5410200" y="387927"/>
            <a:ext cx="2651290" cy="831273"/>
          </a:xfrm>
          <a:prstGeom prst="wedgeRoundRectCallout">
            <a:avLst/>
          </a:prstGeom>
          <a:blipFill>
            <a:blip r:embed="rId6"/>
            <a:stretch>
              <a:fillRect/>
            </a:stretch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u="sng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00" dirty="0">
              <a:solidFill>
                <a:srgbClr val="FFFF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28600" y="237505"/>
            <a:ext cx="2133600" cy="1210295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333898"/>
            <a:ext cx="8077200" cy="2677656"/>
          </a:xfrm>
          <a:prstGeom prst="rect">
            <a:avLst/>
          </a:prstGeom>
          <a:ln w="76200">
            <a:noFill/>
          </a:ln>
        </p:spPr>
        <p:txBody>
          <a:bodyPr wrap="square">
            <a:spAutoFit/>
          </a:bodyPr>
          <a:lstStyle/>
          <a:p>
            <a:pPr indent="-457200">
              <a:defRPr/>
            </a:pPr>
            <a:endParaRPr lang="bn-BD" sz="28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457200">
              <a:defRPr/>
            </a:pP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 </a:t>
            </a:r>
            <a:r>
              <a:rPr lang="bn-BD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জাহিদুল আলম       </a:t>
            </a: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বিষয়-গণিত </a:t>
            </a:r>
            <a:endParaRPr lang="bn-BD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457200">
              <a:defRPr/>
            </a:pPr>
            <a:r>
              <a:rPr lang="bn-BD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অধ্যায় – পঞ্চম- </a:t>
            </a:r>
            <a:r>
              <a:rPr lang="en-GB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সমীকরণ </a:t>
            </a:r>
            <a:endParaRPr lang="bn-IN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indent="-457200">
              <a:defRPr/>
            </a:pPr>
            <a:r>
              <a:rPr lang="bn-BD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গৌরিপুর  আর ,কে, সরকারি উচ্চ বিদ্যালয়</a:t>
            </a: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শ্রেণি- ষষ্ঠ 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গৌরীপুর,ময়মনসিংহ </a:t>
            </a: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সময়-</a:t>
            </a:r>
            <a:r>
              <a:rPr lang="en-US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28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indent="-457200">
              <a:defRPr/>
            </a:pP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          </a:t>
            </a:r>
            <a:r>
              <a:rPr lang="en-US" sz="2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২৮</a:t>
            </a:r>
            <a:r>
              <a:rPr lang="en-US" sz="2800" b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-০</a:t>
            </a: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</a:t>
            </a:r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-২০২০ইং</a:t>
            </a:r>
            <a:endParaRPr lang="en-US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37663" y="21770"/>
            <a:ext cx="8933778" cy="6684313"/>
            <a:chOff x="0" y="0"/>
            <a:chExt cx="9144000" cy="6858000"/>
          </a:xfrm>
          <a:blipFill>
            <a:blip r:embed="rId4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28600"/>
              <a:ext cx="8839200" cy="6477000"/>
            </a:xfrm>
            <a:prstGeom prst="rect">
              <a:avLst/>
            </a:prstGeom>
            <a:grpFill/>
            <a:ln w="762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001" y="592281"/>
              <a:ext cx="8238298" cy="5673437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8"/>
            <p:cNvSpPr txBox="1">
              <a:spLocks/>
            </p:cNvSpPr>
            <p:nvPr/>
          </p:nvSpPr>
          <p:spPr>
            <a:xfrm>
              <a:off x="4090143" y="975343"/>
              <a:ext cx="4807858" cy="1623786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no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pic>
        <p:nvPicPr>
          <p:cNvPr id="22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434" y="1504961"/>
            <a:ext cx="3693146" cy="37179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43492" y="244581"/>
            <a:ext cx="8915400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 করি-১  </a:t>
            </a:r>
            <a:endParaRPr lang="en-US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1420" y="855859"/>
            <a:ext cx="8907472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   </a:t>
            </a:r>
            <a:endParaRPr lang="en-US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7663" y="5836414"/>
            <a:ext cx="8501537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সমপরিমান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মাপা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2087" y="5302049"/>
            <a:ext cx="8479101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মাপার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2215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1420" y="21771"/>
            <a:ext cx="8933778" cy="6684313"/>
            <a:chOff x="0" y="0"/>
            <a:chExt cx="9144000" cy="6858000"/>
          </a:xfrm>
          <a:blipFill>
            <a:blip r:embed="rId4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28600"/>
              <a:ext cx="8839200" cy="6477000"/>
            </a:xfrm>
            <a:prstGeom prst="rect">
              <a:avLst/>
            </a:prstGeom>
            <a:grpFill/>
            <a:ln w="762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001" y="592281"/>
              <a:ext cx="8238298" cy="5673437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8"/>
            <p:cNvSpPr txBox="1">
              <a:spLocks/>
            </p:cNvSpPr>
            <p:nvPr/>
          </p:nvSpPr>
          <p:spPr>
            <a:xfrm>
              <a:off x="4090143" y="975343"/>
              <a:ext cx="4807858" cy="1623786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no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43492" y="244581"/>
            <a:ext cx="8915400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 করি -২ </a:t>
            </a:r>
            <a:endParaRPr lang="en-US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1420" y="855859"/>
            <a:ext cx="8907472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বোঝানো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হুয়েছে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76" y="3474027"/>
            <a:ext cx="5199762" cy="239017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25868" y="5875087"/>
            <a:ext cx="8784882" cy="83099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ওজন</a:t>
            </a:r>
            <a:r>
              <a:rPr lang="en-US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বুঝাচ্ছে</a:t>
            </a:r>
            <a:r>
              <a:rPr lang="en-US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2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নয়</a:t>
            </a:r>
            <a:endParaRPr lang="en-US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199" y="1763743"/>
            <a:ext cx="3124201" cy="151285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Not Equal 7"/>
          <p:cNvSpPr/>
          <p:nvPr/>
        </p:nvSpPr>
        <p:spPr>
          <a:xfrm>
            <a:off x="3810000" y="1924540"/>
            <a:ext cx="2819400" cy="1191262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96192" y="1861592"/>
            <a:ext cx="1752599" cy="131715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4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1420" y="21771"/>
            <a:ext cx="8933778" cy="6684313"/>
            <a:chOff x="0" y="0"/>
            <a:chExt cx="9144000" cy="6858000"/>
          </a:xfrm>
          <a:blipFill>
            <a:blip r:embed="rId4"/>
            <a:tile tx="0" ty="0" sx="100000" sy="100000" flip="none" algn="tl"/>
          </a:blip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28600"/>
              <a:ext cx="8839200" cy="6477000"/>
            </a:xfrm>
            <a:prstGeom prst="rect">
              <a:avLst/>
            </a:prstGeom>
            <a:grpFill/>
            <a:ln w="762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001" y="592281"/>
              <a:ext cx="8238298" cy="5673437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8"/>
            <p:cNvSpPr txBox="1">
              <a:spLocks/>
            </p:cNvSpPr>
            <p:nvPr/>
          </p:nvSpPr>
          <p:spPr>
            <a:xfrm>
              <a:off x="4090143" y="975343"/>
              <a:ext cx="4807858" cy="1623786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no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43492" y="244581"/>
            <a:ext cx="8915400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আমরা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 করি-২  </a:t>
            </a:r>
            <a:endParaRPr lang="en-US" sz="2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1420" y="855859"/>
            <a:ext cx="8907472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5868" y="5875087"/>
            <a:ext cx="8784882" cy="461665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সমানকরণ/ সমীকরণ </a:t>
            </a:r>
            <a:endParaRPr lang="en-US" sz="40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80" y="1465738"/>
            <a:ext cx="4991100" cy="375283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81200" y="3886200"/>
            <a:ext cx="1524000" cy="762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4800600" y="3864429"/>
            <a:ext cx="1524000" cy="762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34142" y="2362200"/>
            <a:ext cx="1904999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endParaRPr lang="en-US" sz="24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সমান</a:t>
            </a:r>
            <a:endParaRPr lang="en-US" sz="2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08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10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58802" y="0"/>
            <a:ext cx="9202801" cy="6858000"/>
            <a:chOff x="0" y="0"/>
            <a:chExt cx="9144000" cy="685800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28600"/>
              <a:ext cx="8839200" cy="6477000"/>
            </a:xfrm>
            <a:prstGeom prst="rect">
              <a:avLst/>
            </a:prstGeom>
            <a:grpFill/>
            <a:ln w="762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001" y="592281"/>
              <a:ext cx="8238298" cy="5673437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8"/>
            <p:cNvSpPr txBox="1">
              <a:spLocks/>
            </p:cNvSpPr>
            <p:nvPr/>
          </p:nvSpPr>
          <p:spPr>
            <a:xfrm>
              <a:off x="4090143" y="975343"/>
              <a:ext cx="4807858" cy="1623786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no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43340" y="235527"/>
            <a:ext cx="8657317" cy="6189519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199" y="387927"/>
            <a:ext cx="8294593" cy="587779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2001" y="1028700"/>
            <a:ext cx="7239000" cy="48006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000" dirty="0" smtClean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8000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সমীকরণ-2য় </a:t>
            </a:r>
            <a:r>
              <a:rPr lang="en-US" sz="40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01534"/>
            <a:ext cx="7162801" cy="80009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7030A0"/>
                </a:solidFill>
              </a:rPr>
              <a:t>      </a:t>
            </a:r>
            <a:r>
              <a:rPr lang="bn-BD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810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152402" y="-5939"/>
            <a:ext cx="9296401" cy="6858000"/>
            <a:chOff x="0" y="0"/>
            <a:chExt cx="9144000" cy="685800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" name="Rectangle 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52400" y="228600"/>
              <a:ext cx="8839200" cy="6477000"/>
            </a:xfrm>
            <a:prstGeom prst="rect">
              <a:avLst/>
            </a:prstGeom>
            <a:grpFill/>
            <a:ln w="76200">
              <a:solidFill>
                <a:srgbClr val="00206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16001" y="592281"/>
              <a:ext cx="8238298" cy="5673437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 Placeholder 8"/>
            <p:cNvSpPr txBox="1">
              <a:spLocks/>
            </p:cNvSpPr>
            <p:nvPr/>
          </p:nvSpPr>
          <p:spPr>
            <a:xfrm>
              <a:off x="4090143" y="975343"/>
              <a:ext cx="4807858" cy="1623786"/>
            </a:xfrm>
            <a:prstGeom prst="rect">
              <a:avLst/>
            </a:prstGeom>
            <a:grpFill/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>
              <a:noAutofit/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endParaRPr lang="en-US" sz="1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6200" y="41563"/>
            <a:ext cx="8912859" cy="66580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399" y="222661"/>
            <a:ext cx="8741499" cy="63374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১।সমীকরণ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সরল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Symbol"/>
              </a:rPr>
              <a:t>করতে পারবে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 করতে পারবে।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বাস্তব সমস্যা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সমীকর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সমাধান করতে পারবে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6998" y="461572"/>
            <a:ext cx="3657600" cy="10156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676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199" y="387927"/>
            <a:ext cx="8382001" cy="6172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ln w="76200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8856" y="152400"/>
            <a:ext cx="8958943" cy="6629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609600" y="1295400"/>
                <a:ext cx="8305800" cy="526472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00FF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সমাধানঃ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মনে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করি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সংখ্যাটি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𝑥</m:t>
                      </m:r>
                    </m:oMath>
                  </m:oMathPara>
                </a14:m>
                <a:endParaRPr lang="en-US" sz="320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সংখ্যাটির</a:t>
                </a:r>
                <a:r>
                  <a:rPr lang="en-US" sz="32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দ্বিগুন</a:t>
                </a:r>
                <a:r>
                  <a:rPr lang="en-US" sz="32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করলে</a:t>
                </a:r>
                <a:r>
                  <a:rPr lang="en-US" sz="32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 </a:t>
                </a:r>
                <a:r>
                  <a:rPr lang="en-US" sz="3200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32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হবে</a:t>
                </a:r>
                <a:r>
                  <a:rPr lang="en-US" sz="32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সাথে</a:t>
                </a:r>
                <a:r>
                  <a:rPr lang="en-US" sz="32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6 </a:t>
                </a:r>
                <a:r>
                  <a:rPr lang="en-US" sz="32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যোগ</a:t>
                </a:r>
                <a:r>
                  <a:rPr lang="en-US" sz="32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করলে</a:t>
                </a:r>
                <a:r>
                  <a:rPr lang="en-US" sz="3200" dirty="0" smtClean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হবে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endParaRPr lang="en-US" sz="3200" b="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প্রশ্নমতে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200" dirty="0">
                    <a:solidFill>
                      <a:srgbClr val="7030A0"/>
                    </a:solidFill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3200" i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14</m:t>
                    </m:r>
                  </m:oMath>
                </a14:m>
                <a:endParaRPr lang="bn-BD" sz="32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14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6</m:t>
                    </m:r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[পক্ষান্তর করে] </a:t>
                </a:r>
                <a:endParaRPr lang="en-US" sz="320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8</m:t>
                    </m:r>
                  </m:oMath>
                </a14:m>
                <a:endParaRPr lang="en-US" sz="32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bn-BD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bn-BD" sz="3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r>
                      <a:rPr lang="bn-BD" sz="3200" b="0" i="1" dirty="0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   </m:t>
                    </m:r>
                    <m:r>
                      <a:rPr lang="bn-BD" sz="3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</m:t>
                    </m:r>
                    <m:f>
                      <m:fPr>
                        <m:ctrlPr>
                          <a:rPr lang="en-US" sz="32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𝑋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  <m:r>
                      <a:rPr lang="en-US" sz="3200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i="1" dirty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7030A0"/>
                            </a:solidFill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উভয়পক্ষকে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7030A0"/>
                        </a:solidFill>
                        <a:latin typeface="Cambria Math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 </a:t>
                </a:r>
                <a:endParaRPr lang="en-US" sz="3200" dirty="0" smtClean="0">
                  <a:solidFill>
                    <a:srgbClr val="7030A0"/>
                  </a:solidFill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𝑥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নির্ণেয় </a:t>
                </a:r>
                <a:r>
                  <a:rPr lang="en-US" sz="3200" dirty="0" err="1">
                    <a:solidFill>
                      <a:srgbClr val="7030A0"/>
                    </a:solidFill>
                    <a:cs typeface="NikoshBAN" panose="02000000000000000000" pitchFamily="2" charset="0"/>
                  </a:rPr>
                  <a:t>সংখ্যাটি</a:t>
                </a:r>
                <a:r>
                  <a:rPr lang="bn-BD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</m:oMath>
                </a14:m>
                <a:r>
                  <a:rPr lang="bn-BD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 err="1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Ans</a:t>
                </a:r>
                <a:r>
                  <a:rPr lang="en-US" sz="3200" dirty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:)</a:t>
                </a:r>
              </a:p>
              <a:p>
                <a:pPr>
                  <a:buNone/>
                </a:pPr>
                <a:r>
                  <a:rPr lang="bn-BD" sz="32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295400"/>
                <a:ext cx="8305800" cy="5264727"/>
              </a:xfrm>
              <a:prstGeom prst="roundRect">
                <a:avLst/>
              </a:prstGeom>
              <a:blipFill rotWithShape="1">
                <a:blip r:embed="rId5"/>
                <a:stretch>
                  <a:fillRect b="-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04800" y="533400"/>
            <a:ext cx="86106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প্রশ্নঃ-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24 </a:t>
            </a:r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সংখ্যার দ্বিগুনের সাথে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6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যোগ করলে 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14 </a:t>
            </a:r>
            <a:r>
              <a:rPr lang="bn-BD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  </a:t>
            </a:r>
            <a:r>
              <a:rPr lang="en-US" sz="3200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Minus 6"/>
          <p:cNvSpPr/>
          <p:nvPr/>
        </p:nvSpPr>
        <p:spPr>
          <a:xfrm rot="16879649">
            <a:off x="2291603" y="4579680"/>
            <a:ext cx="652693" cy="2083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327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2359</TotalTime>
  <Words>990</Words>
  <Application>Microsoft Office PowerPoint</Application>
  <PresentationFormat>On-screen Show (4:3)</PresentationFormat>
  <Paragraphs>198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 Computer</dc:creator>
  <cp:lastModifiedBy>ismail - [2010]</cp:lastModifiedBy>
  <cp:revision>207</cp:revision>
  <dcterms:created xsi:type="dcterms:W3CDTF">2006-08-16T00:00:00Z</dcterms:created>
  <dcterms:modified xsi:type="dcterms:W3CDTF">2020-07-28T16:37:56Z</dcterms:modified>
</cp:coreProperties>
</file>