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310" r:id="rId7"/>
    <p:sldId id="313" r:id="rId8"/>
    <p:sldId id="308" r:id="rId9"/>
    <p:sldId id="314" r:id="rId10"/>
    <p:sldId id="309" r:id="rId11"/>
    <p:sldId id="318" r:id="rId12"/>
    <p:sldId id="316" r:id="rId13"/>
    <p:sldId id="317" r:id="rId14"/>
    <p:sldId id="306" r:id="rId15"/>
    <p:sldId id="319" r:id="rId16"/>
    <p:sldId id="274" r:id="rId17"/>
    <p:sldId id="266" r:id="rId18"/>
    <p:sldId id="267" r:id="rId19"/>
    <p:sldId id="276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74B1"/>
    <a:srgbClr val="F733E9"/>
    <a:srgbClr val="04C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D0BCA-A9FE-4CA9-9616-1B0B6FF94640}" type="doc">
      <dgm:prSet loTypeId="urn:microsoft.com/office/officeart/2005/8/layout/radial1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B28F6EE9-35D0-42A4-970B-CE276DD1385F}">
      <dgm:prSet phldrT="[Text]" custT="1"/>
      <dgm:spPr/>
      <dgm:t>
        <a:bodyPr/>
        <a:lstStyle/>
        <a:p>
          <a:r>
            <a:rPr lang="bn-BD" sz="3600" dirty="0" smtClean="0">
              <a:latin typeface="NikoshBAN" pitchFamily="2" charset="0"/>
              <a:cs typeface="NikoshBAN" pitchFamily="2" charset="0"/>
            </a:rPr>
            <a:t>পানি</a:t>
          </a:r>
          <a:r>
            <a:rPr lang="bn-IN" sz="3600" dirty="0" smtClean="0">
              <a:latin typeface="NikoshBAN" pitchFamily="2" charset="0"/>
              <a:cs typeface="NikoshBAN" pitchFamily="2" charset="0"/>
            </a:rPr>
            <a:t> জনিত ক্ষয় </a:t>
          </a:r>
          <a:endParaRPr lang="en-GB" sz="3600" dirty="0">
            <a:latin typeface="NikoshBAN" pitchFamily="2" charset="0"/>
            <a:cs typeface="NikoshBAN" pitchFamily="2" charset="0"/>
          </a:endParaRPr>
        </a:p>
      </dgm:t>
    </dgm:pt>
    <dgm:pt modelId="{6EA5C7ED-7E8C-4F73-A6F8-7D0A36D1CE3E}" type="parTrans" cxnId="{16537514-33E6-41A4-8F2C-59F8D9E6B132}">
      <dgm:prSet/>
      <dgm:spPr/>
      <dgm:t>
        <a:bodyPr/>
        <a:lstStyle/>
        <a:p>
          <a:endParaRPr lang="en-GB"/>
        </a:p>
      </dgm:t>
    </dgm:pt>
    <dgm:pt modelId="{C697F234-F6C0-492D-AB43-511199387A55}" type="sibTrans" cxnId="{16537514-33E6-41A4-8F2C-59F8D9E6B132}">
      <dgm:prSet/>
      <dgm:spPr/>
      <dgm:t>
        <a:bodyPr/>
        <a:lstStyle/>
        <a:p>
          <a:endParaRPr lang="en-GB"/>
        </a:p>
      </dgm:t>
    </dgm:pt>
    <dgm:pt modelId="{CF7D2452-4563-4B00-B9E3-53C87891B2D2}">
      <dgm:prSet phldrT="[Text]" custT="1"/>
      <dgm:spPr/>
      <dgm:t>
        <a:bodyPr/>
        <a:lstStyle/>
        <a:p>
          <a:r>
            <a: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আস্তরন ভূমিক্ষয়</a:t>
          </a:r>
          <a:endParaRPr lang="en-GB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EF00EF5-CE8F-4D95-8267-35039F91C1A9}" type="parTrans" cxnId="{57C0D617-B29A-47B8-B45A-A4FFAD9523DF}">
      <dgm:prSet/>
      <dgm:spPr/>
      <dgm:t>
        <a:bodyPr/>
        <a:lstStyle/>
        <a:p>
          <a:endParaRPr lang="en-GB"/>
        </a:p>
      </dgm:t>
    </dgm:pt>
    <dgm:pt modelId="{8BABDD6A-994D-4AB3-B8D9-9F296718D1BE}" type="sibTrans" cxnId="{57C0D617-B29A-47B8-B45A-A4FFAD9523DF}">
      <dgm:prSet/>
      <dgm:spPr/>
      <dgm:t>
        <a:bodyPr/>
        <a:lstStyle/>
        <a:p>
          <a:endParaRPr lang="en-GB"/>
        </a:p>
      </dgm:t>
    </dgm:pt>
    <dgm:pt modelId="{ECBC60A2-4A2F-4982-8168-6A3837F4D93A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রিল ভূমিক্ষয়</a:t>
          </a:r>
          <a:endParaRPr lang="en-GB" dirty="0">
            <a:solidFill>
              <a:schemeClr val="tx1"/>
            </a:solidFill>
          </a:endParaRPr>
        </a:p>
      </dgm:t>
    </dgm:pt>
    <dgm:pt modelId="{317C4484-24E7-468F-9018-4A7E84FBAB7A}" type="parTrans" cxnId="{3B15B2B4-19A0-419B-A1D7-AAC51565FE5E}">
      <dgm:prSet/>
      <dgm:spPr/>
      <dgm:t>
        <a:bodyPr/>
        <a:lstStyle/>
        <a:p>
          <a:endParaRPr lang="en-GB"/>
        </a:p>
      </dgm:t>
    </dgm:pt>
    <dgm:pt modelId="{E8A4C96A-3683-4EDF-85A6-DBB2760B1E9B}" type="sibTrans" cxnId="{3B15B2B4-19A0-419B-A1D7-AAC51565FE5E}">
      <dgm:prSet/>
      <dgm:spPr/>
      <dgm:t>
        <a:bodyPr/>
        <a:lstStyle/>
        <a:p>
          <a:endParaRPr lang="en-GB"/>
        </a:p>
      </dgm:t>
    </dgm:pt>
    <dgm:pt modelId="{F99FDBB3-C979-4AD3-9F1D-09A91CB05316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নালা ভূমিক্ষয়</a:t>
          </a:r>
          <a:endParaRPr lang="en-GB" dirty="0">
            <a:solidFill>
              <a:schemeClr val="tx1"/>
            </a:solidFill>
          </a:endParaRPr>
        </a:p>
      </dgm:t>
    </dgm:pt>
    <dgm:pt modelId="{E59166D4-03A4-4619-89AB-1802CD624398}" type="parTrans" cxnId="{5C04199D-633E-4DDE-8517-3DA356CDF9BB}">
      <dgm:prSet/>
      <dgm:spPr/>
      <dgm:t>
        <a:bodyPr/>
        <a:lstStyle/>
        <a:p>
          <a:endParaRPr lang="en-GB"/>
        </a:p>
      </dgm:t>
    </dgm:pt>
    <dgm:pt modelId="{31E59849-F13D-4228-9D8A-9D0CAB0092E5}" type="sibTrans" cxnId="{5C04199D-633E-4DDE-8517-3DA356CDF9BB}">
      <dgm:prSet/>
      <dgm:spPr/>
      <dgm:t>
        <a:bodyPr/>
        <a:lstStyle/>
        <a:p>
          <a:endParaRPr lang="en-GB"/>
        </a:p>
      </dgm:t>
    </dgm:pt>
    <dgm:pt modelId="{F7733B2A-1709-404F-8E3E-5E7171C3946E}">
      <dgm:prSet phldrT="[Text]"/>
      <dgm:spPr/>
      <dgm:t>
        <a:bodyPr/>
        <a:lstStyle/>
        <a:p>
          <a:r>
            <a:rPr lang="bn-IN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নদীভাঙন ভূমিক্ষয়</a:t>
          </a:r>
          <a:endParaRPr lang="en-GB" dirty="0">
            <a:solidFill>
              <a:schemeClr val="tx1"/>
            </a:solidFill>
          </a:endParaRPr>
        </a:p>
      </dgm:t>
    </dgm:pt>
    <dgm:pt modelId="{03812066-E0C6-4221-81CE-7EA2EBFBB7FF}" type="parTrans" cxnId="{0FDFA86F-6729-4CAD-BA6C-4DCC7344A4E5}">
      <dgm:prSet/>
      <dgm:spPr/>
      <dgm:t>
        <a:bodyPr/>
        <a:lstStyle/>
        <a:p>
          <a:endParaRPr lang="en-GB"/>
        </a:p>
      </dgm:t>
    </dgm:pt>
    <dgm:pt modelId="{430CFDC8-4FF9-4399-A643-80A6FE5E2804}" type="sibTrans" cxnId="{0FDFA86F-6729-4CAD-BA6C-4DCC7344A4E5}">
      <dgm:prSet/>
      <dgm:spPr/>
      <dgm:t>
        <a:bodyPr/>
        <a:lstStyle/>
        <a:p>
          <a:endParaRPr lang="en-GB"/>
        </a:p>
      </dgm:t>
    </dgm:pt>
    <dgm:pt modelId="{C3E0F383-92B7-4DF0-94CC-0E963D4930F8}">
      <dgm:prSet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ধ্বস ভূমিক্ষয়</a:t>
          </a:r>
          <a:endParaRPr lang="en-US" sz="36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6FAC10B2-D2A9-4C2F-96C8-6FE8DE659ECA}" type="parTrans" cxnId="{2CFA8F0D-CFAC-4370-81F1-4AA54CBA8D11}">
      <dgm:prSet/>
      <dgm:spPr/>
      <dgm:t>
        <a:bodyPr/>
        <a:lstStyle/>
        <a:p>
          <a:endParaRPr lang="en-US"/>
        </a:p>
      </dgm:t>
    </dgm:pt>
    <dgm:pt modelId="{C73D77BA-E4EA-4C99-A691-E2AFDDD6C368}" type="sibTrans" cxnId="{2CFA8F0D-CFAC-4370-81F1-4AA54CBA8D11}">
      <dgm:prSet/>
      <dgm:spPr/>
      <dgm:t>
        <a:bodyPr/>
        <a:lstStyle/>
        <a:p>
          <a:endParaRPr lang="en-US"/>
        </a:p>
      </dgm:t>
    </dgm:pt>
    <dgm:pt modelId="{E57724ED-A7A2-4C7A-8535-DB7D8D36867B}">
      <dgm:prSet custT="1"/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সাগরকুল ভূমিক্ষয়</a:t>
          </a:r>
          <a:endParaRPr lang="en-US" sz="36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gm:t>
    </dgm:pt>
    <dgm:pt modelId="{0E267EBC-FEC7-4FD6-9DF7-22D5558C1FE2}" type="parTrans" cxnId="{11F17D7E-D04A-4351-ADAD-4BF30DD39446}">
      <dgm:prSet/>
      <dgm:spPr/>
      <dgm:t>
        <a:bodyPr/>
        <a:lstStyle/>
        <a:p>
          <a:endParaRPr lang="en-US"/>
        </a:p>
      </dgm:t>
    </dgm:pt>
    <dgm:pt modelId="{8F25096A-65C8-4669-9BD8-F5D96A166979}" type="sibTrans" cxnId="{11F17D7E-D04A-4351-ADAD-4BF30DD39446}">
      <dgm:prSet/>
      <dgm:spPr/>
      <dgm:t>
        <a:bodyPr/>
        <a:lstStyle/>
        <a:p>
          <a:endParaRPr lang="en-US"/>
        </a:p>
      </dgm:t>
    </dgm:pt>
    <dgm:pt modelId="{C91D9723-244D-411C-AFCC-6178444F68CF}" type="pres">
      <dgm:prSet presAssocID="{776D0BCA-A9FE-4CA9-9616-1B0B6FF946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67B6815-17AE-40AF-A8DC-2963C0B35242}" type="pres">
      <dgm:prSet presAssocID="{B28F6EE9-35D0-42A4-970B-CE276DD1385F}" presName="centerShape" presStyleLbl="node0" presStyleIdx="0" presStyleCnt="1" custScaleX="116734" custScaleY="115517"/>
      <dgm:spPr/>
      <dgm:t>
        <a:bodyPr/>
        <a:lstStyle/>
        <a:p>
          <a:endParaRPr lang="en-GB"/>
        </a:p>
      </dgm:t>
    </dgm:pt>
    <dgm:pt modelId="{581EEC46-4439-42CB-AEB8-B4E3404CD46F}" type="pres">
      <dgm:prSet presAssocID="{DEF00EF5-CE8F-4D95-8267-35039F91C1A9}" presName="Name9" presStyleLbl="parChTrans1D2" presStyleIdx="0" presStyleCnt="6"/>
      <dgm:spPr/>
      <dgm:t>
        <a:bodyPr/>
        <a:lstStyle/>
        <a:p>
          <a:endParaRPr lang="en-GB"/>
        </a:p>
      </dgm:t>
    </dgm:pt>
    <dgm:pt modelId="{6E738E0F-1816-48D5-905A-CC98FF2D5F7B}" type="pres">
      <dgm:prSet presAssocID="{DEF00EF5-CE8F-4D95-8267-35039F91C1A9}" presName="connTx" presStyleLbl="parChTrans1D2" presStyleIdx="0" presStyleCnt="6"/>
      <dgm:spPr/>
      <dgm:t>
        <a:bodyPr/>
        <a:lstStyle/>
        <a:p>
          <a:endParaRPr lang="en-GB"/>
        </a:p>
      </dgm:t>
    </dgm:pt>
    <dgm:pt modelId="{071B65C1-93A0-4DDE-8BD2-BEB3A9F85209}" type="pres">
      <dgm:prSet presAssocID="{CF7D2452-4563-4B00-B9E3-53C87891B2D2}" presName="node" presStyleLbl="node1" presStyleIdx="0" presStyleCnt="6" custScaleX="150058" custScaleY="9245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029C325-91B2-42A9-8178-20C51E1DFA3E}" type="pres">
      <dgm:prSet presAssocID="{317C4484-24E7-468F-9018-4A7E84FBAB7A}" presName="Name9" presStyleLbl="parChTrans1D2" presStyleIdx="1" presStyleCnt="6"/>
      <dgm:spPr/>
      <dgm:t>
        <a:bodyPr/>
        <a:lstStyle/>
        <a:p>
          <a:endParaRPr lang="en-GB"/>
        </a:p>
      </dgm:t>
    </dgm:pt>
    <dgm:pt modelId="{A6C35832-69D6-479E-81B1-1E6818CFC185}" type="pres">
      <dgm:prSet presAssocID="{317C4484-24E7-468F-9018-4A7E84FBAB7A}" presName="connTx" presStyleLbl="parChTrans1D2" presStyleIdx="1" presStyleCnt="6"/>
      <dgm:spPr/>
      <dgm:t>
        <a:bodyPr/>
        <a:lstStyle/>
        <a:p>
          <a:endParaRPr lang="en-GB"/>
        </a:p>
      </dgm:t>
    </dgm:pt>
    <dgm:pt modelId="{990A636D-BD5C-4F0D-9753-061A2DE07C6A}" type="pres">
      <dgm:prSet presAssocID="{ECBC60A2-4A2F-4982-8168-6A3837F4D93A}" presName="node" presStyleLbl="node1" presStyleIdx="1" presStyleCnt="6" custScaleX="135483" custRadScaleRad="118037" custRadScaleInc="-142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5C87B2-7C92-4483-961F-14AD0D946C0B}" type="pres">
      <dgm:prSet presAssocID="{E59166D4-03A4-4619-89AB-1802CD624398}" presName="Name9" presStyleLbl="parChTrans1D2" presStyleIdx="2" presStyleCnt="6"/>
      <dgm:spPr/>
      <dgm:t>
        <a:bodyPr/>
        <a:lstStyle/>
        <a:p>
          <a:endParaRPr lang="en-GB"/>
        </a:p>
      </dgm:t>
    </dgm:pt>
    <dgm:pt modelId="{0C4464EE-E361-41A6-9085-65225EF240D3}" type="pres">
      <dgm:prSet presAssocID="{E59166D4-03A4-4619-89AB-1802CD624398}" presName="connTx" presStyleLbl="parChTrans1D2" presStyleIdx="2" presStyleCnt="6"/>
      <dgm:spPr/>
      <dgm:t>
        <a:bodyPr/>
        <a:lstStyle/>
        <a:p>
          <a:endParaRPr lang="en-GB"/>
        </a:p>
      </dgm:t>
    </dgm:pt>
    <dgm:pt modelId="{FCE8A80B-4DB7-4B4A-9D84-075559F1BC1C}" type="pres">
      <dgm:prSet presAssocID="{F99FDBB3-C979-4AD3-9F1D-09A91CB05316}" presName="node" presStyleLbl="node1" presStyleIdx="2" presStyleCnt="6" custScaleX="141721" custScaleY="101636" custRadScaleRad="111845" custRadScaleInc="-4886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0D6F9D-6D58-4AAE-B688-C6D2D02D79F1}" type="pres">
      <dgm:prSet presAssocID="{6FAC10B2-D2A9-4C2F-96C8-6FE8DE659ECA}" presName="Name9" presStyleLbl="parChTrans1D2" presStyleIdx="3" presStyleCnt="6"/>
      <dgm:spPr/>
      <dgm:t>
        <a:bodyPr/>
        <a:lstStyle/>
        <a:p>
          <a:endParaRPr lang="en-US"/>
        </a:p>
      </dgm:t>
    </dgm:pt>
    <dgm:pt modelId="{AAD0758B-CC55-4B00-872E-430B3099C9F8}" type="pres">
      <dgm:prSet presAssocID="{6FAC10B2-D2A9-4C2F-96C8-6FE8DE659ECA}" presName="connTx" presStyleLbl="parChTrans1D2" presStyleIdx="3" presStyleCnt="6"/>
      <dgm:spPr/>
      <dgm:t>
        <a:bodyPr/>
        <a:lstStyle/>
        <a:p>
          <a:endParaRPr lang="en-US"/>
        </a:p>
      </dgm:t>
    </dgm:pt>
    <dgm:pt modelId="{104D2550-865F-427C-975B-BF7267BF567A}" type="pres">
      <dgm:prSet presAssocID="{C3E0F383-92B7-4DF0-94CC-0E963D4930F8}" presName="node" presStyleLbl="node1" presStyleIdx="3" presStyleCnt="6" custScaleX="133442" custRadScaleRad="96378" custRadScaleInc="-10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043DF-99DA-43DB-9E8B-AFC6960F0229}" type="pres">
      <dgm:prSet presAssocID="{0E267EBC-FEC7-4FD6-9DF7-22D5558C1FE2}" presName="Name9" presStyleLbl="parChTrans1D2" presStyleIdx="4" presStyleCnt="6"/>
      <dgm:spPr/>
      <dgm:t>
        <a:bodyPr/>
        <a:lstStyle/>
        <a:p>
          <a:endParaRPr lang="en-US"/>
        </a:p>
      </dgm:t>
    </dgm:pt>
    <dgm:pt modelId="{E8FE314A-79F5-477D-AA77-6A04DEDD06D1}" type="pres">
      <dgm:prSet presAssocID="{0E267EBC-FEC7-4FD6-9DF7-22D5558C1FE2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5EFC39D-BDE9-4A7B-A2A2-2B0342AA9D8E}" type="pres">
      <dgm:prSet presAssocID="{E57724ED-A7A2-4C7A-8535-DB7D8D36867B}" presName="node" presStyleLbl="node1" presStyleIdx="4" presStyleCnt="6" custScaleX="138302" custRadScaleRad="113910" custRadScaleInc="10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9A7A7-B6F4-4BA9-9456-9F881A140A7E}" type="pres">
      <dgm:prSet presAssocID="{03812066-E0C6-4221-81CE-7EA2EBFBB7FF}" presName="Name9" presStyleLbl="parChTrans1D2" presStyleIdx="5" presStyleCnt="6"/>
      <dgm:spPr/>
      <dgm:t>
        <a:bodyPr/>
        <a:lstStyle/>
        <a:p>
          <a:endParaRPr lang="en-GB"/>
        </a:p>
      </dgm:t>
    </dgm:pt>
    <dgm:pt modelId="{9EB6E9EC-47A5-4DCA-9EF0-AE331408A9CD}" type="pres">
      <dgm:prSet presAssocID="{03812066-E0C6-4221-81CE-7EA2EBFBB7FF}" presName="connTx" presStyleLbl="parChTrans1D2" presStyleIdx="5" presStyleCnt="6"/>
      <dgm:spPr/>
      <dgm:t>
        <a:bodyPr/>
        <a:lstStyle/>
        <a:p>
          <a:endParaRPr lang="en-GB"/>
        </a:p>
      </dgm:t>
    </dgm:pt>
    <dgm:pt modelId="{C76ED684-16C2-41FB-B48A-3A67781416E5}" type="pres">
      <dgm:prSet presAssocID="{F7733B2A-1709-404F-8E3E-5E7171C3946E}" presName="node" presStyleLbl="node1" presStyleIdx="5" presStyleCnt="6" custScaleX="126600" custRadScaleRad="108321" custRadScaleInc="15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7C0D617-B29A-47B8-B45A-A4FFAD9523DF}" srcId="{B28F6EE9-35D0-42A4-970B-CE276DD1385F}" destId="{CF7D2452-4563-4B00-B9E3-53C87891B2D2}" srcOrd="0" destOrd="0" parTransId="{DEF00EF5-CE8F-4D95-8267-35039F91C1A9}" sibTransId="{8BABDD6A-994D-4AB3-B8D9-9F296718D1BE}"/>
    <dgm:cxn modelId="{F4A8BB66-A885-4805-B4D9-0071E4E29827}" type="presOf" srcId="{E57724ED-A7A2-4C7A-8535-DB7D8D36867B}" destId="{F5EFC39D-BDE9-4A7B-A2A2-2B0342AA9D8E}" srcOrd="0" destOrd="0" presId="urn:microsoft.com/office/officeart/2005/8/layout/radial1"/>
    <dgm:cxn modelId="{11349085-4F12-4D72-8858-955CEDC8FD74}" type="presOf" srcId="{6FAC10B2-D2A9-4C2F-96C8-6FE8DE659ECA}" destId="{9B0D6F9D-6D58-4AAE-B688-C6D2D02D79F1}" srcOrd="0" destOrd="0" presId="urn:microsoft.com/office/officeart/2005/8/layout/radial1"/>
    <dgm:cxn modelId="{10BC3784-372C-4464-A9DF-951D521FB122}" type="presOf" srcId="{317C4484-24E7-468F-9018-4A7E84FBAB7A}" destId="{A6C35832-69D6-479E-81B1-1E6818CFC185}" srcOrd="1" destOrd="0" presId="urn:microsoft.com/office/officeart/2005/8/layout/radial1"/>
    <dgm:cxn modelId="{9C65CA9C-02EF-49F2-B7A2-551A043C7390}" type="presOf" srcId="{0E267EBC-FEC7-4FD6-9DF7-22D5558C1FE2}" destId="{82F043DF-99DA-43DB-9E8B-AFC6960F0229}" srcOrd="0" destOrd="0" presId="urn:microsoft.com/office/officeart/2005/8/layout/radial1"/>
    <dgm:cxn modelId="{2CFA8F0D-CFAC-4370-81F1-4AA54CBA8D11}" srcId="{B28F6EE9-35D0-42A4-970B-CE276DD1385F}" destId="{C3E0F383-92B7-4DF0-94CC-0E963D4930F8}" srcOrd="3" destOrd="0" parTransId="{6FAC10B2-D2A9-4C2F-96C8-6FE8DE659ECA}" sibTransId="{C73D77BA-E4EA-4C99-A691-E2AFDDD6C368}"/>
    <dgm:cxn modelId="{7772272E-0385-4A10-AF17-4628959D021A}" type="presOf" srcId="{317C4484-24E7-468F-9018-4A7E84FBAB7A}" destId="{0029C325-91B2-42A9-8178-20C51E1DFA3E}" srcOrd="0" destOrd="0" presId="urn:microsoft.com/office/officeart/2005/8/layout/radial1"/>
    <dgm:cxn modelId="{AC73CC1F-6D23-4505-B9DA-19D26239086B}" type="presOf" srcId="{6FAC10B2-D2A9-4C2F-96C8-6FE8DE659ECA}" destId="{AAD0758B-CC55-4B00-872E-430B3099C9F8}" srcOrd="1" destOrd="0" presId="urn:microsoft.com/office/officeart/2005/8/layout/radial1"/>
    <dgm:cxn modelId="{3B15B2B4-19A0-419B-A1D7-AAC51565FE5E}" srcId="{B28F6EE9-35D0-42A4-970B-CE276DD1385F}" destId="{ECBC60A2-4A2F-4982-8168-6A3837F4D93A}" srcOrd="1" destOrd="0" parTransId="{317C4484-24E7-468F-9018-4A7E84FBAB7A}" sibTransId="{E8A4C96A-3683-4EDF-85A6-DBB2760B1E9B}"/>
    <dgm:cxn modelId="{11F17D7E-D04A-4351-ADAD-4BF30DD39446}" srcId="{B28F6EE9-35D0-42A4-970B-CE276DD1385F}" destId="{E57724ED-A7A2-4C7A-8535-DB7D8D36867B}" srcOrd="4" destOrd="0" parTransId="{0E267EBC-FEC7-4FD6-9DF7-22D5558C1FE2}" sibTransId="{8F25096A-65C8-4669-9BD8-F5D96A166979}"/>
    <dgm:cxn modelId="{071C021F-247D-40A9-8C01-8C0C05BAF524}" type="presOf" srcId="{F99FDBB3-C979-4AD3-9F1D-09A91CB05316}" destId="{FCE8A80B-4DB7-4B4A-9D84-075559F1BC1C}" srcOrd="0" destOrd="0" presId="urn:microsoft.com/office/officeart/2005/8/layout/radial1"/>
    <dgm:cxn modelId="{16537514-33E6-41A4-8F2C-59F8D9E6B132}" srcId="{776D0BCA-A9FE-4CA9-9616-1B0B6FF94640}" destId="{B28F6EE9-35D0-42A4-970B-CE276DD1385F}" srcOrd="0" destOrd="0" parTransId="{6EA5C7ED-7E8C-4F73-A6F8-7D0A36D1CE3E}" sibTransId="{C697F234-F6C0-492D-AB43-511199387A55}"/>
    <dgm:cxn modelId="{55F87277-135B-47DB-8580-006132BCE92C}" type="presOf" srcId="{F7733B2A-1709-404F-8E3E-5E7171C3946E}" destId="{C76ED684-16C2-41FB-B48A-3A67781416E5}" srcOrd="0" destOrd="0" presId="urn:microsoft.com/office/officeart/2005/8/layout/radial1"/>
    <dgm:cxn modelId="{5C04199D-633E-4DDE-8517-3DA356CDF9BB}" srcId="{B28F6EE9-35D0-42A4-970B-CE276DD1385F}" destId="{F99FDBB3-C979-4AD3-9F1D-09A91CB05316}" srcOrd="2" destOrd="0" parTransId="{E59166D4-03A4-4619-89AB-1802CD624398}" sibTransId="{31E59849-F13D-4228-9D8A-9D0CAB0092E5}"/>
    <dgm:cxn modelId="{FF7A4ED5-4A6A-4203-8FA0-0FC0825B8C3B}" type="presOf" srcId="{DEF00EF5-CE8F-4D95-8267-35039F91C1A9}" destId="{581EEC46-4439-42CB-AEB8-B4E3404CD46F}" srcOrd="0" destOrd="0" presId="urn:microsoft.com/office/officeart/2005/8/layout/radial1"/>
    <dgm:cxn modelId="{078FB9D3-7521-4F22-825C-212F614820BE}" type="presOf" srcId="{ECBC60A2-4A2F-4982-8168-6A3837F4D93A}" destId="{990A636D-BD5C-4F0D-9753-061A2DE07C6A}" srcOrd="0" destOrd="0" presId="urn:microsoft.com/office/officeart/2005/8/layout/radial1"/>
    <dgm:cxn modelId="{7E8B700A-2B38-447F-8F7C-15B421ED83AA}" type="presOf" srcId="{C3E0F383-92B7-4DF0-94CC-0E963D4930F8}" destId="{104D2550-865F-427C-975B-BF7267BF567A}" srcOrd="0" destOrd="0" presId="urn:microsoft.com/office/officeart/2005/8/layout/radial1"/>
    <dgm:cxn modelId="{EDC0A8EC-0B00-436D-A905-BFC088DD2BDB}" type="presOf" srcId="{03812066-E0C6-4221-81CE-7EA2EBFBB7FF}" destId="{1699A7A7-B6F4-4BA9-9456-9F881A140A7E}" srcOrd="0" destOrd="0" presId="urn:microsoft.com/office/officeart/2005/8/layout/radial1"/>
    <dgm:cxn modelId="{E8A38E1C-7339-4463-A3A6-AE51AC5EA1A1}" type="presOf" srcId="{CF7D2452-4563-4B00-B9E3-53C87891B2D2}" destId="{071B65C1-93A0-4DDE-8BD2-BEB3A9F85209}" srcOrd="0" destOrd="0" presId="urn:microsoft.com/office/officeart/2005/8/layout/radial1"/>
    <dgm:cxn modelId="{439A516B-1E6C-4F1F-80A0-6D41AE72F169}" type="presOf" srcId="{B28F6EE9-35D0-42A4-970B-CE276DD1385F}" destId="{C67B6815-17AE-40AF-A8DC-2963C0B35242}" srcOrd="0" destOrd="0" presId="urn:microsoft.com/office/officeart/2005/8/layout/radial1"/>
    <dgm:cxn modelId="{43BFF0C2-6532-4D90-A395-0EFAB8FAF748}" type="presOf" srcId="{0E267EBC-FEC7-4FD6-9DF7-22D5558C1FE2}" destId="{E8FE314A-79F5-477D-AA77-6A04DEDD06D1}" srcOrd="1" destOrd="0" presId="urn:microsoft.com/office/officeart/2005/8/layout/radial1"/>
    <dgm:cxn modelId="{E93C1ECC-A001-4210-984A-877B2473FEEB}" type="presOf" srcId="{776D0BCA-A9FE-4CA9-9616-1B0B6FF94640}" destId="{C91D9723-244D-411C-AFCC-6178444F68CF}" srcOrd="0" destOrd="0" presId="urn:microsoft.com/office/officeart/2005/8/layout/radial1"/>
    <dgm:cxn modelId="{FEECEFC1-3310-4873-B0E4-F4259B463759}" type="presOf" srcId="{DEF00EF5-CE8F-4D95-8267-35039F91C1A9}" destId="{6E738E0F-1816-48D5-905A-CC98FF2D5F7B}" srcOrd="1" destOrd="0" presId="urn:microsoft.com/office/officeart/2005/8/layout/radial1"/>
    <dgm:cxn modelId="{9213A46D-B4BA-4179-9A3E-3A8F12FDB213}" type="presOf" srcId="{03812066-E0C6-4221-81CE-7EA2EBFBB7FF}" destId="{9EB6E9EC-47A5-4DCA-9EF0-AE331408A9CD}" srcOrd="1" destOrd="0" presId="urn:microsoft.com/office/officeart/2005/8/layout/radial1"/>
    <dgm:cxn modelId="{5C358E29-9984-4AF4-833F-CFE5D4B54163}" type="presOf" srcId="{E59166D4-03A4-4619-89AB-1802CD624398}" destId="{235C87B2-7C92-4483-961F-14AD0D946C0B}" srcOrd="0" destOrd="0" presId="urn:microsoft.com/office/officeart/2005/8/layout/radial1"/>
    <dgm:cxn modelId="{7D14AF49-DB09-43C5-90F1-D302311D67FA}" type="presOf" srcId="{E59166D4-03A4-4619-89AB-1802CD624398}" destId="{0C4464EE-E361-41A6-9085-65225EF240D3}" srcOrd="1" destOrd="0" presId="urn:microsoft.com/office/officeart/2005/8/layout/radial1"/>
    <dgm:cxn modelId="{0FDFA86F-6729-4CAD-BA6C-4DCC7344A4E5}" srcId="{B28F6EE9-35D0-42A4-970B-CE276DD1385F}" destId="{F7733B2A-1709-404F-8E3E-5E7171C3946E}" srcOrd="5" destOrd="0" parTransId="{03812066-E0C6-4221-81CE-7EA2EBFBB7FF}" sibTransId="{430CFDC8-4FF9-4399-A643-80A6FE5E2804}"/>
    <dgm:cxn modelId="{79AC79AA-6A26-44DA-A515-F63AAE60F59B}" type="presParOf" srcId="{C91D9723-244D-411C-AFCC-6178444F68CF}" destId="{C67B6815-17AE-40AF-A8DC-2963C0B35242}" srcOrd="0" destOrd="0" presId="urn:microsoft.com/office/officeart/2005/8/layout/radial1"/>
    <dgm:cxn modelId="{AB41C84F-2898-4D34-86E8-F0866FD14A0A}" type="presParOf" srcId="{C91D9723-244D-411C-AFCC-6178444F68CF}" destId="{581EEC46-4439-42CB-AEB8-B4E3404CD46F}" srcOrd="1" destOrd="0" presId="urn:microsoft.com/office/officeart/2005/8/layout/radial1"/>
    <dgm:cxn modelId="{42264B81-7133-4024-B2F2-BBF50E020C3B}" type="presParOf" srcId="{581EEC46-4439-42CB-AEB8-B4E3404CD46F}" destId="{6E738E0F-1816-48D5-905A-CC98FF2D5F7B}" srcOrd="0" destOrd="0" presId="urn:microsoft.com/office/officeart/2005/8/layout/radial1"/>
    <dgm:cxn modelId="{F1B2A72C-78CE-4213-A727-0FDEABFD6129}" type="presParOf" srcId="{C91D9723-244D-411C-AFCC-6178444F68CF}" destId="{071B65C1-93A0-4DDE-8BD2-BEB3A9F85209}" srcOrd="2" destOrd="0" presId="urn:microsoft.com/office/officeart/2005/8/layout/radial1"/>
    <dgm:cxn modelId="{278DEBFE-1994-40C2-A2AA-F2E6A24C071A}" type="presParOf" srcId="{C91D9723-244D-411C-AFCC-6178444F68CF}" destId="{0029C325-91B2-42A9-8178-20C51E1DFA3E}" srcOrd="3" destOrd="0" presId="urn:microsoft.com/office/officeart/2005/8/layout/radial1"/>
    <dgm:cxn modelId="{4A7F331F-7F14-4C31-A047-DEC07879BE6E}" type="presParOf" srcId="{0029C325-91B2-42A9-8178-20C51E1DFA3E}" destId="{A6C35832-69D6-479E-81B1-1E6818CFC185}" srcOrd="0" destOrd="0" presId="urn:microsoft.com/office/officeart/2005/8/layout/radial1"/>
    <dgm:cxn modelId="{E278F7D6-95FF-4E1F-A23E-E3788A99097E}" type="presParOf" srcId="{C91D9723-244D-411C-AFCC-6178444F68CF}" destId="{990A636D-BD5C-4F0D-9753-061A2DE07C6A}" srcOrd="4" destOrd="0" presId="urn:microsoft.com/office/officeart/2005/8/layout/radial1"/>
    <dgm:cxn modelId="{71F30119-F063-4216-B011-1A852947DFAA}" type="presParOf" srcId="{C91D9723-244D-411C-AFCC-6178444F68CF}" destId="{235C87B2-7C92-4483-961F-14AD0D946C0B}" srcOrd="5" destOrd="0" presId="urn:microsoft.com/office/officeart/2005/8/layout/radial1"/>
    <dgm:cxn modelId="{1F92C062-589A-487B-BA93-68ED4B439CA9}" type="presParOf" srcId="{235C87B2-7C92-4483-961F-14AD0D946C0B}" destId="{0C4464EE-E361-41A6-9085-65225EF240D3}" srcOrd="0" destOrd="0" presId="urn:microsoft.com/office/officeart/2005/8/layout/radial1"/>
    <dgm:cxn modelId="{7858E4AC-A05E-4E88-A969-46B1A57DFA99}" type="presParOf" srcId="{C91D9723-244D-411C-AFCC-6178444F68CF}" destId="{FCE8A80B-4DB7-4B4A-9D84-075559F1BC1C}" srcOrd="6" destOrd="0" presId="urn:microsoft.com/office/officeart/2005/8/layout/radial1"/>
    <dgm:cxn modelId="{A6A75B63-3C6C-4C21-8D76-3C45BCB77DCD}" type="presParOf" srcId="{C91D9723-244D-411C-AFCC-6178444F68CF}" destId="{9B0D6F9D-6D58-4AAE-B688-C6D2D02D79F1}" srcOrd="7" destOrd="0" presId="urn:microsoft.com/office/officeart/2005/8/layout/radial1"/>
    <dgm:cxn modelId="{F4475CAF-1AF5-4188-A9B2-492216963C3F}" type="presParOf" srcId="{9B0D6F9D-6D58-4AAE-B688-C6D2D02D79F1}" destId="{AAD0758B-CC55-4B00-872E-430B3099C9F8}" srcOrd="0" destOrd="0" presId="urn:microsoft.com/office/officeart/2005/8/layout/radial1"/>
    <dgm:cxn modelId="{9B0C35BC-5032-497C-B3F4-E5BFFCA6AEC4}" type="presParOf" srcId="{C91D9723-244D-411C-AFCC-6178444F68CF}" destId="{104D2550-865F-427C-975B-BF7267BF567A}" srcOrd="8" destOrd="0" presId="urn:microsoft.com/office/officeart/2005/8/layout/radial1"/>
    <dgm:cxn modelId="{21B9E95E-42F9-46AE-8637-10EF532BA62B}" type="presParOf" srcId="{C91D9723-244D-411C-AFCC-6178444F68CF}" destId="{82F043DF-99DA-43DB-9E8B-AFC6960F0229}" srcOrd="9" destOrd="0" presId="urn:microsoft.com/office/officeart/2005/8/layout/radial1"/>
    <dgm:cxn modelId="{BAD19BAE-7348-426D-948D-5C3B2C1D4CC7}" type="presParOf" srcId="{82F043DF-99DA-43DB-9E8B-AFC6960F0229}" destId="{E8FE314A-79F5-477D-AA77-6A04DEDD06D1}" srcOrd="0" destOrd="0" presId="urn:microsoft.com/office/officeart/2005/8/layout/radial1"/>
    <dgm:cxn modelId="{8B3A0F9E-B4C2-4499-AA2F-BD3472FC6A01}" type="presParOf" srcId="{C91D9723-244D-411C-AFCC-6178444F68CF}" destId="{F5EFC39D-BDE9-4A7B-A2A2-2B0342AA9D8E}" srcOrd="10" destOrd="0" presId="urn:microsoft.com/office/officeart/2005/8/layout/radial1"/>
    <dgm:cxn modelId="{B845E041-9A87-41C5-A898-F5B6620FC7AF}" type="presParOf" srcId="{C91D9723-244D-411C-AFCC-6178444F68CF}" destId="{1699A7A7-B6F4-4BA9-9456-9F881A140A7E}" srcOrd="11" destOrd="0" presId="urn:microsoft.com/office/officeart/2005/8/layout/radial1"/>
    <dgm:cxn modelId="{7813C71C-5139-4C33-9958-F033ECD00CA6}" type="presParOf" srcId="{1699A7A7-B6F4-4BA9-9456-9F881A140A7E}" destId="{9EB6E9EC-47A5-4DCA-9EF0-AE331408A9CD}" srcOrd="0" destOrd="0" presId="urn:microsoft.com/office/officeart/2005/8/layout/radial1"/>
    <dgm:cxn modelId="{265BC4A8-BDC0-43CC-9840-892A9EBB188C}" type="presParOf" srcId="{C91D9723-244D-411C-AFCC-6178444F68CF}" destId="{C76ED684-16C2-41FB-B48A-3A67781416E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B6815-17AE-40AF-A8DC-2963C0B35242}">
      <dsp:nvSpPr>
        <dsp:cNvPr id="0" name=""/>
        <dsp:cNvSpPr/>
      </dsp:nvSpPr>
      <dsp:spPr>
        <a:xfrm>
          <a:off x="3239459" y="2231591"/>
          <a:ext cx="2133831" cy="211158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itchFamily="2" charset="0"/>
              <a:cs typeface="NikoshBAN" pitchFamily="2" charset="0"/>
            </a:rPr>
            <a:t>পানি</a:t>
          </a:r>
          <a:r>
            <a:rPr lang="bn-IN" sz="3600" kern="1200" dirty="0" smtClean="0">
              <a:latin typeface="NikoshBAN" pitchFamily="2" charset="0"/>
              <a:cs typeface="NikoshBAN" pitchFamily="2" charset="0"/>
            </a:rPr>
            <a:t> জনিত ক্ষয় </a:t>
          </a:r>
          <a:endParaRPr lang="en-GB" sz="3600" kern="1200" dirty="0">
            <a:latin typeface="NikoshBAN" pitchFamily="2" charset="0"/>
            <a:cs typeface="NikoshBAN" pitchFamily="2" charset="0"/>
          </a:endParaRPr>
        </a:p>
      </dsp:txBody>
      <dsp:txXfrm>
        <a:off x="3551951" y="2540825"/>
        <a:ext cx="1508847" cy="1493117"/>
      </dsp:txXfrm>
    </dsp:sp>
    <dsp:sp modelId="{581EEC46-4439-42CB-AEB8-B4E3404CD46F}">
      <dsp:nvSpPr>
        <dsp:cNvPr id="0" name=""/>
        <dsp:cNvSpPr/>
      </dsp:nvSpPr>
      <dsp:spPr>
        <a:xfrm rot="16200000">
          <a:off x="4067365" y="1973550"/>
          <a:ext cx="478017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478017" y="190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4294424" y="1980632"/>
        <a:ext cx="23900" cy="23900"/>
      </dsp:txXfrm>
    </dsp:sp>
    <dsp:sp modelId="{071B65C1-93A0-4DDE-8BD2-BEB3A9F85209}">
      <dsp:nvSpPr>
        <dsp:cNvPr id="0" name=""/>
        <dsp:cNvSpPr/>
      </dsp:nvSpPr>
      <dsp:spPr>
        <a:xfrm>
          <a:off x="2934887" y="63512"/>
          <a:ext cx="2742975" cy="169006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আস্তরন ভূমিক্ষয়</a:t>
          </a:r>
          <a:endParaRPr lang="en-GB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336586" y="311016"/>
        <a:ext cx="1939577" cy="1195053"/>
      </dsp:txXfrm>
    </dsp:sp>
    <dsp:sp modelId="{0029C325-91B2-42A9-8178-20C51E1DFA3E}">
      <dsp:nvSpPr>
        <dsp:cNvPr id="0" name=""/>
        <dsp:cNvSpPr/>
      </dsp:nvSpPr>
      <dsp:spPr>
        <a:xfrm rot="19774386">
          <a:off x="5181155" y="2572446"/>
          <a:ext cx="620175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620175" y="190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475738" y="2575974"/>
        <a:ext cx="31008" cy="31008"/>
      </dsp:txXfrm>
    </dsp:sp>
    <dsp:sp modelId="{990A636D-BD5C-4F0D-9753-061A2DE07C6A}">
      <dsp:nvSpPr>
        <dsp:cNvPr id="0" name=""/>
        <dsp:cNvSpPr/>
      </dsp:nvSpPr>
      <dsp:spPr>
        <a:xfrm>
          <a:off x="5489294" y="951377"/>
          <a:ext cx="2476552" cy="1827943"/>
        </a:xfrm>
        <a:prstGeom prst="ellipse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রিল ভূমিক্ষয়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5851977" y="1219073"/>
        <a:ext cx="1751186" cy="1292551"/>
      </dsp:txXfrm>
    </dsp:sp>
    <dsp:sp modelId="{235C87B2-7C92-4483-961F-14AD0D946C0B}">
      <dsp:nvSpPr>
        <dsp:cNvPr id="0" name=""/>
        <dsp:cNvSpPr/>
      </dsp:nvSpPr>
      <dsp:spPr>
        <a:xfrm rot="920394">
          <a:off x="5328461" y="3595361"/>
          <a:ext cx="339990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339990" y="190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489957" y="3605894"/>
        <a:ext cx="16999" cy="16999"/>
      </dsp:txXfrm>
    </dsp:sp>
    <dsp:sp modelId="{FCE8A80B-4DB7-4B4A-9D84-075559F1BC1C}">
      <dsp:nvSpPr>
        <dsp:cNvPr id="0" name=""/>
        <dsp:cNvSpPr/>
      </dsp:nvSpPr>
      <dsp:spPr>
        <a:xfrm>
          <a:off x="5576911" y="3062311"/>
          <a:ext cx="2590579" cy="1857848"/>
        </a:xfrm>
        <a:prstGeom prst="ellipse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নালা ভূমিক্ষয়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5956293" y="3334387"/>
        <a:ext cx="1831815" cy="1313696"/>
      </dsp:txXfrm>
    </dsp:sp>
    <dsp:sp modelId="{9B0D6F9D-6D58-4AAE-B688-C6D2D02D79F1}">
      <dsp:nvSpPr>
        <dsp:cNvPr id="0" name=""/>
        <dsp:cNvSpPr/>
      </dsp:nvSpPr>
      <dsp:spPr>
        <a:xfrm rot="5208030">
          <a:off x="4213168" y="4483410"/>
          <a:ext cx="322256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322256" y="190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66239" y="4494386"/>
        <a:ext cx="16112" cy="16112"/>
      </dsp:txXfrm>
    </dsp:sp>
    <dsp:sp modelId="{104D2550-865F-427C-975B-BF7267BF567A}">
      <dsp:nvSpPr>
        <dsp:cNvPr id="0" name=""/>
        <dsp:cNvSpPr/>
      </dsp:nvSpPr>
      <dsp:spPr>
        <a:xfrm>
          <a:off x="3214713" y="4662518"/>
          <a:ext cx="2439244" cy="1827943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ধ্বস ভূমিক্ষয়</a:t>
          </a:r>
          <a:endParaRPr lang="en-US" sz="36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3571932" y="4930214"/>
        <a:ext cx="1724806" cy="1292551"/>
      </dsp:txXfrm>
    </dsp:sp>
    <dsp:sp modelId="{82F043DF-99DA-43DB-9E8B-AFC6960F0229}">
      <dsp:nvSpPr>
        <dsp:cNvPr id="0" name=""/>
        <dsp:cNvSpPr/>
      </dsp:nvSpPr>
      <dsp:spPr>
        <a:xfrm rot="9191250">
          <a:off x="2897967" y="3857796"/>
          <a:ext cx="484276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484276" y="190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127998" y="3864721"/>
        <a:ext cx="24213" cy="24213"/>
      </dsp:txXfrm>
    </dsp:sp>
    <dsp:sp modelId="{F5EFC39D-BDE9-4A7B-A2A2-2B0342AA9D8E}">
      <dsp:nvSpPr>
        <dsp:cNvPr id="0" name=""/>
        <dsp:cNvSpPr/>
      </dsp:nvSpPr>
      <dsp:spPr>
        <a:xfrm>
          <a:off x="623926" y="3595700"/>
          <a:ext cx="2528082" cy="1827943"/>
        </a:xfrm>
        <a:prstGeom prst="ellipse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rPr>
            <a:t>সাগরকুল ভূমিক্ষয়</a:t>
          </a:r>
          <a:endParaRPr lang="en-US" sz="3600" kern="1200" dirty="0">
            <a:solidFill>
              <a:schemeClr val="tx1"/>
            </a:solidFill>
            <a:latin typeface="Nikosh" pitchFamily="2" charset="0"/>
            <a:cs typeface="Nikosh" pitchFamily="2" charset="0"/>
          </a:endParaRPr>
        </a:p>
      </dsp:txBody>
      <dsp:txXfrm>
        <a:off x="994155" y="3863396"/>
        <a:ext cx="1787624" cy="1292551"/>
      </dsp:txXfrm>
    </dsp:sp>
    <dsp:sp modelId="{1699A7A7-B6F4-4BA9-9456-9F881A140A7E}">
      <dsp:nvSpPr>
        <dsp:cNvPr id="0" name=""/>
        <dsp:cNvSpPr/>
      </dsp:nvSpPr>
      <dsp:spPr>
        <a:xfrm rot="12627900">
          <a:off x="2983271" y="2618330"/>
          <a:ext cx="436083" cy="38064"/>
        </a:xfrm>
        <a:custGeom>
          <a:avLst/>
          <a:gdLst/>
          <a:ahLst/>
          <a:cxnLst/>
          <a:rect l="0" t="0" r="0" b="0"/>
          <a:pathLst>
            <a:path>
              <a:moveTo>
                <a:pt x="0" y="19032"/>
              </a:moveTo>
              <a:lnTo>
                <a:pt x="436083" y="1903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 rot="10800000">
        <a:off x="3190410" y="2626460"/>
        <a:ext cx="21804" cy="21804"/>
      </dsp:txXfrm>
    </dsp:sp>
    <dsp:sp modelId="{C76ED684-16C2-41FB-B48A-3A67781416E5}">
      <dsp:nvSpPr>
        <dsp:cNvPr id="0" name=""/>
        <dsp:cNvSpPr/>
      </dsp:nvSpPr>
      <dsp:spPr>
        <a:xfrm>
          <a:off x="928255" y="1066952"/>
          <a:ext cx="2314176" cy="1827943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নদীভাঙন ভূমিক্ষয়</a:t>
          </a:r>
          <a:endParaRPr lang="en-GB" sz="2800" kern="1200" dirty="0">
            <a:solidFill>
              <a:schemeClr val="tx1"/>
            </a:solidFill>
          </a:endParaRPr>
        </a:p>
      </dsp:txBody>
      <dsp:txXfrm>
        <a:off x="1267158" y="1334648"/>
        <a:ext cx="1636370" cy="1292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F3AFB-4704-47DE-8895-ABFD91A0D39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D21DE-E381-4BD1-BEAC-676F8ADFA0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3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D21DE-E381-4BD1-BEAC-676F8ADFA01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000" t="9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CF6AF-EA5C-4E76-A02A-ABC4B3C7745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EFC2A-95FF-4BB7-944F-8F2898CE73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40x900px Flowers 307.13 KB #2353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79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5000" y="800942"/>
            <a:ext cx="5077032" cy="264687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6600" dirty="0" smtClean="0">
                <a:ln>
                  <a:solidFill>
                    <a:schemeClr val="tx1"/>
                  </a:solidFill>
                </a:ln>
                <a:latin typeface="Nikosh" pitchFamily="2" charset="0"/>
                <a:cs typeface="Nikosh" pitchFamily="2" charset="0"/>
              </a:rPr>
              <a:t>স্বাগতম</a:t>
            </a:r>
            <a:endParaRPr lang="en-US" sz="7200" b="1" cap="none" spc="50" dirty="0">
              <a:ln>
                <a:solidFill>
                  <a:schemeClr val="tx1"/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362200" y="304800"/>
            <a:ext cx="4191000" cy="149757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ভুমিক্ষয় </a:t>
            </a:r>
            <a:r>
              <a:rPr lang="bn-BD" sz="4400" dirty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রোধ </a:t>
            </a:r>
            <a:endParaRPr lang="en-US" sz="44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Protection of Soil Erosion</a:t>
            </a:r>
            <a:endParaRPr lang="en-US" sz="1400" b="1" dirty="0">
              <a:ln w="1905"/>
              <a:solidFill>
                <a:srgbClr val="F733E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42900" y="2216063"/>
            <a:ext cx="8229600" cy="1981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sz="4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ভূমি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মাটির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প্রাথমিক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কণাসমুহ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একস্থান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অন্যস্থানে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স্থানান্তর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প্রক্রিয়াকে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প্রতিরোধ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করাই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হল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ভূমিক্ষয়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রোধ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AutoShape 2" descr="পাহাড়ী ভূমি ব্যবস্থাপন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4" y="4273594"/>
            <a:ext cx="26003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273594"/>
            <a:ext cx="2305141" cy="1838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93716"/>
            <a:ext cx="2647950" cy="194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304800" y="164238"/>
            <a:ext cx="8229600" cy="10549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ভুমিক্ষয় রোধ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ে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গৃহীত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40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উপায়</a:t>
            </a:r>
            <a:endParaRPr lang="en-US" sz="4000" dirty="0" smtClean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2198" y="1372974"/>
            <a:ext cx="3810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" pitchFamily="2" charset="0"/>
                <a:cs typeface="Nikosh" pitchFamily="2" charset="0"/>
              </a:rPr>
              <a:t>১.বৃক্ষ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রোপণ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২.আচ্ছাদন ফসল</a:t>
            </a: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৩.জাবড়া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দেওয়া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৪.ভূমি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ব্যবস্থাপনা</a:t>
            </a: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৫.ফসল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ব্যবস্থাপনা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৬.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বনভুমি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dirty="0"/>
          </a:p>
        </p:txBody>
      </p:sp>
      <p:sp>
        <p:nvSpPr>
          <p:cNvPr id="10" name="Rectangle 9"/>
          <p:cNvSpPr/>
          <p:nvPr/>
        </p:nvSpPr>
        <p:spPr>
          <a:xfrm>
            <a:off x="4800600" y="1372974"/>
            <a:ext cx="419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৭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.পানি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নিকাশ</a:t>
            </a: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৮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.বাধ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নির্মাণ</a:t>
            </a: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৯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.আন্তঃফসল চাষ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১০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.বন্যা নিয়ন্ত্রণ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১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.মাটির </a:t>
            </a:r>
            <a:r>
              <a:rPr lang="bn-BD" sz="2800" dirty="0">
                <a:latin typeface="Nikosh" pitchFamily="2" charset="0"/>
                <a:cs typeface="Nikosh" pitchFamily="2" charset="0"/>
              </a:rPr>
              <a:t>বুনট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উন্নয়ন</a:t>
            </a:r>
            <a:endParaRPr lang="en-US" sz="2800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১২.পাহাড়ে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ধাপ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চাষ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78" y="4191000"/>
            <a:ext cx="2733675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14" y="4210050"/>
            <a:ext cx="2971800" cy="222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941" y="4210050"/>
            <a:ext cx="29337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866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733800" cy="71596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ভূমি</a:t>
            </a:r>
            <a:r>
              <a:rPr lang="en-US" sz="5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5400" dirty="0" err="1" smtClean="0">
                <a:latin typeface="Nikosh" pitchFamily="2" charset="0"/>
                <a:cs typeface="Nikosh" pitchFamily="2" charset="0"/>
              </a:rPr>
              <a:t>সংরক্ষণ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10" y="1066800"/>
            <a:ext cx="8229600" cy="1981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sz="44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এলাকার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মাটি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ভূমিক্ষয়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রোধ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ভৌত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রাসায়নিক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জৈবিক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গুনাগুণ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বজায়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bn-BD" sz="4400" dirty="0" smtClean="0">
                <a:latin typeface="Nikosh" pitchFamily="2" charset="0"/>
                <a:cs typeface="Nikosh" pitchFamily="2" charset="0"/>
              </a:rPr>
              <a:t>কে বলা হয় ভূমি সংরক্ষণ। </a:t>
            </a:r>
            <a:endParaRPr lang="en-US" sz="4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122" name="Picture 2" descr="Cover Crop - Seed Mixes to Improve Farming | Penningt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21" y="3124200"/>
            <a:ext cx="7234727" cy="322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267200" cy="71596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ভূমি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সংরক্ষণের</a:t>
            </a:r>
            <a:r>
              <a:rPr lang="en-US" sz="4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800" dirty="0" err="1" smtClean="0">
                <a:latin typeface="Nikosh" pitchFamily="2" charset="0"/>
                <a:cs typeface="Nikosh" pitchFamily="2" charset="0"/>
              </a:rPr>
              <a:t>উপায়</a:t>
            </a:r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3124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১.শস্য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পর্যায়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২.আচ্ছাদন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ফসল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৩.জাবড়া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দেওয়া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.ফসল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ব্যবস্থাপনা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৫.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বাঁধ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নির্মাণ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৬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.আন্তঃফসল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চাষ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dirty="0">
                <a:latin typeface="Nikosh" pitchFamily="2" charset="0"/>
                <a:cs typeface="Nikosh" pitchFamily="2" charset="0"/>
              </a:rPr>
              <a:t>৭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.বন্যা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নিয়ন্ত্রণ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00400" y="1447800"/>
            <a:ext cx="533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৮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জৈব সার প্রয়োগ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৯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নিড়ানি প্রয়োগ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১০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জৈব বালাইনাশক ব্যবহার</a:t>
            </a: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১১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ফসলের অবশিষ্টাংশ সংযোজন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পাহাড়ের ঢালে ফালি চাষ বা ধাপ চাষ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১৩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বনভুমি সৃষ্টি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dirty="0" smtClean="0">
                <a:latin typeface="Nikosh" pitchFamily="2" charset="0"/>
                <a:cs typeface="Nikosh" pitchFamily="2" charset="0"/>
              </a:rPr>
              <a:t>১৪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.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পশুচারণ নিয়ন্ত্রণ 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66900" y="152400"/>
            <a:ext cx="5181600" cy="1219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ভূমি সংরক্ষণের গুরুত্ব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73941"/>
            <a:ext cx="8305800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মাটির উরবরতা ও উৎপাদন ক্ষমতা বৃদ্ধি পায়।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207341"/>
            <a:ext cx="8305800" cy="1077218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মাটিতে উদ্ভিদের অত্যাবশ্যকীয় পুষ্টি উপাদান সথিক অনুপাতে সংরক্ষিত থাকে 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740741"/>
            <a:ext cx="8305800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পাহাড়ি ঢাল ও উপত্যকায় ফসল বৃদ্ধি পায়।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3274141"/>
            <a:ext cx="8305800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মাটির সংযুক্তির উন্নয়ন ঘটে।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807541"/>
            <a:ext cx="8305800" cy="1077218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মাটিতে অনুজিবের কার্যাবলী বৃদ্ধি পায় ফলে জৈব পদার্থের পচন তরান্বিত হয়।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340941"/>
            <a:ext cx="8305800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মাটিতে বায়ু, পানি ও উদ্ভিদের শিকড়ের চলাচল বৃদ্ধি পায়।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874341"/>
            <a:ext cx="8305800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জমির মাটির অপসারন হয় না।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331541"/>
            <a:ext cx="8305800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bn-BD" sz="3200" dirty="0" smtClean="0">
                <a:latin typeface="Nikosh" pitchFamily="2" charset="0"/>
                <a:cs typeface="Nikosh" pitchFamily="2" charset="0"/>
              </a:rPr>
              <a:t>আবাদি জমি সংরক্ষিত থাকে।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00200"/>
            <a:ext cx="225093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2800" dirty="0"/>
              <a:t>মাটির </a:t>
            </a:r>
            <a:r>
              <a:rPr lang="bn-BD" sz="2800" dirty="0" smtClean="0"/>
              <a:t>উর্বরতা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8016" y="4168170"/>
            <a:ext cx="371127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2800" dirty="0" smtClean="0"/>
              <a:t>মাটির উৎপাদন </a:t>
            </a:r>
            <a:r>
              <a:rPr lang="bn-BD" sz="2800" dirty="0"/>
              <a:t>ক্ষমতা </a:t>
            </a:r>
            <a:endParaRPr lang="en-US" sz="2800" dirty="0"/>
          </a:p>
        </p:txBody>
      </p:sp>
      <p:sp>
        <p:nvSpPr>
          <p:cNvPr id="5" name="Hexagon 4"/>
          <p:cNvSpPr/>
          <p:nvPr/>
        </p:nvSpPr>
        <p:spPr>
          <a:xfrm>
            <a:off x="304800" y="304800"/>
            <a:ext cx="8382000" cy="9144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মাটির উর্বরতা ও উৎপাদন ক্ষমতা </a:t>
            </a:r>
          </a:p>
        </p:txBody>
      </p:sp>
      <p:sp>
        <p:nvSpPr>
          <p:cNvPr id="7" name="Rectangle 6"/>
          <p:cNvSpPr/>
          <p:nvPr/>
        </p:nvSpPr>
        <p:spPr>
          <a:xfrm>
            <a:off x="18788" y="2123420"/>
            <a:ext cx="9125211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উদ্ভিদ বা ফসলকে সরবরাহ করার মত উপযুক্ত পরিমান ও অনুপাতে প্রয়োজনীয় পুষ্টি উপাদান মাটিতে বিদ্যমান থাকলে তাকে মাটির উর্বরতা বলে।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8016" y="4691390"/>
            <a:ext cx="9125211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অনুকুল পরিবেশে উপযুক্ত ভূমি ব্যবস্থাপনার মাধ্যমে মাটির সর্বোচ্চ ফসল উৎপাদন করার ক্ষমতাকে মাটির উৎপাদন ক্ষমতা বলে।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21921" y="3183284"/>
            <a:ext cx="9125211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2400" dirty="0" smtClean="0">
                <a:latin typeface="Nikosh" pitchFamily="2" charset="0"/>
                <a:cs typeface="Nikosh" pitchFamily="2" charset="0"/>
              </a:rPr>
              <a:t>উদ্ভিদের সার্বিক বৃদ্ধিতে ১৭ টি পুষ্টি উপাদান অত্যাবশ্যকীয়। এই পুষ্টি উপাদানগুলো মাটিতে সুষম অনুপাতে বিদ্যমান থাকলে সেই মাটিকে উর্বর মাটি বলে।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016" y="5645497"/>
            <a:ext cx="912521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2000" dirty="0" smtClean="0">
                <a:latin typeface="Nikosh" pitchFamily="2" charset="0"/>
                <a:cs typeface="Nikosh" pitchFamily="2" charset="0"/>
              </a:rPr>
              <a:t>মাটির উৎপাদন ক্ষমতা- মাটির উর্বরতা, জলবায়ু তথা  আর্দ্রতা, তাপমাত্রা, আগাছা, কীটপতঙ্গ, সেচ-নিকাশ ইত্যাদি অনুকুল অবস্থার উপর নির্ভর করে। তাই বলা হয় ‘মাটি উর্বর হলে উৎপাদনক্ষম নাও হতে পারে, কিন্তু উৎপাদনক্ষম মাটি অবশ্যই উর্বর’। </a:t>
            </a:r>
          </a:p>
        </p:txBody>
      </p:sp>
    </p:spTree>
    <p:extLst>
      <p:ext uri="{BB962C8B-B14F-4D97-AF65-F5344CB8AC3E}">
        <p14:creationId xmlns:p14="http://schemas.microsoft.com/office/powerpoint/2010/main" val="78997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4953000"/>
            <a:ext cx="71628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মাটির উর্বরতা ও উৎপাদন ক্ষমতার মধ্যে পার্থক্য লিখ।  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4564" y="66470"/>
            <a:ext cx="6336836" cy="466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3200400"/>
            <a:ext cx="7467600" cy="26776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১। ভূমিক্ষয় বলতে কী বুঝ?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২। মালচিং কী?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৩। ক্ষয়কারী নিয়ামকের ভিত্তিতে ভূমিক্ষয় কত প্রকার?  </a:t>
            </a: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৪। ভূমিক্ষয়ের ২টি কারণ বল। </a:t>
            </a:r>
          </a:p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৫। ভূমি সংরক্ষণের উপায় কী?</a:t>
            </a:r>
          </a:p>
          <a:p>
            <a:r>
              <a:rPr lang="bn-BD" sz="2800" dirty="0">
                <a:latin typeface="Nikosh" pitchFamily="2" charset="0"/>
                <a:cs typeface="Nikosh" pitchFamily="2" charset="0"/>
              </a:rPr>
              <a:t>৬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। ভূমি সংরক্ষণের প্রয়োজনীয়তা ব্যাখ্যা কর।   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074" name="AutoShape 2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পারলে উত্তর দাও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loud Callout 10"/>
          <p:cNvSpPr/>
          <p:nvPr/>
        </p:nvSpPr>
        <p:spPr>
          <a:xfrm>
            <a:off x="1219200" y="533400"/>
            <a:ext cx="3200400" cy="1676400"/>
          </a:xfrm>
          <a:prstGeom prst="cloudCallou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sz="40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81000"/>
            <a:ext cx="3079136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4495800"/>
            <a:ext cx="8534400" cy="10772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" pitchFamily="2" charset="0"/>
                <a:cs typeface="Nikosh" pitchFamily="2" charset="0"/>
              </a:rPr>
              <a:t>মাটির উর্বরতা ও উৎপাদন ক্ষমতা বৃদ্ধি ও সংরক্ষণের উপায় সম্পর্কে একটি প্রতিবেদন তৈরি কর।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38400" y="152400"/>
            <a:ext cx="4038600" cy="990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বাড়ির কাজ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286754"/>
            <a:ext cx="4191000" cy="301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124200" y="0"/>
            <a:ext cx="251460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0" y="76200"/>
            <a:ext cx="12522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বাণী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1" y="1372766"/>
            <a:ext cx="6248400" cy="392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7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00600"/>
            <a:ext cx="3352800" cy="16764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41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বিষয়ঃ</a:t>
            </a:r>
            <a:r>
              <a:rPr lang="en-US" sz="41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41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কৃষিশিক্ষা </a:t>
            </a:r>
          </a:p>
          <a:p>
            <a:pPr algn="ctr">
              <a:buNone/>
            </a:pPr>
            <a:r>
              <a:rPr lang="en-US" sz="3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শ্রেণিঃ</a:t>
            </a:r>
            <a:r>
              <a:rPr lang="en-US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একা</a:t>
            </a:r>
            <a:r>
              <a:rPr lang="en-US" sz="3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দশ</a:t>
            </a:r>
            <a:r>
              <a:rPr lang="bn-BD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0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>
              <a:buNone/>
            </a:pPr>
            <a:r>
              <a:rPr lang="en-US" sz="30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অধ্যায়ঃ</a:t>
            </a:r>
            <a:r>
              <a:rPr lang="bn-BD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দ্বিতীয় </a:t>
            </a:r>
          </a:p>
          <a:p>
            <a:pPr algn="ctr">
              <a:buNone/>
            </a:pPr>
            <a:r>
              <a:rPr lang="bn-BD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ভুমি সম্পৃক্ত কৃষি প্রযুক্তি (</a:t>
            </a:r>
            <a:r>
              <a:rPr lang="en-US" sz="21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L-</a:t>
            </a:r>
            <a:r>
              <a:rPr lang="bn-BD" sz="21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3</a:t>
            </a:r>
            <a:r>
              <a:rPr lang="en-US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</a:t>
            </a:r>
            <a:r>
              <a:rPr lang="bn-BD" sz="30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</a:t>
            </a:r>
            <a:endParaRPr lang="en-US" sz="30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514600"/>
            <a:ext cx="3657600" cy="1752600"/>
          </a:xfrm>
          <a:noFill/>
        </p:spPr>
        <p:txBody>
          <a:bodyPr>
            <a:normAutofit fontScale="55000" lnSpcReduction="20000"/>
          </a:bodyPr>
          <a:lstStyle/>
          <a:p>
            <a:pPr algn="ctr"/>
            <a:r>
              <a:rPr lang="bn-BD" sz="65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মাহমুদা নাছরিন  </a:t>
            </a:r>
            <a:endParaRPr lang="en-US" sz="65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18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en-US" sz="29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bn-BD" sz="2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কৃষিশিক্ষা</a:t>
            </a:r>
            <a:r>
              <a:rPr lang="en-US" sz="2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)</a:t>
            </a:r>
          </a:p>
          <a:p>
            <a:pPr algn="ctr"/>
            <a:r>
              <a:rPr lang="bn-BD" sz="2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ইনডেক্স নং ৩০৮৪৬১৪  </a:t>
            </a:r>
            <a:endParaRPr lang="en-US" sz="29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sz="2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হাফেজ জিয়াউর রহমান</a:t>
            </a:r>
            <a:r>
              <a:rPr lang="en-US" sz="2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ডিগ্রি</a:t>
            </a:r>
            <a:r>
              <a:rPr lang="en-US" sz="2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900" dirty="0" err="1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কলেজ</a:t>
            </a:r>
            <a:r>
              <a:rPr lang="bn-BD" sz="2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9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   </a:t>
            </a:r>
            <a:r>
              <a:rPr lang="bn-BD" sz="29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শ্যামগঞ্জ, পূর্বধলা, নেত্রকোনা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" pitchFamily="2" charset="0"/>
                <a:cs typeface="Nikosh" pitchFamily="2" charset="0"/>
              </a:rPr>
              <a:t>E-mail: mahmudanasrin75@gmail.com</a:t>
            </a:r>
            <a:endParaRPr lang="bn-BD" sz="2400" dirty="0" smtClean="0">
              <a:solidFill>
                <a:schemeClr val="bg1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endParaRPr lang="bn-BD" sz="2400" dirty="0" smtClean="0">
              <a:ln>
                <a:solidFill>
                  <a:schemeClr val="bg2"/>
                </a:solidFill>
              </a:ln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 smtClean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pic>
        <p:nvPicPr>
          <p:cNvPr id="9" name="Picture 8" descr="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200"/>
            <a:ext cx="2133600" cy="26682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National University :: College Detai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0"/>
            <a:ext cx="1428750" cy="179070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048000" y="228600"/>
            <a:ext cx="17011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ichigan Cover Crops: Get Your Plan Together Before Small Gra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991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447800"/>
            <a:ext cx="769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9600" b="1" cap="none" spc="300" dirty="0" smtClean="0">
                <a:ln w="11430" cmpd="sng">
                  <a:solidFill>
                    <a:srgbClr val="FF0000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সকলকে ধন্যবাদ</a:t>
            </a:r>
            <a:endParaRPr lang="en-US" sz="9600" b="1" cap="none" spc="300" dirty="0">
              <a:ln w="11430" cmpd="sng">
                <a:solidFill>
                  <a:srgbClr val="FF0000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267200" cy="792162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dirty="0" smtClean="0">
                <a:latin typeface="Nikosh" pitchFamily="2" charset="0"/>
                <a:cs typeface="Nikosh" pitchFamily="2" charset="0"/>
              </a:rPr>
              <a:t>ছবি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লক্ষ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318" name="AutoShape 6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রূপালী সার্বিক গ্রাম উন্নয়ন সমবায়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হলুদ চাদরে ঢাকা ফসলের মা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হলুদ চাদরে ঢাকা ফসলের মা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Successful cultivation of Horticulture Crop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6" name="Picture 2" descr="Soil Erosion and Degradation: Simple Definition, Causes, Consequenc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143000"/>
            <a:ext cx="4212773" cy="2211706"/>
          </a:xfrm>
          <a:prstGeom prst="rect">
            <a:avLst/>
          </a:prstGeom>
          <a:noFill/>
        </p:spPr>
      </p:pic>
      <p:pic>
        <p:nvPicPr>
          <p:cNvPr id="16388" name="Picture 4" descr="Method For Determining The Degree od Soil Erosion Risk Erosion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63718"/>
            <a:ext cx="4370191" cy="2190988"/>
          </a:xfrm>
          <a:prstGeom prst="rect">
            <a:avLst/>
          </a:prstGeom>
          <a:noFill/>
        </p:spPr>
      </p:pic>
      <p:pic>
        <p:nvPicPr>
          <p:cNvPr id="2050" name="Picture 2" descr="হারিয়ে যাচ্ছে গ্রাম বাংলার প্রাচীন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62400"/>
            <a:ext cx="4060373" cy="246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47577" y="3354706"/>
            <a:ext cx="3848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" pitchFamily="2" charset="0"/>
                <a:cs typeface="Nikosh" pitchFamily="2" charset="0"/>
              </a:rPr>
              <a:t>এসবের ফলে কী হচ্ছে?</a:t>
            </a:r>
            <a:r>
              <a:rPr lang="as-IN" sz="40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40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2" name="Picture 4" descr="জিহ্বাতে মেতে আছি, প্রাণহানিতে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435" y="3962400"/>
            <a:ext cx="4601320" cy="245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33600" y="228600"/>
            <a:ext cx="5085046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905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আমাদের আজকের পাঠ</a:t>
            </a:r>
            <a:endParaRPr lang="en-US" sz="5400" b="1" cap="none" spc="0" dirty="0">
              <a:ln w="1905">
                <a:solidFill>
                  <a:srgbClr val="FF00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4495800"/>
            <a:ext cx="8534400" cy="153888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6600" b="1" cap="none" spc="0" dirty="0" smtClean="0">
                <a:ln w="1905">
                  <a:solidFill>
                    <a:srgbClr val="00B05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ভূমিক্ষয় ও ভূমিক্ষয় রোধ </a:t>
            </a:r>
          </a:p>
          <a:p>
            <a:pPr algn="ctr"/>
            <a:r>
              <a:rPr lang="en-US" sz="2800" b="1" cap="none" spc="0" dirty="0" smtClean="0">
                <a:ln w="1905">
                  <a:solidFill>
                    <a:srgbClr val="FF0000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Soil Erosion &amp; Control of Soil Erosion</a:t>
            </a:r>
            <a:endParaRPr lang="en-US" sz="2800" b="1" cap="none" spc="0" dirty="0">
              <a:ln w="1905">
                <a:solidFill>
                  <a:srgbClr val="FF0000"/>
                </a:solidFill>
              </a:ln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5362" name="Picture 2" descr="নড়িয়ায় ভাঙন, হাজারো মানুষের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074093"/>
            <a:ext cx="6248400" cy="351695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নদীভাঙ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229600" cy="4937761"/>
          </a:xfrm>
          <a:prstGeom prst="rect">
            <a:avLst/>
          </a:prstGeom>
          <a:noFill/>
        </p:spPr>
      </p:pic>
      <p:sp>
        <p:nvSpPr>
          <p:cNvPr id="2050" name="AutoShape 2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Cooperative le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5800" y="3352800"/>
            <a:ext cx="510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/>
            <a:r>
              <a:rPr lang="bn-BD" sz="40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এই পাঠ শেষে শিক্ষার্থীরা -</a:t>
            </a:r>
            <a:endParaRPr lang="en-US" sz="40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4038600"/>
            <a:ext cx="83058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ভুমিক্ষয় ও ভুমিক্ষয় রোধ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ভূমি সংরক্ষণের উপায়সমূহ বিশ্লেষণ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ভূমি সংরক্ষণের প্রয়োজনীয়তা ব্যাখ্যা করতে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মাটির উর্বরতা ও উৎপাদন ক্ষমতা বর্ণনা করতে পারবে।</a:t>
            </a:r>
            <a:endParaRPr lang="bn-BD" sz="20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Cloud 12"/>
          <p:cNvSpPr/>
          <p:nvPr/>
        </p:nvSpPr>
        <p:spPr>
          <a:xfrm rot="152830">
            <a:off x="2621277" y="75481"/>
            <a:ext cx="3429000" cy="1447800"/>
          </a:xfrm>
          <a:prstGeom prst="cloud">
            <a:avLst/>
          </a:prstGeom>
          <a:solidFill>
            <a:srgbClr val="B674B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24200" y="228600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শিখন ফল</a:t>
            </a:r>
            <a:endParaRPr lang="en-U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228599"/>
            <a:ext cx="3048000" cy="1274523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ভূমিক্ষয়</a:t>
            </a:r>
            <a:r>
              <a:rPr lang="en-US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endParaRPr lang="en-US" sz="4800" b="1" dirty="0">
              <a:ln w="1905"/>
              <a:solidFill>
                <a:srgbClr val="F733E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176" y="3886200"/>
            <a:ext cx="83820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" pitchFamily="2" charset="0"/>
                <a:cs typeface="Nikosh" pitchFamily="2" charset="0"/>
              </a:rPr>
              <a:t>জোরালো বৃষ্টিপাত, প্রবল বায়ুপ্রবাহ, হিমবাহ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পানির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দ্রুত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স্রোতধারা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নদী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ভাঙ্গন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,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ইত্যাদি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প্রাকৃতিক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মানুষের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দৈনন্দিন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ক্রিয়াকলাপের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ভুমির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উপরিভাগ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মাটি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আলগা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এক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স্থান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অন্য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স্থানে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স্থানান্তরিত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হওয়াকে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ভূমিক্ষয়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বলে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2438400"/>
            <a:ext cx="8382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ভূমিক্ষয়ঃ বিভিন্ন কারণে </a:t>
            </a:r>
            <a:r>
              <a:rPr lang="bn-BD" sz="3200" dirty="0">
                <a:latin typeface="Nikosh" pitchFamily="2" charset="0"/>
                <a:cs typeface="Nikosh" pitchFamily="2" charset="0"/>
              </a:rPr>
              <a:t>ভূমির উপরিভাগের মাটির কনা অন্যত্র চলে যাওয়াকে ভূমিক্ষয় বলে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।</a:t>
            </a:r>
          </a:p>
        </p:txBody>
      </p:sp>
      <p:sp>
        <p:nvSpPr>
          <p:cNvPr id="16" name="Subtitle 2"/>
          <p:cNvSpPr>
            <a:spLocks noGrp="1"/>
          </p:cNvSpPr>
          <p:nvPr/>
        </p:nvSpPr>
        <p:spPr>
          <a:xfrm>
            <a:off x="416490" y="1503123"/>
            <a:ext cx="6974909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ভূমিঃ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ভূ-পৃষ্ঠের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পাতলা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নরম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স্তর</a:t>
            </a:r>
            <a:r>
              <a:rPr lang="en-US" sz="4400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endParaRPr lang="en-US" dirty="0" smtClean="0">
              <a:latin typeface="SutonnyOMJ" pitchFamily="2" charset="0"/>
              <a:cs typeface="SutonnyOMJ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19100"/>
            <a:ext cx="2971800" cy="2107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064" y="4297370"/>
            <a:ext cx="2881861" cy="21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1815229" y="228600"/>
            <a:ext cx="4585572" cy="64261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ভূমিক্ষয়ের কারণ</a:t>
            </a:r>
            <a:endParaRPr lang="en-US" sz="4000" b="1" dirty="0">
              <a:ln w="1905"/>
              <a:solidFill>
                <a:srgbClr val="F733E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241" y="887777"/>
            <a:ext cx="251772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প্রাকৃতিক কারণঃ  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248241" y="3700656"/>
            <a:ext cx="251772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28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মানুষ সৃষ্ট কারণঃ  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1" y="1562100"/>
            <a:ext cx="251772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64486" y="2097461"/>
            <a:ext cx="1901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>
                <a:solidFill>
                  <a:schemeClr val="bg1"/>
                </a:solidFill>
              </a:rPr>
              <a:t>জোরালো বৃষ্টিপাত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9725"/>
            <a:ext cx="290512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75594" y="1764268"/>
            <a:ext cx="16161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প্রবল বায়ুপ্রবাহ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85917"/>
            <a:ext cx="2871692" cy="204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19800" y="1609725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>পানির দ্রুত স্রোতধারা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52159" y="2133600"/>
            <a:ext cx="121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/>
              <a:t>নদী ভাঙ্গন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1" y="4272094"/>
            <a:ext cx="2647359" cy="21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71920" y="4319100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গাছ কাটা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577594" y="4303066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পাহার কাটা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924800" y="4352879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জুম চাষ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6019800" y="2620103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বন্যা</a:t>
            </a:r>
            <a:endParaRPr lang="bn-BD" dirty="0"/>
          </a:p>
        </p:txBody>
      </p:sp>
      <p:sp>
        <p:nvSpPr>
          <p:cNvPr id="23" name="Rectangle 22"/>
          <p:cNvSpPr/>
          <p:nvPr/>
        </p:nvSpPr>
        <p:spPr>
          <a:xfrm>
            <a:off x="6092062" y="2989435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ভূমিধ্বস</a:t>
            </a:r>
            <a:endParaRPr lang="bn-BD" dirty="0"/>
          </a:p>
        </p:txBody>
      </p:sp>
      <p:sp>
        <p:nvSpPr>
          <p:cNvPr id="24" name="Rectangle 23"/>
          <p:cNvSpPr/>
          <p:nvPr/>
        </p:nvSpPr>
        <p:spPr>
          <a:xfrm>
            <a:off x="7924800" y="5029859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ভূমি কর্ষণ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924800" y="5562600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পশু চারণ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228717" y="4685389"/>
            <a:ext cx="1648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রাস্তাঘাট নির্মাণ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683582" y="5148712"/>
            <a:ext cx="1148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গৃহ নির্মাণ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713766" y="5569721"/>
            <a:ext cx="2117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শিল্প কারখানা স্থাপন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975594" y="5939053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যানবাহন চলাচল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745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বাংলাদেশের জাতীয় দুর্যোগ নদীভাঙন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28" y="1484890"/>
            <a:ext cx="3150689" cy="2401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7" name="Picture 5" descr="যুক্তরাষ্ট্রের দিকে ধেয়ে যাচ্ছে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89" y="4149802"/>
            <a:ext cx="3201317" cy="2356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87769" y="1059250"/>
            <a:ext cx="21336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(ক) পানিজনিত ভূমিক্ষয়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7769" y="4140601"/>
            <a:ext cx="219128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(খ) বায়ুজনিত ভূমিক্ষয় </a:t>
            </a:r>
            <a:endParaRPr lang="en-US" sz="2000" dirty="0"/>
          </a:p>
        </p:txBody>
      </p:sp>
      <p:sp>
        <p:nvSpPr>
          <p:cNvPr id="33799" name="AutoShape 7" descr="কাউখালীতে পাহাড় কেটে উজাড় করছেন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15228" y="7937"/>
            <a:ext cx="4814171" cy="86327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ভূমিক্ষয়ের শ্রেণিবিভাগ </a:t>
            </a:r>
            <a:endParaRPr lang="en-US" sz="3600" b="1" dirty="0">
              <a:ln w="1905"/>
              <a:solidFill>
                <a:srgbClr val="F733E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243905" y="2197773"/>
            <a:ext cx="56609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5292"/>
            <a:ext cx="2341977" cy="227311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114799" y="3338407"/>
            <a:ext cx="251146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১) রিল বা সুক্ষ নালা ভূমিক্ষয় 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629398" y="3338407"/>
            <a:ext cx="259080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২) গালি বা স্থুল নালা ভূমিক্ষয় 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4389134" y="5745359"/>
            <a:ext cx="21336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৩) নদীর তীর  ভূমিক্ষয় 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880964" y="5745359"/>
            <a:ext cx="21336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৪) সাগরকূল ভূমিক্ষয় </a:t>
            </a:r>
            <a:endParaRPr lang="en-US" sz="2000" dirty="0"/>
          </a:p>
        </p:txBody>
      </p:sp>
      <p:sp>
        <p:nvSpPr>
          <p:cNvPr id="25" name="Rectangle 24"/>
          <p:cNvSpPr/>
          <p:nvPr/>
        </p:nvSpPr>
        <p:spPr>
          <a:xfrm>
            <a:off x="4482228" y="6162874"/>
            <a:ext cx="21336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৫)ধ্বস ভূমিক্ষয় </a:t>
            </a:r>
            <a:endParaRPr lang="en-US" sz="2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828" y="1065292"/>
            <a:ext cx="2398736" cy="227311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799" y="3860702"/>
            <a:ext cx="2189577" cy="1884657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8518"/>
            <a:ext cx="2232764" cy="1881258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662506" y="4927734"/>
            <a:ext cx="160065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১) গড়ানো ক্ষয় 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1662506" y="5218888"/>
            <a:ext cx="123309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২) লম্ফ ক্ষয় </a:t>
            </a:r>
            <a:endParaRPr lang="en-US" sz="2000" dirty="0"/>
          </a:p>
        </p:txBody>
      </p:sp>
      <p:sp>
        <p:nvSpPr>
          <p:cNvPr id="31" name="Rectangle 30"/>
          <p:cNvSpPr/>
          <p:nvPr/>
        </p:nvSpPr>
        <p:spPr>
          <a:xfrm>
            <a:off x="1657494" y="5572527"/>
            <a:ext cx="154277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৩) ধূলিঝড় ক্ষয় 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6880964" y="6145469"/>
            <a:ext cx="21336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bn-BD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৬) আস্তরন ভূমিক্ষয় 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04673302"/>
              </p:ext>
            </p:extLst>
          </p:nvPr>
        </p:nvGraphicFramePr>
        <p:xfrm>
          <a:off x="214282" y="214290"/>
          <a:ext cx="8643998" cy="6643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314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7B6815-17AE-40AF-A8DC-2963C0B35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C67B6815-17AE-40AF-A8DC-2963C0B35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C67B6815-17AE-40AF-A8DC-2963C0B35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C67B6815-17AE-40AF-A8DC-2963C0B352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graphicEl>
                                              <a:dgm id="{C67B6815-17AE-40AF-A8DC-2963C0B352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1EEC46-4439-42CB-AEB8-B4E3404C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581EEC46-4439-42CB-AEB8-B4E3404C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581EEC46-4439-42CB-AEB8-B4E3404C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dgm id="{581EEC46-4439-42CB-AEB8-B4E3404C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graphicEl>
                                              <a:dgm id="{581EEC46-4439-42CB-AEB8-B4E3404CD4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1B65C1-93A0-4DDE-8BD2-BEB3A9F85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071B65C1-93A0-4DDE-8BD2-BEB3A9F85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071B65C1-93A0-4DDE-8BD2-BEB3A9F85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071B65C1-93A0-4DDE-8BD2-BEB3A9F85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graphicEl>
                                              <a:dgm id="{071B65C1-93A0-4DDE-8BD2-BEB3A9F85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29C325-91B2-42A9-8178-20C51E1DF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dgm id="{0029C325-91B2-42A9-8178-20C51E1DF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0029C325-91B2-42A9-8178-20C51E1DF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0029C325-91B2-42A9-8178-20C51E1DF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0029C325-91B2-42A9-8178-20C51E1DF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0A636D-BD5C-4F0D-9753-061A2DE07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dgm id="{990A636D-BD5C-4F0D-9753-061A2DE07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990A636D-BD5C-4F0D-9753-061A2DE07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990A636D-BD5C-4F0D-9753-061A2DE07C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990A636D-BD5C-4F0D-9753-061A2DE07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5C87B2-7C92-4483-961F-14AD0D946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235C87B2-7C92-4483-961F-14AD0D946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235C87B2-7C92-4483-961F-14AD0D946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235C87B2-7C92-4483-961F-14AD0D946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graphicEl>
                                              <a:dgm id="{235C87B2-7C92-4483-961F-14AD0D946C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E8A80B-4DB7-4B4A-9D84-075559F1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FCE8A80B-4DB7-4B4A-9D84-075559F1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FCE8A80B-4DB7-4B4A-9D84-075559F1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FCE8A80B-4DB7-4B4A-9D84-075559F1B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graphicEl>
                                              <a:dgm id="{FCE8A80B-4DB7-4B4A-9D84-075559F1B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0D6F9D-6D58-4AAE-B688-C6D2D02D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9B0D6F9D-6D58-4AAE-B688-C6D2D02D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9B0D6F9D-6D58-4AAE-B688-C6D2D02D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9B0D6F9D-6D58-4AAE-B688-C6D2D02D79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graphicEl>
                                              <a:dgm id="{9B0D6F9D-6D58-4AAE-B688-C6D2D02D79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4D2550-865F-427C-975B-BF7267BF5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04D2550-865F-427C-975B-BF7267BF5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04D2550-865F-427C-975B-BF7267BF5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104D2550-865F-427C-975B-BF7267BF5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graphicEl>
                                              <a:dgm id="{104D2550-865F-427C-975B-BF7267BF5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F043DF-99DA-43DB-9E8B-AFC6960F0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82F043DF-99DA-43DB-9E8B-AFC6960F0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82F043DF-99DA-43DB-9E8B-AFC6960F0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82F043DF-99DA-43DB-9E8B-AFC6960F02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82F043DF-99DA-43DB-9E8B-AFC6960F02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EFC39D-BDE9-4A7B-A2A2-2B0342AA9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F5EFC39D-BDE9-4A7B-A2A2-2B0342AA9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F5EFC39D-BDE9-4A7B-A2A2-2B0342AA9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F5EFC39D-BDE9-4A7B-A2A2-2B0342AA9D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>
                                            <p:graphicEl>
                                              <a:dgm id="{F5EFC39D-BDE9-4A7B-A2A2-2B0342AA9D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99A7A7-B6F4-4BA9-9456-9F881A140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>
                                            <p:graphicEl>
                                              <a:dgm id="{1699A7A7-B6F4-4BA9-9456-9F881A140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1699A7A7-B6F4-4BA9-9456-9F881A140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1699A7A7-B6F4-4BA9-9456-9F881A140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1699A7A7-B6F4-4BA9-9456-9F881A140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6ED684-16C2-41FB-B48A-3A6778141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C76ED684-16C2-41FB-B48A-3A6778141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C76ED684-16C2-41FB-B48A-3A6778141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C76ED684-16C2-41FB-B48A-3A6778141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C76ED684-16C2-41FB-B48A-3A6778141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669</Words>
  <Application>Microsoft Office PowerPoint</Application>
  <PresentationFormat>On-screen Show (4:3)</PresentationFormat>
  <Paragraphs>127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ছবিগুলো লক্ষ কর।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ভূমি সংরক্ষণ</vt:lpstr>
      <vt:lpstr>ভূমি সংরক্ষণের উপায়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</dc:creator>
  <cp:lastModifiedBy>ismail - [2010]</cp:lastModifiedBy>
  <cp:revision>231</cp:revision>
  <dcterms:created xsi:type="dcterms:W3CDTF">2020-07-02T02:59:26Z</dcterms:created>
  <dcterms:modified xsi:type="dcterms:W3CDTF">2020-07-29T04:34:18Z</dcterms:modified>
</cp:coreProperties>
</file>