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2" r:id="rId2"/>
    <p:sldId id="270" r:id="rId3"/>
    <p:sldId id="263" r:id="rId4"/>
    <p:sldId id="264" r:id="rId5"/>
    <p:sldId id="265" r:id="rId6"/>
    <p:sldId id="266" r:id="rId7"/>
    <p:sldId id="267" r:id="rId8"/>
    <p:sldId id="268" r:id="rId9"/>
    <p:sldId id="271" r:id="rId10"/>
    <p:sldId id="261" r:id="rId11"/>
    <p:sldId id="289" r:id="rId12"/>
    <p:sldId id="272" r:id="rId13"/>
    <p:sldId id="273" r:id="rId14"/>
    <p:sldId id="274" r:id="rId15"/>
    <p:sldId id="276" r:id="rId16"/>
    <p:sldId id="277" r:id="rId17"/>
    <p:sldId id="285" r:id="rId18"/>
    <p:sldId id="278" r:id="rId19"/>
    <p:sldId id="286" r:id="rId20"/>
    <p:sldId id="279" r:id="rId21"/>
    <p:sldId id="287" r:id="rId22"/>
    <p:sldId id="280" r:id="rId23"/>
    <p:sldId id="288" r:id="rId24"/>
    <p:sldId id="281" r:id="rId25"/>
    <p:sldId id="282" r:id="rId26"/>
    <p:sldId id="284" r:id="rId27"/>
    <p:sldId id="283" r:id="rId28"/>
    <p:sldId id="290" r:id="rId29"/>
    <p:sldId id="291" r:id="rId30"/>
    <p:sldId id="29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A400370-6EBA-4F92-A7D7-3FF60EC11CCB}" type="datetimeFigureOut">
              <a:rPr lang="en-GB" smtClean="0"/>
              <a:t>29/07/2020</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76F16A0B-BAC0-443E-B386-1949C7C0F8C3}"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400370-6EBA-4F92-A7D7-3FF60EC11CCB}" type="datetimeFigureOut">
              <a:rPr lang="en-GB" smtClean="0"/>
              <a:t>29/07/2020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F16A0B-BAC0-443E-B386-1949C7C0F8C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400370-6EBA-4F92-A7D7-3FF60EC11CCB}" type="datetimeFigureOut">
              <a:rPr lang="en-GB" smtClean="0"/>
              <a:t>29/07/2020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F16A0B-BAC0-443E-B386-1949C7C0F8C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400370-6EBA-4F92-A7D7-3FF60EC11CCB}" type="datetimeFigureOut">
              <a:rPr lang="en-GB" smtClean="0"/>
              <a:t>29/07/2020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F16A0B-BAC0-443E-B386-1949C7C0F8C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A400370-6EBA-4F92-A7D7-3FF60EC11CCB}" type="datetimeFigureOut">
              <a:rPr lang="en-GB" smtClean="0"/>
              <a:t>29/07/2020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F16A0B-BAC0-443E-B386-1949C7C0F8C3}"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A400370-6EBA-4F92-A7D7-3FF60EC11CCB}" type="datetimeFigureOut">
              <a:rPr lang="en-GB" smtClean="0"/>
              <a:t>29/07/2020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F16A0B-BAC0-443E-B386-1949C7C0F8C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A400370-6EBA-4F92-A7D7-3FF60EC11CCB}" type="datetimeFigureOut">
              <a:rPr lang="en-GB" smtClean="0"/>
              <a:t>29/07/2020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F16A0B-BAC0-443E-B386-1949C7C0F8C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400370-6EBA-4F92-A7D7-3FF60EC11CCB}" type="datetimeFigureOut">
              <a:rPr lang="en-GB" smtClean="0"/>
              <a:t>29/07/2020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F16A0B-BAC0-443E-B386-1949C7C0F8C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00370-6EBA-4F92-A7D7-3FF60EC11CCB}" type="datetimeFigureOut">
              <a:rPr lang="en-GB" smtClean="0"/>
              <a:t>29/07/2020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F16A0B-BAC0-443E-B386-1949C7C0F8C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A400370-6EBA-4F92-A7D7-3FF60EC11CCB}" type="datetimeFigureOut">
              <a:rPr lang="en-GB" smtClean="0"/>
              <a:t>29/07/2020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F16A0B-BAC0-443E-B386-1949C7C0F8C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A400370-6EBA-4F92-A7D7-3FF60EC11CCB}" type="datetimeFigureOut">
              <a:rPr lang="en-GB" smtClean="0"/>
              <a:t>29/07/2020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76F16A0B-BAC0-443E-B386-1949C7C0F8C3}"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A400370-6EBA-4F92-A7D7-3FF60EC11CCB}" type="datetimeFigureOut">
              <a:rPr lang="en-GB" smtClean="0"/>
              <a:t>29/07/2020</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6F16A0B-BAC0-443E-B386-1949C7C0F8C3}"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S COMPUTER\Downloads\3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6" y="0"/>
            <a:ext cx="9193496"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52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ctrTitle"/>
          </p:nvPr>
        </p:nvSpPr>
        <p:spPr>
          <a:xfrm>
            <a:off x="-23380" y="5710238"/>
            <a:ext cx="9144000" cy="1121296"/>
          </a:xfrm>
          <a:prstGeom prst="rect">
            <a:avLst/>
          </a:prstGeom>
        </p:spPr>
        <p:txBody>
          <a:bodyPr>
            <a:normAutofit/>
            <a:scene3d>
              <a:camera prst="orthographicFront"/>
              <a:lightRig rig="balanced" dir="t">
                <a:rot lat="0" lon="0" rev="2100000"/>
              </a:lightRig>
            </a:scene3d>
            <a:sp3d extrusionH="57150" prstMaterial="metal">
              <a:bevelT w="38100" h="25400"/>
              <a:contourClr>
                <a:schemeClr val="bg2"/>
              </a:contourClr>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r>
              <a:rPr lang="bn-IN" sz="6600" b="1" dirty="0" smtClean="0">
                <a:ln w="50800"/>
                <a:solidFill>
                  <a:srgbClr val="FFFF00"/>
                </a:solidFill>
                <a:effectLst>
                  <a:outerShdw blurRad="38100" dist="38100" dir="2700000" algn="tl">
                    <a:srgbClr val="000000">
                      <a:alpha val="43137"/>
                    </a:srgbClr>
                  </a:outerShdw>
                </a:effectLst>
                <a:latin typeface="NikoshBAN" pitchFamily="2" charset="0"/>
                <a:cs typeface="NikoshBAN" pitchFamily="2" charset="0"/>
              </a:rPr>
              <a:t>মাইটোসিস কোষ বিভাজন পদ্ধতি</a:t>
            </a:r>
            <a:r>
              <a:rPr lang="bn-IN" sz="6000" b="1" dirty="0" smtClean="0">
                <a:ln w="50800"/>
                <a:solidFill>
                  <a:srgbClr val="FF0066"/>
                </a:solidFill>
                <a:effectLst>
                  <a:outerShdw blurRad="38100" dist="38100" dir="2700000" algn="tl">
                    <a:srgbClr val="000000">
                      <a:alpha val="43137"/>
                    </a:srgbClr>
                  </a:outerShdw>
                </a:effectLst>
                <a:latin typeface="NikoshBAN" pitchFamily="2" charset="0"/>
                <a:cs typeface="NikoshBAN" pitchFamily="2" charset="0"/>
              </a:rPr>
              <a:t> </a:t>
            </a:r>
            <a:endParaRPr lang="en-GB" sz="6000" b="1" dirty="0">
              <a:ln w="50800"/>
              <a:solidFill>
                <a:srgbClr val="FF0066"/>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Title 1"/>
          <p:cNvSpPr txBox="1">
            <a:spLocks/>
          </p:cNvSpPr>
          <p:nvPr/>
        </p:nvSpPr>
        <p:spPr>
          <a:xfrm>
            <a:off x="899592" y="764704"/>
            <a:ext cx="7344816" cy="1362075"/>
          </a:xfrm>
          <a:prstGeom prst="rect">
            <a:avLst/>
          </a:prstGeom>
          <a:noFill/>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000" b="0" kern="1200" cap="none"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9600" b="1" i="0" u="none" strike="noStrike" kern="1200" cap="none" spc="50" normalizeH="0" baseline="0" noProof="0" dirty="0" smtClean="0">
                <a:ln w="11430"/>
                <a:gradFill>
                  <a:gsLst>
                    <a:gs pos="25000">
                      <a:srgbClr val="AA2B1E">
                        <a:satMod val="155000"/>
                      </a:srgbClr>
                    </a:gs>
                    <a:gs pos="100000">
                      <a:srgbClr val="AA2B1E">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পাঠ ঘোষণা </a:t>
            </a:r>
            <a:endParaRPr kumimoji="0" lang="en-GB" sz="9600" b="1" i="0" u="none" strike="noStrike" kern="1200" cap="none" spc="50" normalizeH="0" baseline="0" noProof="0" dirty="0">
              <a:ln w="11430"/>
              <a:gradFill>
                <a:gsLst>
                  <a:gs pos="25000">
                    <a:srgbClr val="AA2B1E">
                      <a:satMod val="155000"/>
                    </a:srgbClr>
                  </a:gs>
                  <a:gs pos="100000">
                    <a:srgbClr val="AA2B1E">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endParaRPr>
          </a:p>
        </p:txBody>
      </p:sp>
      <p:pic>
        <p:nvPicPr>
          <p:cNvPr id="8196" name="Picture 4" descr="মাইটোসিস | 691976 | কালের কণ্ঠ | kalerkant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30054"/>
            <a:ext cx="8280920" cy="403928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কোষ বিভাজনের প্রকারভেদ (Classification of Cell ..."/>
          <p:cNvSpPr>
            <a:spLocks noChangeAspect="1" noChangeArrowheads="1"/>
          </p:cNvSpPr>
          <p:nvPr/>
        </p:nvSpPr>
        <p:spPr bwMode="auto">
          <a:xfrm>
            <a:off x="155575" y="-769938"/>
            <a:ext cx="285750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কোষ বিভাজনের প্রকারভেদ (Classification of Cell ..."/>
          <p:cNvSpPr>
            <a:spLocks noChangeAspect="1" noChangeArrowheads="1"/>
          </p:cNvSpPr>
          <p:nvPr/>
        </p:nvSpPr>
        <p:spPr bwMode="auto">
          <a:xfrm>
            <a:off x="307975" y="-617538"/>
            <a:ext cx="285750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5343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wheel(1)">
                                      <p:cBhvr>
                                        <p:cTn id="13" dur="2000"/>
                                        <p:tgtEl>
                                          <p:spTgt spid="8196"/>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ppt_w</p:attrName>
                                        </p:attrNameLst>
                                      </p:cBhvr>
                                      <p:tavLst>
                                        <p:tav tm="0" fmla="#ppt_w*sin(2.5*pi*$)">
                                          <p:val>
                                            <p:fltVal val="0"/>
                                          </p:val>
                                        </p:tav>
                                        <p:tav tm="100000">
                                          <p:val>
                                            <p:fltVal val="1"/>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9592" y="626765"/>
            <a:ext cx="7344816" cy="1362075"/>
          </a:xfrm>
          <a:prstGeom prst="rect">
            <a:avLst/>
          </a:prstGeom>
          <a:noFill/>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000" b="0" kern="1200" cap="none"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b="1" spc="50" noProof="0" dirty="0" err="1"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শিখনফল</a:t>
            </a:r>
            <a:r>
              <a:rPr lang="en-US" sz="9600" b="1" spc="50" noProof="0" dirty="0" smtClean="0">
                <a:ln w="11430"/>
                <a:gradFill>
                  <a:gsLst>
                    <a:gs pos="25000">
                      <a:srgbClr val="AA2B1E">
                        <a:satMod val="155000"/>
                      </a:srgbClr>
                    </a:gs>
                    <a:gs pos="100000">
                      <a:srgbClr val="AA2B1E">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kumimoji="0" lang="bn-IN" sz="9600" b="1" i="0" u="none" strike="noStrike" kern="1200" cap="none" spc="50" normalizeH="0" baseline="0" noProof="0" dirty="0" smtClean="0">
                <a:ln w="11430"/>
                <a:gradFill>
                  <a:gsLst>
                    <a:gs pos="25000">
                      <a:srgbClr val="AA2B1E">
                        <a:satMod val="155000"/>
                      </a:srgbClr>
                    </a:gs>
                    <a:gs pos="100000">
                      <a:srgbClr val="AA2B1E">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 </a:t>
            </a:r>
            <a:endParaRPr kumimoji="0" lang="en-GB" sz="9600" b="1" i="0" u="none" strike="noStrike" kern="1200" cap="none" spc="50" normalizeH="0" baseline="0" noProof="0" dirty="0">
              <a:ln w="11430"/>
              <a:gradFill>
                <a:gsLst>
                  <a:gs pos="25000">
                    <a:srgbClr val="AA2B1E">
                      <a:satMod val="155000"/>
                    </a:srgbClr>
                  </a:gs>
                  <a:gs pos="100000">
                    <a:srgbClr val="AA2B1E">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endParaRPr>
          </a:p>
        </p:txBody>
      </p:sp>
      <p:sp>
        <p:nvSpPr>
          <p:cNvPr id="5" name="Rectangle 4"/>
          <p:cNvSpPr/>
          <p:nvPr/>
        </p:nvSpPr>
        <p:spPr>
          <a:xfrm>
            <a:off x="0" y="1956896"/>
            <a:ext cx="9144000" cy="2308324"/>
          </a:xfrm>
          <a:prstGeom prst="rect">
            <a:avLst/>
          </a:prstGeom>
        </p:spPr>
        <p:txBody>
          <a:bodyPr wrap="square">
            <a:spAutoFit/>
          </a:bodyPr>
          <a:lstStyle/>
          <a:p>
            <a:r>
              <a:rPr lang="bn-IN" sz="3600" kern="0" dirty="0" smtClean="0">
                <a:solidFill>
                  <a:prstClr val="white"/>
                </a:solidFill>
                <a:latin typeface="NikoshBAN" pitchFamily="2" charset="0"/>
                <a:cs typeface="NikoshBAN" pitchFamily="2" charset="0"/>
              </a:rPr>
              <a:t>১। মাইটোসিস কোষ বিভাজন কী তা বলতে পারবে।</a:t>
            </a:r>
          </a:p>
          <a:p>
            <a:r>
              <a:rPr lang="bn-IN" sz="3600" kern="0" dirty="0" smtClean="0">
                <a:solidFill>
                  <a:prstClr val="white"/>
                </a:solidFill>
                <a:latin typeface="NikoshBAN" pitchFamily="2" charset="0"/>
                <a:cs typeface="NikoshBAN" pitchFamily="2" charset="0"/>
              </a:rPr>
              <a:t>২। ক্যারিওকাইনেসিস ও সাইটোকাইনেসিস বুঝতে পারবে।</a:t>
            </a:r>
          </a:p>
          <a:p>
            <a:r>
              <a:rPr lang="bn-IN" sz="3600" kern="0" dirty="0" smtClean="0">
                <a:solidFill>
                  <a:prstClr val="white"/>
                </a:solidFill>
                <a:latin typeface="NikoshBAN" pitchFamily="2" charset="0"/>
                <a:cs typeface="NikoshBAN" pitchFamily="2" charset="0"/>
              </a:rPr>
              <a:t>৩। জীবদেহের বৃদ্ধিতে </a:t>
            </a:r>
            <a:r>
              <a:rPr lang="bn-IN" sz="3600" kern="0" dirty="0">
                <a:solidFill>
                  <a:prstClr val="white"/>
                </a:solidFill>
                <a:latin typeface="NikoshBAN" pitchFamily="2" charset="0"/>
                <a:cs typeface="NikoshBAN" pitchFamily="2" charset="0"/>
              </a:rPr>
              <a:t>মাইটোসিস কোষ </a:t>
            </a:r>
            <a:r>
              <a:rPr lang="bn-IN" sz="3600" kern="0" dirty="0" smtClean="0">
                <a:solidFill>
                  <a:prstClr val="white"/>
                </a:solidFill>
                <a:latin typeface="NikoshBAN" pitchFamily="2" charset="0"/>
                <a:cs typeface="NikoshBAN" pitchFamily="2" charset="0"/>
              </a:rPr>
              <a:t>বিভাজনের গুরুত্ব ব্যাখ্যা </a:t>
            </a:r>
          </a:p>
          <a:p>
            <a:r>
              <a:rPr lang="bn-IN" sz="3600" kern="0" dirty="0">
                <a:solidFill>
                  <a:prstClr val="white"/>
                </a:solidFill>
                <a:latin typeface="NikoshBAN" pitchFamily="2" charset="0"/>
                <a:cs typeface="NikoshBAN" pitchFamily="2" charset="0"/>
              </a:rPr>
              <a:t> </a:t>
            </a:r>
            <a:r>
              <a:rPr lang="bn-IN" sz="3600" kern="0" dirty="0" smtClean="0">
                <a:solidFill>
                  <a:prstClr val="white"/>
                </a:solidFill>
                <a:latin typeface="NikoshBAN" pitchFamily="2" charset="0"/>
                <a:cs typeface="NikoshBAN" pitchFamily="2" charset="0"/>
              </a:rPr>
              <a:t>   করতে পারবে।  </a:t>
            </a:r>
            <a:endParaRPr lang="en-GB" dirty="0"/>
          </a:p>
        </p:txBody>
      </p:sp>
    </p:spTree>
    <p:extLst>
      <p:ext uri="{BB962C8B-B14F-4D97-AF65-F5344CB8AC3E}">
        <p14:creationId xmlns:p14="http://schemas.microsoft.com/office/powerpoint/2010/main" val="91949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09411"/>
            <a:ext cx="9144000" cy="618630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200" b="1" i="0" u="none" strike="noStrike" kern="0" cap="none" spc="0" normalizeH="0" baseline="0" noProof="0" dirty="0" smtClean="0">
                <a:ln>
                  <a:noFill/>
                </a:ln>
                <a:solidFill>
                  <a:srgbClr val="AA2B1E"/>
                </a:solidFill>
                <a:effectLst>
                  <a:outerShdw blurRad="38100" dist="38100" dir="2700000" algn="tl">
                    <a:srgbClr val="000000">
                      <a:alpha val="43137"/>
                    </a:srgbClr>
                  </a:outerShdw>
                </a:effectLst>
                <a:uLnTx/>
                <a:uFillTx/>
                <a:latin typeface="NikoshBAN" pitchFamily="2" charset="0"/>
                <a:cs typeface="NikoshBAN" pitchFamily="2" charset="0"/>
              </a:rPr>
              <a:t>   </a:t>
            </a:r>
            <a:r>
              <a:rPr kumimoji="0" lang="bn-IN" sz="7200" b="1" i="0" u="none" strike="noStrike" kern="0" cap="none" spc="0" normalizeH="0" baseline="0" noProof="0" dirty="0" smtClean="0">
                <a:ln>
                  <a:noFill/>
                </a:ln>
                <a:solidFill>
                  <a:srgbClr val="AA2B1E"/>
                </a:solidFill>
                <a:effectLst>
                  <a:outerShdw blurRad="38100" dist="38100" dir="2700000" algn="tl">
                    <a:srgbClr val="000000">
                      <a:alpha val="43137"/>
                    </a:srgbClr>
                  </a:outerShdw>
                </a:effectLst>
                <a:uLnTx/>
                <a:uFillTx/>
                <a:latin typeface="NikoshBAN" pitchFamily="2" charset="0"/>
                <a:cs typeface="NikoshBAN" pitchFamily="2" charset="0"/>
              </a:rPr>
              <a:t>মাইটোসিস  কোষ বিভাজন </a:t>
            </a:r>
          </a:p>
          <a:p>
            <a:pPr marL="0" marR="0" lvl="0" indent="0" defTabSz="914400" eaLnBrk="1" fontAlgn="auto" latinLnBrk="0" hangingPunct="1">
              <a:lnSpc>
                <a:spcPct val="100000"/>
              </a:lnSpc>
              <a:spcBef>
                <a:spcPts val="0"/>
              </a:spcBef>
              <a:spcAft>
                <a:spcPts val="0"/>
              </a:spcAft>
              <a:buClrTx/>
              <a:buSzTx/>
              <a:buFontTx/>
              <a:buNone/>
              <a:tabLst/>
              <a:defRPr/>
            </a:pPr>
            <a:r>
              <a:rPr kumimoji="0" lang="bn-IN" sz="3600" b="0" i="0" u="none" strike="noStrike" kern="0" cap="none" spc="0" normalizeH="0" baseline="0" noProof="0" dirty="0" smtClean="0">
                <a:ln>
                  <a:noFill/>
                </a:ln>
                <a:effectLst/>
                <a:uLnTx/>
                <a:uFillTx/>
                <a:latin typeface="NikoshBAN" pitchFamily="2" charset="0"/>
                <a:cs typeface="NikoshBAN" pitchFamily="2" charset="0"/>
              </a:rPr>
              <a:t>উন্নত </a:t>
            </a:r>
            <a:r>
              <a:rPr kumimoji="0" lang="bn-IN" sz="3600" b="0" i="0" u="none" strike="noStrike" kern="0" cap="none" spc="0" normalizeH="0" baseline="0" noProof="0" dirty="0">
                <a:ln>
                  <a:noFill/>
                </a:ln>
                <a:effectLst/>
                <a:uLnTx/>
                <a:uFillTx/>
                <a:latin typeface="NikoshBAN" pitchFamily="2" charset="0"/>
                <a:cs typeface="NikoshBAN" pitchFamily="2" charset="0"/>
              </a:rPr>
              <a:t>শ্রেণীর প্রাণী ও উদ্ভিদের দেহকোষে মাইটোসিস </a:t>
            </a:r>
            <a:r>
              <a:rPr kumimoji="0" lang="bn-IN" sz="3600" b="0" i="0" u="none" strike="noStrike" kern="0" cap="none" spc="0" normalizeH="0" baseline="0" noProof="0" dirty="0" smtClean="0">
                <a:ln>
                  <a:noFill/>
                </a:ln>
                <a:effectLst/>
                <a:uLnTx/>
                <a:uFillTx/>
                <a:latin typeface="NikoshBAN" pitchFamily="2" charset="0"/>
                <a:cs typeface="NikoshBAN" pitchFamily="2" charset="0"/>
              </a:rPr>
              <a:t>প্রক্রিয়ায়  </a:t>
            </a:r>
            <a:r>
              <a:rPr kumimoji="0" lang="bn-IN" sz="3600" b="0" i="0" u="none" strike="noStrike" kern="0" cap="none" spc="0" normalizeH="0" baseline="0" noProof="0" dirty="0">
                <a:ln>
                  <a:noFill/>
                </a:ln>
                <a:effectLst/>
                <a:uLnTx/>
                <a:uFillTx/>
                <a:latin typeface="NikoshBAN" pitchFamily="2" charset="0"/>
                <a:cs typeface="NikoshBAN" pitchFamily="2" charset="0"/>
              </a:rPr>
              <a:t>বিভাজন ঘটে। প্রকৃতকোষী জীবদেহ গঠনের কোষ বিভাজন হলো মূলত মাইটোসিস কোষ বিভাজন। মাইটোসিস  </a:t>
            </a:r>
            <a:r>
              <a:rPr kumimoji="0" lang="bn-IN" sz="3600" b="0" i="0" u="none" strike="noStrike" kern="0" cap="none" spc="0" normalizeH="0" baseline="0" noProof="0" dirty="0" smtClean="0">
                <a:ln>
                  <a:noFill/>
                </a:ln>
                <a:effectLst/>
                <a:uLnTx/>
                <a:uFillTx/>
                <a:latin typeface="NikoshBAN" pitchFamily="2" charset="0"/>
                <a:cs typeface="NikoshBAN" pitchFamily="2" charset="0"/>
              </a:rPr>
              <a:t>বলতে বুঝায় </a:t>
            </a:r>
            <a:r>
              <a:rPr kumimoji="0" lang="bn-IN" sz="3600" b="0" i="0" u="none" strike="noStrike" kern="0" cap="none" spc="0" normalizeH="0" baseline="0" noProof="0" dirty="0">
                <a:ln>
                  <a:noFill/>
                </a:ln>
                <a:effectLst/>
                <a:uLnTx/>
                <a:uFillTx/>
                <a:latin typeface="NikoshBAN" pitchFamily="2" charset="0"/>
                <a:cs typeface="NikoshBAN" pitchFamily="2" charset="0"/>
              </a:rPr>
              <a:t>যে পরোক্ষ কোষ বিভাজন </a:t>
            </a:r>
            <a:r>
              <a:rPr kumimoji="0" lang="bn-IN" sz="3600" b="0" i="0" u="none" strike="noStrike" kern="0" cap="none" spc="0" normalizeH="0" baseline="0" noProof="0" dirty="0" smtClean="0">
                <a:ln>
                  <a:noFill/>
                </a:ln>
                <a:effectLst/>
                <a:uLnTx/>
                <a:uFillTx/>
                <a:latin typeface="NikoshBAN" pitchFamily="2" charset="0"/>
                <a:cs typeface="NikoshBAN" pitchFamily="2" charset="0"/>
              </a:rPr>
              <a:t>প্রক্রিয়ায় মাতৃকোষের  </a:t>
            </a:r>
            <a:r>
              <a:rPr kumimoji="0" lang="bn-IN" sz="3600" b="0" i="0" u="none" strike="noStrike" kern="0" cap="none" spc="0" normalizeH="0" baseline="0" noProof="0" dirty="0">
                <a:ln>
                  <a:noFill/>
                </a:ln>
                <a:effectLst/>
                <a:uLnTx/>
                <a:uFillTx/>
                <a:latin typeface="NikoshBAN" pitchFamily="2" charset="0"/>
                <a:cs typeface="NikoshBAN" pitchFamily="2" charset="0"/>
              </a:rPr>
              <a:t>সমসংখ্যক ও সমগুণসম্পন্ন </a:t>
            </a:r>
            <a:r>
              <a:rPr kumimoji="0" lang="bn-IN" sz="3600" b="0" i="0" u="none" strike="noStrike" kern="0" cap="none" spc="0" normalizeH="0" baseline="0" noProof="0" dirty="0" smtClean="0">
                <a:ln>
                  <a:noFill/>
                </a:ln>
                <a:effectLst/>
                <a:uLnTx/>
                <a:uFillTx/>
                <a:latin typeface="NikoshBAN" pitchFamily="2" charset="0"/>
                <a:cs typeface="NikoshBAN" pitchFamily="2" charset="0"/>
              </a:rPr>
              <a:t>ক্রোমোজোম </a:t>
            </a:r>
            <a:r>
              <a:rPr kumimoji="0" lang="bn-IN" sz="3600" b="0" i="0" u="none" strike="noStrike" kern="0" cap="none" spc="0" normalizeH="0" baseline="0" noProof="0" dirty="0">
                <a:ln>
                  <a:noFill/>
                </a:ln>
                <a:effectLst/>
                <a:uLnTx/>
                <a:uFillTx/>
                <a:latin typeface="NikoshBAN" pitchFamily="2" charset="0"/>
                <a:cs typeface="NikoshBAN" pitchFamily="2" charset="0"/>
              </a:rPr>
              <a:t>ও সমপরিমাণ </a:t>
            </a:r>
            <a:r>
              <a:rPr kumimoji="0" lang="bn-IN" sz="3600" b="0" i="0" u="none" strike="noStrike" kern="0" cap="none" spc="0" normalizeH="0" baseline="0" noProof="0" dirty="0" smtClean="0">
                <a:ln>
                  <a:noFill/>
                </a:ln>
                <a:effectLst/>
                <a:uLnTx/>
                <a:uFillTx/>
                <a:latin typeface="NikoshBAN" pitchFamily="2" charset="0"/>
                <a:cs typeface="NikoshBAN" pitchFamily="2" charset="0"/>
              </a:rPr>
              <a:t> সাইটোপ্লাজম </a:t>
            </a:r>
            <a:r>
              <a:rPr kumimoji="0" lang="bn-IN" sz="3600" b="0" i="0" u="none" strike="noStrike" kern="0" cap="none" spc="0" normalizeH="0" baseline="0" noProof="0" dirty="0">
                <a:ln>
                  <a:noFill/>
                </a:ln>
                <a:effectLst/>
                <a:uLnTx/>
                <a:uFillTx/>
                <a:latin typeface="NikoshBAN" pitchFamily="2" charset="0"/>
                <a:cs typeface="NikoshBAN" pitchFamily="2" charset="0"/>
              </a:rPr>
              <a:t>সহ দুইটি অপত্য </a:t>
            </a:r>
            <a:r>
              <a:rPr kumimoji="0" lang="bn-IN" sz="3600" b="0" i="0" u="none" strike="noStrike" kern="0" cap="none" spc="0" normalizeH="0" baseline="0" noProof="0" dirty="0" smtClean="0">
                <a:ln>
                  <a:noFill/>
                </a:ln>
                <a:effectLst/>
                <a:uLnTx/>
                <a:uFillTx/>
                <a:latin typeface="NikoshBAN" pitchFamily="2" charset="0"/>
                <a:cs typeface="NikoshBAN" pitchFamily="2" charset="0"/>
              </a:rPr>
              <a:t>নিউক্লিয়াসের </a:t>
            </a:r>
            <a:r>
              <a:rPr kumimoji="0" lang="bn-IN" sz="3600" b="0" i="0" u="none" strike="noStrike" kern="0" cap="none" spc="0" normalizeH="0" baseline="0" noProof="0" dirty="0">
                <a:ln>
                  <a:noFill/>
                </a:ln>
                <a:effectLst/>
                <a:uLnTx/>
                <a:uFillTx/>
                <a:latin typeface="NikoshBAN" pitchFamily="2" charset="0"/>
                <a:cs typeface="NikoshBAN" pitchFamily="2" charset="0"/>
              </a:rPr>
              <a:t>সৃষ্টি </a:t>
            </a:r>
            <a:r>
              <a:rPr kumimoji="0" lang="bn-IN" sz="3600" b="0" i="0" u="none" strike="noStrike" kern="0" cap="none" spc="0" normalizeH="0" baseline="0" noProof="0" dirty="0" smtClean="0">
                <a:ln>
                  <a:noFill/>
                </a:ln>
                <a:effectLst/>
                <a:uLnTx/>
                <a:uFillTx/>
                <a:latin typeface="NikoshBAN" pitchFamily="2" charset="0"/>
                <a:cs typeface="NikoshBAN" pitchFamily="2" charset="0"/>
              </a:rPr>
              <a:t>হওয়াকে। মাইটোসিস </a:t>
            </a:r>
            <a:r>
              <a:rPr kumimoji="0" lang="bn-IN" sz="3600" b="0" i="0" u="none" strike="noStrike" kern="0" cap="none" spc="0" normalizeH="0" baseline="0" noProof="0" dirty="0">
                <a:ln>
                  <a:noFill/>
                </a:ln>
                <a:effectLst/>
                <a:uLnTx/>
                <a:uFillTx/>
                <a:latin typeface="NikoshBAN" pitchFamily="2" charset="0"/>
                <a:cs typeface="NikoshBAN" pitchFamily="2" charset="0"/>
              </a:rPr>
              <a:t>কোষ বিভাজন </a:t>
            </a:r>
            <a:r>
              <a:rPr kumimoji="0" lang="bn-IN" sz="3600" b="0" i="0" u="none" strike="noStrike" kern="0" cap="none" spc="0" normalizeH="0" baseline="0" noProof="0" dirty="0" smtClean="0">
                <a:ln>
                  <a:noFill/>
                </a:ln>
                <a:effectLst/>
                <a:uLnTx/>
                <a:uFillTx/>
                <a:latin typeface="NikoshBAN" pitchFamily="2" charset="0"/>
                <a:cs typeface="NikoshBAN" pitchFamily="2" charset="0"/>
              </a:rPr>
              <a:t>  দুই </a:t>
            </a:r>
            <a:r>
              <a:rPr kumimoji="0" lang="bn-IN" sz="3600" b="0" i="0" u="none" strike="noStrike" kern="0" cap="none" spc="0" normalizeH="0" baseline="0" noProof="0" dirty="0">
                <a:ln>
                  <a:noFill/>
                </a:ln>
                <a:effectLst/>
                <a:uLnTx/>
                <a:uFillTx/>
                <a:latin typeface="NikoshBAN" pitchFamily="2" charset="0"/>
                <a:cs typeface="NikoshBAN" pitchFamily="2" charset="0"/>
              </a:rPr>
              <a:t>ভাগে ঘটে। </a:t>
            </a:r>
            <a:r>
              <a:rPr kumimoji="0" lang="bn-IN" sz="3600" b="0" i="0" u="none" strike="noStrike" kern="0" cap="none" spc="0" normalizeH="0" baseline="0" noProof="0" dirty="0" smtClean="0">
                <a:ln>
                  <a:noFill/>
                </a:ln>
                <a:effectLst/>
                <a:uLnTx/>
                <a:uFillTx/>
                <a:latin typeface="NikoshBAN" pitchFamily="2" charset="0"/>
                <a:cs typeface="NikoshBAN" pitchFamily="2" charset="0"/>
              </a:rPr>
              <a:t> </a:t>
            </a:r>
            <a:endParaRPr kumimoji="0" lang="bn-IN" sz="3600" b="0" i="0" u="none" strike="noStrike" kern="0" cap="none" spc="0" normalizeH="0" baseline="0" noProof="0" dirty="0">
              <a:ln>
                <a:noFill/>
              </a:ln>
              <a:effectLst/>
              <a:uLnTx/>
              <a:uFillTx/>
              <a:latin typeface="NikoshBAN" pitchFamily="2" charset="0"/>
              <a:cs typeface="NikoshBAN"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bn-IN" sz="3600" b="0" i="0" u="none" strike="noStrike" kern="0" cap="none" spc="0" normalizeH="0" baseline="0" noProof="0" dirty="0">
                <a:ln>
                  <a:noFill/>
                </a:ln>
                <a:effectLst/>
                <a:uLnTx/>
                <a:uFillTx/>
                <a:latin typeface="NikoshBAN" pitchFamily="2" charset="0"/>
                <a:cs typeface="NikoshBAN" pitchFamily="2" charset="0"/>
              </a:rPr>
              <a:t>১. </a:t>
            </a:r>
            <a:r>
              <a:rPr kumimoji="0" lang="bn-IN" sz="3600" b="0" i="0" u="none" strike="noStrike" kern="0" cap="none" spc="0" normalizeH="0" baseline="0" noProof="0" dirty="0" smtClean="0">
                <a:ln>
                  <a:noFill/>
                </a:ln>
                <a:effectLst/>
                <a:uLnTx/>
                <a:uFillTx/>
                <a:latin typeface="NikoshBAN" pitchFamily="2" charset="0"/>
                <a:cs typeface="NikoshBAN" pitchFamily="2" charset="0"/>
              </a:rPr>
              <a:t>ক্যারিওকাইনেসিস (নিউক্লিয়াসের </a:t>
            </a:r>
            <a:r>
              <a:rPr kumimoji="0" lang="bn-IN" sz="3600" b="0" i="0" u="none" strike="noStrike" kern="0" cap="none" spc="0" normalizeH="0" baseline="0" noProof="0" dirty="0">
                <a:ln>
                  <a:noFill/>
                </a:ln>
                <a:effectLst/>
                <a:uLnTx/>
                <a:uFillTx/>
                <a:latin typeface="NikoshBAN" pitchFamily="2" charset="0"/>
                <a:cs typeface="NikoshBAN" pitchFamily="2" charset="0"/>
              </a:rPr>
              <a:t>বিভাজন) </a:t>
            </a:r>
            <a:r>
              <a:rPr kumimoji="0" lang="bn-IN" sz="3600" b="0" i="0" u="none" strike="noStrike" kern="0" cap="none" spc="0" normalizeH="0" baseline="0" noProof="0" dirty="0" smtClean="0">
                <a:ln>
                  <a:noFill/>
                </a:ln>
                <a:effectLst/>
                <a:uLnTx/>
                <a:uFillTx/>
                <a:latin typeface="NikoshBAN" pitchFamily="2" charset="0"/>
                <a:cs typeface="NikoshBAN" pitchFamily="2" charset="0"/>
              </a:rPr>
              <a:t> ২.সাইটোকাইনেসিস (সাইটোপ্লাজমের </a:t>
            </a:r>
            <a:r>
              <a:rPr kumimoji="0" lang="bn-IN" sz="3600" b="0" i="0" u="none" strike="noStrike" kern="0" cap="none" spc="0" normalizeH="0" baseline="0" noProof="0" dirty="0">
                <a:ln>
                  <a:noFill/>
                </a:ln>
                <a:effectLst/>
                <a:uLnTx/>
                <a:uFillTx/>
                <a:latin typeface="NikoshBAN" pitchFamily="2" charset="0"/>
                <a:cs typeface="NikoshBAN" pitchFamily="2" charset="0"/>
              </a:rPr>
              <a:t>বিভাজন</a:t>
            </a:r>
            <a:r>
              <a:rPr kumimoji="0" lang="bn-IN" sz="3600" b="0" i="0" u="none" strike="noStrike" kern="0" cap="none" spc="0" normalizeH="0" baseline="0" noProof="0" dirty="0" smtClean="0">
                <a:ln>
                  <a:noFill/>
                </a:ln>
                <a:effectLst/>
                <a:uLnTx/>
                <a:uFillTx/>
                <a:latin typeface="NikoshBAN" pitchFamily="2" charset="0"/>
                <a:cs typeface="NikoshBAN" pitchFamily="2" charset="0"/>
              </a:rPr>
              <a:t>) </a:t>
            </a:r>
            <a:r>
              <a:rPr kumimoji="0" lang="en-US" sz="3600" b="0" i="0" u="none" strike="noStrike" kern="0" cap="none" spc="0" normalizeH="0" baseline="0" noProof="0" dirty="0" smtClean="0">
                <a:ln>
                  <a:noFill/>
                </a:ln>
                <a:effectLst/>
                <a:uLnTx/>
                <a:uFillTx/>
                <a:latin typeface="NikoshBAN" pitchFamily="2" charset="0"/>
                <a:cs typeface="NikoshBAN" pitchFamily="2" charset="0"/>
              </a:rPr>
              <a:t>। </a:t>
            </a:r>
            <a:endParaRPr kumimoji="0" lang="bn-IN" sz="3600" b="0" i="0" u="none" strike="noStrike" kern="0" cap="none" spc="0" normalizeH="0" baseline="0" noProof="0" dirty="0">
              <a:ln>
                <a:noFill/>
              </a:ln>
              <a:effectLst/>
              <a:uLnTx/>
              <a:uFillTx/>
              <a:latin typeface="NikoshBAN" pitchFamily="2" charset="0"/>
              <a:cs typeface="NikoshBAN" pitchFamily="2" charset="0"/>
            </a:endParaRPr>
          </a:p>
        </p:txBody>
      </p:sp>
    </p:spTree>
    <p:extLst>
      <p:ext uri="{BB962C8B-B14F-4D97-AF65-F5344CB8AC3E}">
        <p14:creationId xmlns:p14="http://schemas.microsoft.com/office/powerpoint/2010/main" val="174199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arn Prophase - The First Phase of Karyokinesis in 3 minu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3" y="0"/>
            <a:ext cx="91962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38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5401"/>
            <a:ext cx="9144000" cy="1323439"/>
          </a:xfrm>
          <a:prstGeom prst="rect">
            <a:avLst/>
          </a:prstGeom>
        </p:spPr>
        <p:txBody>
          <a:bodyPr wrap="square">
            <a:spAutoFit/>
          </a:bodyPr>
          <a:lstStyle/>
          <a:p>
            <a:pPr algn="ctr"/>
            <a:r>
              <a:rPr lang="bn-IN" sz="8000" b="1" kern="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rPr>
              <a:t>ক্যারিওকাইনেসিস</a:t>
            </a:r>
            <a:endParaRPr lang="en-GB" sz="4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5" name="Rectangle 4"/>
          <p:cNvSpPr/>
          <p:nvPr/>
        </p:nvSpPr>
        <p:spPr>
          <a:xfrm>
            <a:off x="0" y="1772816"/>
            <a:ext cx="9144000" cy="4832092"/>
          </a:xfrm>
          <a:prstGeom prst="rect">
            <a:avLst/>
          </a:prstGeom>
        </p:spPr>
        <p:txBody>
          <a:bodyPr wrap="square">
            <a:spAutoFit/>
          </a:bodyPr>
          <a:lstStyle/>
          <a:p>
            <a:r>
              <a:rPr lang="as-IN" sz="4400" dirty="0">
                <a:solidFill>
                  <a:srgbClr val="FFFF00"/>
                </a:solidFill>
                <a:latin typeface="NikoshBAN" pitchFamily="2" charset="0"/>
                <a:cs typeface="NikoshBAN" pitchFamily="2" charset="0"/>
              </a:rPr>
              <a:t>মাইটোসিস কোষ বিভাজনে নিউক্লিয়াসের বিভাজনকে ক্যারিওকাইনেসিস </a:t>
            </a:r>
            <a:r>
              <a:rPr lang="as-IN" sz="4400" dirty="0" smtClean="0">
                <a:solidFill>
                  <a:srgbClr val="FFFF00"/>
                </a:solidFill>
                <a:latin typeface="NikoshBAN" pitchFamily="2" charset="0"/>
                <a:cs typeface="NikoshBAN" pitchFamily="2" charset="0"/>
              </a:rPr>
              <a:t>বলে</a:t>
            </a:r>
            <a:r>
              <a:rPr lang="bn-IN" sz="4400" dirty="0" smtClean="0">
                <a:solidFill>
                  <a:srgbClr val="FFFF00"/>
                </a:solidFill>
                <a:latin typeface="NikoshBAN" pitchFamily="2" charset="0"/>
                <a:cs typeface="NikoshBAN" pitchFamily="2" charset="0"/>
              </a:rPr>
              <a:t>। একটি জটিল পরিবর্তনের মাধ্যমে </a:t>
            </a:r>
            <a:r>
              <a:rPr lang="as-IN" sz="4400" dirty="0" smtClean="0">
                <a:solidFill>
                  <a:srgbClr val="FFFF00"/>
                </a:solidFill>
                <a:latin typeface="NikoshBAN" pitchFamily="2" charset="0"/>
                <a:cs typeface="NikoshBAN" pitchFamily="2" charset="0"/>
              </a:rPr>
              <a:t>ক্যারিওকাইনেসিস</a:t>
            </a:r>
            <a:r>
              <a:rPr lang="bn-IN" sz="4400" dirty="0" smtClean="0">
                <a:solidFill>
                  <a:srgbClr val="FFFF00"/>
                </a:solidFill>
                <a:latin typeface="NikoshBAN" pitchFamily="2" charset="0"/>
                <a:cs typeface="NikoshBAN" pitchFamily="2" charset="0"/>
              </a:rPr>
              <a:t> সম্পন্ন হয়। পরিবর্তনগুলো ধারাবাহিকভাবে ঘটে। এই পরিবর্তন পাঁচটি ধাপে বিভক্ত করা হয়েছে। </a:t>
            </a:r>
          </a:p>
          <a:p>
            <a:r>
              <a:rPr lang="bn-IN" sz="4400" dirty="0" smtClean="0">
                <a:solidFill>
                  <a:srgbClr val="FFFF00"/>
                </a:solidFill>
                <a:latin typeface="NikoshBAN" pitchFamily="2" charset="0"/>
                <a:cs typeface="NikoshBAN" pitchFamily="2" charset="0"/>
              </a:rPr>
              <a:t>ধাপগুলো হল - (ক) প্রোফেজ , (খ) প্রো-মেটাফেজ (গ) মেটাফেজ (ঘ) অ্যানাফেজ এবং (ঙ) টেলোফেজ।  </a:t>
            </a:r>
            <a:endParaRPr lang="en-GB" sz="44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36767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344" y="836712"/>
            <a:ext cx="9144000" cy="1200329"/>
          </a:xfrm>
          <a:prstGeom prst="rect">
            <a:avLst/>
          </a:prstGeom>
        </p:spPr>
        <p:txBody>
          <a:bodyPr wrap="square">
            <a:spAutoFit/>
          </a:bodyPr>
          <a:lstStyle/>
          <a:p>
            <a:r>
              <a:rPr lang="bn-IN" sz="3600" b="1" u="sng" dirty="0" smtClean="0">
                <a:solidFill>
                  <a:srgbClr val="FF0000"/>
                </a:solidFill>
                <a:effectLst>
                  <a:outerShdw blurRad="38100" dist="25400" dir="5400000" algn="tl" rotWithShape="0">
                    <a:srgbClr val="000000">
                      <a:alpha val="43000"/>
                    </a:srgbClr>
                  </a:outerShdw>
                </a:effectLst>
                <a:latin typeface="NikoshBAN" pitchFamily="2" charset="0"/>
                <a:ea typeface="+mj-ea"/>
                <a:cs typeface="NikoshBAN" pitchFamily="2" charset="0"/>
              </a:rPr>
              <a:t>প্রোফেজঃ</a:t>
            </a:r>
            <a:r>
              <a:rPr lang="bn-IN" sz="3600" b="1" dirty="0" smtClean="0">
                <a:solidFill>
                  <a:srgbClr val="FF0066"/>
                </a:solidFill>
                <a:effectLst>
                  <a:outerShdw blurRad="38100" dist="25400" dir="5400000" algn="tl" rotWithShape="0">
                    <a:srgbClr val="000000">
                      <a:alpha val="43000"/>
                    </a:srgbClr>
                  </a:outerShdw>
                </a:effectLst>
                <a:latin typeface="NikoshBAN" pitchFamily="2" charset="0"/>
                <a:ea typeface="+mj-ea"/>
                <a:cs typeface="NikoshBAN" pitchFamily="2" charset="0"/>
              </a:rPr>
              <a:t> </a:t>
            </a:r>
            <a:r>
              <a:rPr lang="bn-IN" sz="3600" dirty="0" smtClean="0">
                <a:solidFill>
                  <a:srgbClr val="FFFF00"/>
                </a:solidFill>
                <a:latin typeface="NikoshBAN" pitchFamily="2" charset="0"/>
                <a:cs typeface="NikoshBAN" pitchFamily="2" charset="0"/>
              </a:rPr>
              <a:t>এটি </a:t>
            </a:r>
            <a:r>
              <a:rPr lang="as-IN" sz="3600" dirty="0" smtClean="0">
                <a:solidFill>
                  <a:srgbClr val="FFFF00"/>
                </a:solidFill>
                <a:latin typeface="NikoshBAN" pitchFamily="2" charset="0"/>
                <a:cs typeface="NikoshBAN" pitchFamily="2" charset="0"/>
              </a:rPr>
              <a:t>মাইটোসিস</a:t>
            </a:r>
            <a:r>
              <a:rPr lang="bn-IN" sz="3600" dirty="0" smtClean="0">
                <a:solidFill>
                  <a:srgbClr val="FFFF00"/>
                </a:solidFill>
                <a:latin typeface="NikoshBAN" pitchFamily="2" charset="0"/>
                <a:cs typeface="NikoshBAN" pitchFamily="2" charset="0"/>
              </a:rPr>
              <a:t> কোষ বিভাজনের সবচেয়ে দীর্ঘস্থায়ী ধাপ। এ ধাপে কোষে নিম্নলিখিত ঘটনাবলি ঘটে - </a:t>
            </a:r>
            <a:r>
              <a:rPr lang="as-IN" sz="3600" dirty="0" smtClean="0">
                <a:solidFill>
                  <a:srgbClr val="FFFF00"/>
                </a:solidFill>
                <a:latin typeface="NikoshBAN" pitchFamily="2" charset="0"/>
                <a:cs typeface="NikoshBAN" pitchFamily="2" charset="0"/>
              </a:rPr>
              <a:t> </a:t>
            </a:r>
            <a:r>
              <a:rPr lang="bn-IN" sz="3600" dirty="0" smtClean="0">
                <a:solidFill>
                  <a:srgbClr val="FFFF00"/>
                </a:solidFill>
                <a:latin typeface="NikoshBAN" pitchFamily="2" charset="0"/>
                <a:cs typeface="NikoshBAN" pitchFamily="2" charset="0"/>
              </a:rPr>
              <a:t>  </a:t>
            </a:r>
            <a:endParaRPr lang="en-GB" sz="3600" dirty="0">
              <a:solidFill>
                <a:srgbClr val="FFFF00"/>
              </a:solidFill>
              <a:latin typeface="NikoshBAN" pitchFamily="2" charset="0"/>
              <a:cs typeface="NikoshBAN" pitchFamily="2" charset="0"/>
            </a:endParaRPr>
          </a:p>
        </p:txBody>
      </p:sp>
      <p:pic>
        <p:nvPicPr>
          <p:cNvPr id="7" name="Picture 3" descr="C:\Users\JS COMPUTER\Downloads\প্রোফেজ.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833"/>
            <a:ext cx="9143999"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26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795536"/>
            <a:ext cx="5184576" cy="83326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6000" spc="50" dirty="0" smtClean="0">
                <a:ln w="11430"/>
                <a:solidFill>
                  <a:srgbClr val="FF0066"/>
                </a:solidFill>
                <a:effectLst>
                  <a:outerShdw blurRad="76200" dist="50800" dir="5400000" algn="tl" rotWithShape="0">
                    <a:srgbClr val="000000">
                      <a:alpha val="65000"/>
                    </a:srgbClr>
                  </a:outerShdw>
                </a:effectLst>
                <a:latin typeface="NikoshBAN" pitchFamily="2" charset="0"/>
                <a:cs typeface="NikoshBAN" pitchFamily="2" charset="0"/>
              </a:rPr>
              <a:t>প্রোফেজের বৈশিষ্ট্য </a:t>
            </a:r>
            <a:endParaRPr lang="en-GB" sz="6000" spc="50" dirty="0">
              <a:ln w="11430"/>
              <a:solidFill>
                <a:srgbClr val="FF0066"/>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Subtitle 2"/>
          <p:cNvSpPr>
            <a:spLocks noGrp="1"/>
          </p:cNvSpPr>
          <p:nvPr>
            <p:ph type="subTitle" idx="1"/>
          </p:nvPr>
        </p:nvSpPr>
        <p:spPr>
          <a:xfrm>
            <a:off x="107504" y="1556792"/>
            <a:ext cx="8999984" cy="5301208"/>
          </a:xfrm>
        </p:spPr>
        <p:txBody>
          <a:bodyPr>
            <a:noAutofit/>
          </a:bodyPr>
          <a:lstStyle/>
          <a:p>
            <a:pPr algn="l"/>
            <a:r>
              <a:rPr lang="bn-IN" sz="2800" dirty="0" smtClean="0">
                <a:solidFill>
                  <a:srgbClr val="FFFF00"/>
                </a:solidFill>
                <a:latin typeface="NikoshBAN" pitchFamily="2" charset="0"/>
                <a:cs typeface="NikoshBAN" pitchFamily="2" charset="0"/>
              </a:rPr>
              <a:t>১। কোষের নিউক্লিয়াস আকারে বড় হয়।</a:t>
            </a:r>
          </a:p>
          <a:p>
            <a:pPr algn="l"/>
            <a:r>
              <a:rPr lang="bn-IN" sz="2800" dirty="0" smtClean="0">
                <a:solidFill>
                  <a:srgbClr val="FFFF00"/>
                </a:solidFill>
                <a:latin typeface="NikoshBAN" pitchFamily="2" charset="0"/>
                <a:cs typeface="NikoshBAN" pitchFamily="2" charset="0"/>
              </a:rPr>
              <a:t>২।</a:t>
            </a:r>
            <a:r>
              <a:rPr lang="bn-IN" sz="2800" dirty="0">
                <a:solidFill>
                  <a:srgbClr val="FFFF00"/>
                </a:solidFill>
                <a:latin typeface="NikoshBAN" pitchFamily="2" charset="0"/>
                <a:cs typeface="NikoshBAN" pitchFamily="2" charset="0"/>
              </a:rPr>
              <a:t>ক্রোমোজোম থেকে পানি হ্রাস পেতে থাকে। ফলে ক্রোমোজোমগুলো </a:t>
            </a:r>
            <a:r>
              <a:rPr lang="bn-IN" sz="2800" dirty="0" smtClean="0">
                <a:solidFill>
                  <a:srgbClr val="FFFF00"/>
                </a:solidFill>
                <a:latin typeface="NikoshBAN" pitchFamily="2" charset="0"/>
                <a:cs typeface="NikoshBAN" pitchFamily="2" charset="0"/>
              </a:rPr>
              <a:t>ক্রমান্বয়ে সংকুচিত </a:t>
            </a:r>
            <a:r>
              <a:rPr lang="bn-IN" sz="2800" dirty="0">
                <a:solidFill>
                  <a:srgbClr val="FFFF00"/>
                </a:solidFill>
                <a:latin typeface="NikoshBAN" pitchFamily="2" charset="0"/>
                <a:cs typeface="NikoshBAN" pitchFamily="2" charset="0"/>
              </a:rPr>
              <a:t>হয়ে মোটা ও খাটো হতে শুরু করে। ক্রমাগত জল বিয়োজনের ফলে ক্রোমোসোম গুলোতে রঞ্জন ধারণ ক্ষমতা বৃদ্ধি পায় এবং রঞ্জন করলে এরা আলোক অনুবীক্ষণেই দৃষ্টিগোচর হয়</a:t>
            </a:r>
            <a:r>
              <a:rPr lang="bn-IN" sz="2800" dirty="0" smtClean="0">
                <a:solidFill>
                  <a:srgbClr val="FFFF00"/>
                </a:solidFill>
                <a:latin typeface="NikoshBAN" pitchFamily="2" charset="0"/>
                <a:cs typeface="NikoshBAN" pitchFamily="2" charset="0"/>
              </a:rPr>
              <a:t>। </a:t>
            </a:r>
            <a:r>
              <a:rPr lang="bn-IN" sz="2800" dirty="0">
                <a:solidFill>
                  <a:srgbClr val="FFFF00"/>
                </a:solidFill>
                <a:latin typeface="NikoshBAN" pitchFamily="2" charset="0"/>
                <a:cs typeface="NikoshBAN" pitchFamily="2" charset="0"/>
              </a:rPr>
              <a:t>এ পর্যায়ে প্রতিটি ক্রোমোজোম সেন্ট্রামিয়ার ব্যতীত দুটি ভাগে ভাগ হয়ে ক্রোমাটিড উৎপন্ন করে। এক্ষেত্রে ক্রোমোসোম গুলো অনুদৈর্ঘ্যে দুটি সূত্রে বিভক্ত থাকে। এ পর্যায়ের শেষের দিকে নিউক্লিওলাস ও নিউক্লিয়ার মেমব্রেনের বিলুপ্তি ঘটে। এ পর্যায়ের ধারাবাহিক কর্মকান্ডে কোনরূপ গুণগত পার্থক্য ঘটে না। তাই এ পর্যায়কে কোন উপ-পর্যায়ে বিভক্ত করা হয় না। এ পর্যায় স্বল্প স্থায়ী। ক্রোমোমিয়ার দেখা যায় না। কোনো প্রকার কায়াজামা ও ক্রসিং ওভার ঘটে না। সমসংস্থ ক্রোমোজমের মধ্যে কোনো প্রকার সিন্যাপসিস ঘটে না। ক্রোমোটিডের মধ্যে অংশের কোনোরূপ বিনিময় ঘটে না। তাই জিন বিন্যাসের পরিবর্তন </a:t>
            </a:r>
            <a:r>
              <a:rPr lang="bn-IN" sz="2800" dirty="0" smtClean="0">
                <a:solidFill>
                  <a:srgbClr val="FFFF00"/>
                </a:solidFill>
                <a:latin typeface="NikoshBAN" pitchFamily="2" charset="0"/>
                <a:cs typeface="NikoshBAN" pitchFamily="2" charset="0"/>
              </a:rPr>
              <a:t>হ</a:t>
            </a:r>
            <a:r>
              <a:rPr lang="en-US" sz="2800" dirty="0" smtClean="0">
                <a:solidFill>
                  <a:srgbClr val="FFFF00"/>
                </a:solidFill>
                <a:latin typeface="NikoshBAN" pitchFamily="2" charset="0"/>
                <a:cs typeface="NikoshBAN" pitchFamily="2" charset="0"/>
              </a:rPr>
              <a:t>য়</a:t>
            </a:r>
            <a:r>
              <a:rPr lang="bn-IN" sz="2800" dirty="0" smtClean="0">
                <a:solidFill>
                  <a:srgbClr val="FFFF00"/>
                </a:solidFill>
                <a:latin typeface="NikoshBAN" pitchFamily="2" charset="0"/>
                <a:cs typeface="NikoshBAN" pitchFamily="2" charset="0"/>
              </a:rPr>
              <a:t> </a:t>
            </a:r>
            <a:r>
              <a:rPr lang="bn-IN" sz="2800" dirty="0">
                <a:solidFill>
                  <a:srgbClr val="FFFF00"/>
                </a:solidFill>
                <a:latin typeface="NikoshBAN" pitchFamily="2" charset="0"/>
                <a:cs typeface="NikoshBAN" pitchFamily="2" charset="0"/>
              </a:rPr>
              <a:t>না। </a:t>
            </a:r>
            <a:r>
              <a:rPr lang="en-US" sz="2800" dirty="0" smtClean="0">
                <a:solidFill>
                  <a:srgbClr val="FFFF00"/>
                </a:solidFill>
                <a:latin typeface="NikoshBAN" pitchFamily="2" charset="0"/>
                <a:cs typeface="NikoshBAN" pitchFamily="2" charset="0"/>
              </a:rPr>
              <a:t> </a:t>
            </a:r>
            <a:r>
              <a:rPr lang="bn-IN" sz="2800" dirty="0" smtClean="0">
                <a:solidFill>
                  <a:srgbClr val="FFFF00"/>
                </a:solidFill>
                <a:latin typeface="NikoshBAN" pitchFamily="2" charset="0"/>
                <a:cs typeface="NikoshBAN" pitchFamily="2" charset="0"/>
              </a:rPr>
              <a:t> </a:t>
            </a:r>
            <a:endParaRPr lang="en-GB" sz="28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162464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S COMPUTER\Downloads\প্রো-মেটাফেজ - 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 y="0"/>
            <a:ext cx="91498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85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61430"/>
            <a:ext cx="9144000" cy="5539978"/>
          </a:xfrm>
          <a:prstGeom prst="rect">
            <a:avLst/>
          </a:prstGeom>
        </p:spPr>
        <p:txBody>
          <a:bodyPr wrap="square">
            <a:spAutoFit/>
          </a:bodyPr>
          <a:lstStyle/>
          <a:p>
            <a:r>
              <a:rPr lang="as-IN" sz="2800" dirty="0">
                <a:latin typeface="NikoshBAN" pitchFamily="2" charset="0"/>
                <a:cs typeface="NikoshBAN" pitchFamily="2" charset="0"/>
              </a:rPr>
              <a:t>প্রোফেজ ও মেটাফেজ দশার পরবর্তী দশাকে প্রো-মেটাফেজ দশা বলে। এটি একটি সংক্ষিপ্ত দশা। নিচে এর বৈশিষ্ট্য দেওয়া হলো—</a:t>
            </a:r>
          </a:p>
          <a:p>
            <a:r>
              <a:rPr lang="as-IN" sz="2800" dirty="0">
                <a:latin typeface="NikoshBAN" pitchFamily="2" charset="0"/>
                <a:cs typeface="NikoshBAN" pitchFamily="2" charset="0"/>
              </a:rPr>
              <a:t> ১. নিউক্লিয়ার মেমব্রেন ও নিওক্লিওলাস প্রায় অদৃশ্য হয়ে যায়, নিওক্লিওলাসটি বিন্দুর আকার ধারণ করে।</a:t>
            </a:r>
          </a:p>
          <a:p>
            <a:r>
              <a:rPr lang="as-IN" sz="2800" dirty="0">
                <a:latin typeface="NikoshBAN" pitchFamily="2" charset="0"/>
                <a:cs typeface="NikoshBAN" pitchFamily="2" charset="0"/>
              </a:rPr>
              <a:t> ২. প্রোটিনজাতীয় কতগুলো দ্বিমেরু তন্তুর সৃষ্টি হয়ে মাকুতন্ত্র বা স্পিন্ডল যন্ত্র বা অ্যাস্টার রশ্মি গঠন করে।</a:t>
            </a:r>
          </a:p>
          <a:p>
            <a:r>
              <a:rPr lang="as-IN" sz="2800" dirty="0">
                <a:latin typeface="NikoshBAN" pitchFamily="2" charset="0"/>
                <a:cs typeface="NikoshBAN" pitchFamily="2" charset="0"/>
              </a:rPr>
              <a:t> ৩. মাকুতন্ত্রগুলোর দুই মেরুর মধ্যবর্তী স্থানকে বিষুবীয় অঞ্চল বলা হয়।</a:t>
            </a:r>
          </a:p>
          <a:p>
            <a:r>
              <a:rPr lang="as-IN" sz="2800" dirty="0">
                <a:latin typeface="NikoshBAN" pitchFamily="2" charset="0"/>
                <a:cs typeface="NikoshBAN" pitchFamily="2" charset="0"/>
              </a:rPr>
              <a:t> ৪. ক্রোমোজোমগুলো বিষুবীয় অঞ্চলে অবস্থান করে।</a:t>
            </a:r>
          </a:p>
          <a:p>
            <a:r>
              <a:rPr lang="as-IN" sz="2800" dirty="0">
                <a:latin typeface="NikoshBAN" pitchFamily="2" charset="0"/>
                <a:cs typeface="NikoshBAN" pitchFamily="2" charset="0"/>
              </a:rPr>
              <a:t> ৫. কিছু মাকুতন্ত্র এক মেরু থেকে অন্য মেরু পর্যন্ত বিস্তৃত থাকে, এদের অবিচ্ছিন্ন তন্তু বলে।</a:t>
            </a:r>
          </a:p>
          <a:p>
            <a:r>
              <a:rPr lang="as-IN" sz="2800" dirty="0">
                <a:latin typeface="NikoshBAN" pitchFamily="2" charset="0"/>
                <a:cs typeface="NikoshBAN" pitchFamily="2" charset="0"/>
              </a:rPr>
              <a:t> ৬. প্রতিটি ক্রোমোজোম একটি আকর্ষণ তন্তুর সঙ্গে যুক্ত হয়ে ক্রোমোজোমীয় নৃত্য প্রদর্শন করে।</a:t>
            </a:r>
          </a:p>
          <a:p>
            <a:pPr marL="283464" indent="-283464" algn="just" fontAlgn="base"/>
            <a:r>
              <a:rPr lang="as-IN" dirty="0"/>
              <a:t> </a:t>
            </a:r>
            <a:endParaRPr lang="as-IN" dirty="0">
              <a:effectLst/>
            </a:endParaRPr>
          </a:p>
        </p:txBody>
      </p:sp>
      <p:sp>
        <p:nvSpPr>
          <p:cNvPr id="5" name="Title 1"/>
          <p:cNvSpPr>
            <a:spLocks noGrp="1"/>
          </p:cNvSpPr>
          <p:nvPr>
            <p:ph type="ctrTitle"/>
          </p:nvPr>
        </p:nvSpPr>
        <p:spPr>
          <a:xfrm>
            <a:off x="0" y="764704"/>
            <a:ext cx="9144000" cy="83326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6000" spc="50" dirty="0" smtClean="0">
                <a:ln w="11430"/>
                <a:solidFill>
                  <a:srgbClr val="FF0066"/>
                </a:solidFill>
                <a:effectLst>
                  <a:outerShdw blurRad="76200" dist="50800" dir="5400000" algn="tl" rotWithShape="0">
                    <a:srgbClr val="000000">
                      <a:alpha val="65000"/>
                    </a:srgbClr>
                  </a:outerShdw>
                </a:effectLst>
                <a:latin typeface="NikoshBAN" pitchFamily="2" charset="0"/>
                <a:cs typeface="NikoshBAN" pitchFamily="2" charset="0"/>
              </a:rPr>
              <a:t>প্রো- মেটাফেজের  বৈশিষ্ট্য </a:t>
            </a:r>
            <a:endParaRPr lang="en-GB" sz="6000" spc="50" dirty="0">
              <a:ln w="11430"/>
              <a:solidFill>
                <a:srgbClr val="FF0066"/>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46223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S COMPUTER\Downloads\মেটাফেজ.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37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c biology c9-10_chap_3_mitosis_khudi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69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59340"/>
            <a:ext cx="9144000" cy="4585871"/>
          </a:xfrm>
          <a:prstGeom prst="rect">
            <a:avLst/>
          </a:prstGeom>
        </p:spPr>
        <p:txBody>
          <a:bodyPr wrap="square">
            <a:spAutoFit/>
          </a:bodyPr>
          <a:lstStyle/>
          <a:p>
            <a:r>
              <a:rPr lang="bn-IN" sz="3600" b="1" dirty="0" smtClean="0">
                <a:solidFill>
                  <a:srgbClr val="FFFF00"/>
                </a:solidFill>
                <a:effectLst>
                  <a:outerShdw blurRad="38100" dist="38100" dir="2700000" algn="tl">
                    <a:srgbClr val="000000">
                      <a:alpha val="43137"/>
                    </a:srgbClr>
                  </a:outerShdw>
                </a:effectLst>
                <a:latin typeface="SutonnyMJ" pitchFamily="2" charset="0"/>
                <a:cs typeface="SutonnyMJ" pitchFamily="2" charset="0"/>
              </a:rPr>
              <a:t> </a:t>
            </a:r>
            <a:r>
              <a:rPr lang="en-GB" sz="3600" dirty="0" smtClean="0">
                <a:latin typeface="SutonnyMJ" pitchFamily="2" charset="0"/>
                <a:cs typeface="SutonnyMJ" pitchFamily="2" charset="0"/>
              </a:rPr>
              <a:t>†</a:t>
            </a:r>
            <a:r>
              <a:rPr lang="en-GB" sz="3600" dirty="0" err="1">
                <a:latin typeface="SutonnyMJ" pitchFamily="2" charset="0"/>
                <a:cs typeface="SutonnyMJ" pitchFamily="2" charset="0"/>
              </a:rPr>
              <a:t>gUv‡dR</a:t>
            </a:r>
            <a:r>
              <a:rPr lang="en-GB" sz="3600" dirty="0">
                <a:latin typeface="SutonnyMJ" pitchFamily="2" charset="0"/>
                <a:cs typeface="SutonnyMJ" pitchFamily="2" charset="0"/>
              </a:rPr>
              <a:t> </a:t>
            </a:r>
            <a:r>
              <a:rPr lang="en-GB" sz="3600" dirty="0" err="1">
                <a:latin typeface="SutonnyMJ" pitchFamily="2" charset="0"/>
                <a:cs typeface="SutonnyMJ" pitchFamily="2" charset="0"/>
              </a:rPr>
              <a:t>ch©v‡qi</a:t>
            </a:r>
            <a:r>
              <a:rPr lang="en-GB" sz="3600" dirty="0">
                <a:latin typeface="SutonnyMJ" pitchFamily="2" charset="0"/>
                <a:cs typeface="SutonnyMJ" pitchFamily="2" charset="0"/>
              </a:rPr>
              <a:t> </a:t>
            </a:r>
            <a:r>
              <a:rPr lang="en-GB" sz="3600" dirty="0" err="1">
                <a:latin typeface="SutonnyMJ" pitchFamily="2" charset="0"/>
                <a:cs typeface="SutonnyMJ" pitchFamily="2" charset="0"/>
              </a:rPr>
              <a:t>cÖ</a:t>
            </a:r>
            <a:r>
              <a:rPr lang="en-GB" sz="3600" dirty="0">
                <a:latin typeface="SutonnyMJ" pitchFamily="2" charset="0"/>
                <a:cs typeface="SutonnyMJ" pitchFamily="2" charset="0"/>
              </a:rPr>
              <a:t>_‡</a:t>
            </a:r>
            <a:r>
              <a:rPr lang="en-GB" sz="3600" dirty="0" err="1">
                <a:latin typeface="SutonnyMJ" pitchFamily="2" charset="0"/>
                <a:cs typeface="SutonnyMJ" pitchFamily="2" charset="0"/>
              </a:rPr>
              <a:t>gB</a:t>
            </a:r>
            <a:r>
              <a:rPr lang="en-GB" sz="3600" dirty="0">
                <a:latin typeface="SutonnyMJ" pitchFamily="2" charset="0"/>
                <a:cs typeface="SutonnyMJ" pitchFamily="2" charset="0"/>
              </a:rPr>
              <a:t> </a:t>
            </a:r>
            <a:r>
              <a:rPr lang="as-IN" sz="3600" dirty="0" smtClean="0">
                <a:solidFill>
                  <a:prstClr val="white"/>
                </a:solidFill>
                <a:latin typeface="NikoshBAN" pitchFamily="2" charset="0"/>
                <a:cs typeface="NikoshBAN" pitchFamily="2" charset="0"/>
              </a:rPr>
              <a:t>ক্রোমোজোম</a:t>
            </a:r>
            <a:r>
              <a:rPr lang="bn-IN" sz="3600" dirty="0" smtClean="0">
                <a:solidFill>
                  <a:prstClr val="white"/>
                </a:solidFill>
                <a:latin typeface="NikoshBAN" pitchFamily="2" charset="0"/>
                <a:cs typeface="NikoshBAN" pitchFamily="2" charset="0"/>
              </a:rPr>
              <a:t>গুলো </a:t>
            </a:r>
            <a:r>
              <a:rPr lang="en-GB" sz="4000" dirty="0" smtClean="0">
                <a:latin typeface="SutonnyMJ" pitchFamily="2" charset="0"/>
                <a:cs typeface="SutonnyMJ" pitchFamily="2" charset="0"/>
              </a:rPr>
              <a:t> </a:t>
            </a:r>
            <a:r>
              <a:rPr lang="en-GB" sz="3600" dirty="0">
                <a:latin typeface="SutonnyMJ" pitchFamily="2" charset="0"/>
                <a:cs typeface="SutonnyMJ" pitchFamily="2" charset="0"/>
              </a:rPr>
              <a:t>w ̄</a:t>
            </a:r>
            <a:r>
              <a:rPr lang="en-GB" sz="3600" dirty="0" err="1">
                <a:latin typeface="SutonnyMJ" pitchFamily="2" charset="0"/>
                <a:cs typeface="SutonnyMJ" pitchFamily="2" charset="0"/>
              </a:rPr>
              <a:t>úÛj</a:t>
            </a:r>
            <a:r>
              <a:rPr lang="en-GB" sz="3600" dirty="0">
                <a:latin typeface="SutonnyMJ" pitchFamily="2" charset="0"/>
                <a:cs typeface="SutonnyMJ" pitchFamily="2" charset="0"/>
              </a:rPr>
              <a:t> </a:t>
            </a:r>
            <a:r>
              <a:rPr lang="en-GB" sz="3600" dirty="0" err="1">
                <a:latin typeface="SutonnyMJ" pitchFamily="2" charset="0"/>
                <a:cs typeface="SutonnyMJ" pitchFamily="2" charset="0"/>
              </a:rPr>
              <a:t>h‡š¿i</a:t>
            </a:r>
            <a:r>
              <a:rPr lang="en-GB" sz="3600" dirty="0">
                <a:latin typeface="SutonnyMJ" pitchFamily="2" charset="0"/>
                <a:cs typeface="SutonnyMJ" pitchFamily="2" charset="0"/>
              </a:rPr>
              <a:t> </a:t>
            </a:r>
            <a:r>
              <a:rPr lang="en-GB" sz="3600" dirty="0" err="1">
                <a:latin typeface="SutonnyMJ" pitchFamily="2" charset="0"/>
                <a:cs typeface="SutonnyMJ" pitchFamily="2" charset="0"/>
              </a:rPr>
              <a:t>welyexq</a:t>
            </a:r>
            <a:r>
              <a:rPr lang="en-GB" sz="3600" dirty="0">
                <a:latin typeface="SutonnyMJ" pitchFamily="2" charset="0"/>
                <a:cs typeface="SutonnyMJ" pitchFamily="2" charset="0"/>
              </a:rPr>
              <a:t> </a:t>
            </a:r>
            <a:r>
              <a:rPr lang="en-GB" sz="3600" dirty="0" err="1">
                <a:latin typeface="SutonnyMJ" pitchFamily="2" charset="0"/>
                <a:cs typeface="SutonnyMJ" pitchFamily="2" charset="0"/>
              </a:rPr>
              <a:t>AÂ‡j</a:t>
            </a:r>
            <a:r>
              <a:rPr lang="en-GB" sz="3600" dirty="0">
                <a:latin typeface="SutonnyMJ" pitchFamily="2" charset="0"/>
                <a:cs typeface="SutonnyMJ" pitchFamily="2" charset="0"/>
              </a:rPr>
              <a:t> </a:t>
            </a:r>
            <a:r>
              <a:rPr lang="en-GB" sz="3600" dirty="0" err="1">
                <a:latin typeface="SutonnyMJ" pitchFamily="2" charset="0"/>
                <a:cs typeface="SutonnyMJ" pitchFamily="2" charset="0"/>
              </a:rPr>
              <a:t>G‡m</a:t>
            </a:r>
            <a:r>
              <a:rPr lang="en-GB" sz="3600" dirty="0">
                <a:latin typeface="SutonnyMJ" pitchFamily="2" charset="0"/>
                <a:cs typeface="SutonnyMJ" pitchFamily="2" charset="0"/>
              </a:rPr>
              <a:t> </a:t>
            </a:r>
            <a:r>
              <a:rPr lang="en-GB" sz="3600" dirty="0" err="1" smtClean="0">
                <a:latin typeface="SutonnyMJ" pitchFamily="2" charset="0"/>
                <a:cs typeface="SutonnyMJ" pitchFamily="2" charset="0"/>
              </a:rPr>
              <a:t>Ae</a:t>
            </a:r>
            <a:r>
              <a:rPr lang="bn-IN" sz="3600" dirty="0" smtClean="0">
                <a:latin typeface="NikoshBAN" pitchFamily="2" charset="0"/>
                <a:cs typeface="NikoshBAN" pitchFamily="2" charset="0"/>
              </a:rPr>
              <a:t>স্থা</a:t>
            </a:r>
            <a:r>
              <a:rPr lang="en-GB" sz="3600" dirty="0" smtClean="0">
                <a:latin typeface="SutonnyMJ" pitchFamily="2" charset="0"/>
                <a:cs typeface="SutonnyMJ" pitchFamily="2" charset="0"/>
              </a:rPr>
              <a:t>b </a:t>
            </a:r>
            <a:r>
              <a:rPr lang="en-GB" sz="3600" dirty="0" err="1" smtClean="0">
                <a:latin typeface="SutonnyMJ" pitchFamily="2" charset="0"/>
                <a:cs typeface="SutonnyMJ" pitchFamily="2" charset="0"/>
              </a:rPr>
              <a:t>K‡i</a:t>
            </a:r>
            <a:r>
              <a:rPr lang="en-GB" sz="3600" dirty="0" smtClean="0">
                <a:latin typeface="SutonnyMJ" pitchFamily="2" charset="0"/>
                <a:cs typeface="SutonnyMJ" pitchFamily="2" charset="0"/>
              </a:rPr>
              <a:t>|</a:t>
            </a:r>
            <a:r>
              <a:rPr lang="bn-IN" sz="3600" dirty="0" smtClean="0">
                <a:latin typeface="NikoshBAN" pitchFamily="2" charset="0"/>
                <a:cs typeface="NikoshBAN" pitchFamily="2" charset="0"/>
              </a:rPr>
              <a:t>স্পি</a:t>
            </a:r>
            <a:r>
              <a:rPr lang="en-GB" sz="3600" dirty="0" err="1" smtClean="0">
                <a:latin typeface="SutonnyMJ" pitchFamily="2" charset="0"/>
                <a:cs typeface="SutonnyMJ" pitchFamily="2" charset="0"/>
              </a:rPr>
              <a:t>Ûj</a:t>
            </a:r>
            <a:r>
              <a:rPr lang="en-GB" sz="3600" dirty="0" smtClean="0">
                <a:latin typeface="SutonnyMJ" pitchFamily="2" charset="0"/>
                <a:cs typeface="SutonnyMJ" pitchFamily="2" charset="0"/>
              </a:rPr>
              <a:t> </a:t>
            </a:r>
            <a:r>
              <a:rPr lang="en-GB" sz="3600" dirty="0" err="1">
                <a:latin typeface="SutonnyMJ" pitchFamily="2" charset="0"/>
                <a:cs typeface="SutonnyMJ" pitchFamily="2" charset="0"/>
              </a:rPr>
              <a:t>h‡š¿i</a:t>
            </a:r>
            <a:r>
              <a:rPr lang="en-GB" sz="3600" dirty="0">
                <a:latin typeface="SutonnyMJ" pitchFamily="2" charset="0"/>
                <a:cs typeface="SutonnyMJ" pitchFamily="2" charset="0"/>
              </a:rPr>
              <a:t> </a:t>
            </a:r>
            <a:r>
              <a:rPr lang="en-GB" sz="3600" dirty="0" err="1">
                <a:latin typeface="SutonnyMJ" pitchFamily="2" charset="0"/>
                <a:cs typeface="SutonnyMJ" pitchFamily="2" charset="0"/>
              </a:rPr>
              <a:t>welyexq</a:t>
            </a:r>
            <a:r>
              <a:rPr lang="en-GB" sz="3600" dirty="0">
                <a:latin typeface="SutonnyMJ" pitchFamily="2" charset="0"/>
                <a:cs typeface="SutonnyMJ" pitchFamily="2" charset="0"/>
              </a:rPr>
              <a:t> </a:t>
            </a:r>
            <a:r>
              <a:rPr lang="en-GB" sz="3600" dirty="0" err="1">
                <a:latin typeface="SutonnyMJ" pitchFamily="2" charset="0"/>
                <a:cs typeface="SutonnyMJ" pitchFamily="2" charset="0"/>
              </a:rPr>
              <a:t>AÂ‡j</a:t>
            </a:r>
            <a:r>
              <a:rPr lang="en-GB" sz="3600" dirty="0">
                <a:latin typeface="SutonnyMJ" pitchFamily="2" charset="0"/>
                <a:cs typeface="SutonnyMJ" pitchFamily="2" charset="0"/>
              </a:rPr>
              <a:t> </a:t>
            </a:r>
            <a:r>
              <a:rPr lang="as-IN" sz="3600" dirty="0" smtClean="0">
                <a:solidFill>
                  <a:prstClr val="white"/>
                </a:solidFill>
                <a:latin typeface="NikoshBAN" pitchFamily="2" charset="0"/>
                <a:cs typeface="NikoshBAN" pitchFamily="2" charset="0"/>
              </a:rPr>
              <a:t>ক্রোমোজো</a:t>
            </a:r>
            <a:r>
              <a:rPr lang="bn-IN" sz="3600" dirty="0" smtClean="0">
                <a:solidFill>
                  <a:prstClr val="white"/>
                </a:solidFill>
                <a:latin typeface="NikoshBAN" pitchFamily="2" charset="0"/>
                <a:cs typeface="NikoshBAN" pitchFamily="2" charset="0"/>
              </a:rPr>
              <a:t>মের </a:t>
            </a:r>
            <a:r>
              <a:rPr lang="en-GB" sz="3600" dirty="0" err="1" smtClean="0">
                <a:latin typeface="SutonnyMJ" pitchFamily="2" charset="0"/>
                <a:cs typeface="SutonnyMJ" pitchFamily="2" charset="0"/>
              </a:rPr>
              <a:t>Ae</a:t>
            </a:r>
            <a:r>
              <a:rPr lang="bn-IN" sz="3600" dirty="0" smtClean="0">
                <a:solidFill>
                  <a:prstClr val="white"/>
                </a:solidFill>
                <a:latin typeface="NikoshBAN" pitchFamily="2" charset="0"/>
                <a:cs typeface="NikoshBAN" pitchFamily="2" charset="0"/>
              </a:rPr>
              <a:t>স্থা</a:t>
            </a:r>
            <a:r>
              <a:rPr lang="en-GB" sz="3600" dirty="0" err="1" smtClean="0">
                <a:latin typeface="SutonnyMJ" pitchFamily="2" charset="0"/>
                <a:cs typeface="SutonnyMJ" pitchFamily="2" charset="0"/>
              </a:rPr>
              <a:t>b‡K</a:t>
            </a:r>
            <a:r>
              <a:rPr lang="en-GB" sz="3600" dirty="0" smtClean="0">
                <a:latin typeface="SutonnyMJ" pitchFamily="2" charset="0"/>
                <a:cs typeface="SutonnyMJ" pitchFamily="2" charset="0"/>
              </a:rPr>
              <a:t> </a:t>
            </a:r>
            <a:r>
              <a:rPr lang="en-GB" sz="3600" dirty="0">
                <a:latin typeface="SutonnyMJ" pitchFamily="2" charset="0"/>
                <a:cs typeface="SutonnyMJ" pitchFamily="2" charset="0"/>
              </a:rPr>
              <a:t>†</a:t>
            </a:r>
            <a:r>
              <a:rPr lang="en-GB" sz="3600" dirty="0" err="1">
                <a:latin typeface="SutonnyMJ" pitchFamily="2" charset="0"/>
                <a:cs typeface="SutonnyMJ" pitchFamily="2" charset="0"/>
              </a:rPr>
              <a:t>gUvKvB‡bwmm</a:t>
            </a:r>
            <a:r>
              <a:rPr lang="en-GB" sz="3600" dirty="0">
                <a:latin typeface="SutonnyMJ" pitchFamily="2" charset="0"/>
                <a:cs typeface="SutonnyMJ" pitchFamily="2" charset="0"/>
              </a:rPr>
              <a:t> </a:t>
            </a:r>
            <a:r>
              <a:rPr lang="en-GB" sz="3600" dirty="0" err="1">
                <a:latin typeface="SutonnyMJ" pitchFamily="2" charset="0"/>
                <a:cs typeface="SutonnyMJ" pitchFamily="2" charset="0"/>
              </a:rPr>
              <a:t>ejv</a:t>
            </a:r>
            <a:r>
              <a:rPr lang="en-GB" sz="3600" dirty="0">
                <a:latin typeface="SutonnyMJ" pitchFamily="2" charset="0"/>
                <a:cs typeface="SutonnyMJ" pitchFamily="2" charset="0"/>
              </a:rPr>
              <a:t> </a:t>
            </a:r>
            <a:r>
              <a:rPr lang="en-GB" sz="3600" dirty="0" err="1">
                <a:latin typeface="SutonnyMJ" pitchFamily="2" charset="0"/>
                <a:cs typeface="SutonnyMJ" pitchFamily="2" charset="0"/>
              </a:rPr>
              <a:t>nq</a:t>
            </a:r>
            <a:r>
              <a:rPr lang="en-GB" sz="3600" dirty="0">
                <a:latin typeface="SutonnyMJ" pitchFamily="2" charset="0"/>
                <a:cs typeface="SutonnyMJ" pitchFamily="2" charset="0"/>
              </a:rPr>
              <a:t>| G </a:t>
            </a:r>
            <a:r>
              <a:rPr lang="en-GB" sz="3600" dirty="0" err="1">
                <a:latin typeface="SutonnyMJ" pitchFamily="2" charset="0"/>
                <a:cs typeface="SutonnyMJ" pitchFamily="2" charset="0"/>
              </a:rPr>
              <a:t>ch©v‡q</a:t>
            </a:r>
            <a:r>
              <a:rPr lang="en-GB" sz="3600" dirty="0">
                <a:latin typeface="SutonnyMJ" pitchFamily="2" charset="0"/>
                <a:cs typeface="SutonnyMJ" pitchFamily="2" charset="0"/>
              </a:rPr>
              <a:t> </a:t>
            </a:r>
            <a:r>
              <a:rPr lang="as-IN" sz="3600" dirty="0">
                <a:solidFill>
                  <a:prstClr val="white"/>
                </a:solidFill>
                <a:latin typeface="NikoshBAN" pitchFamily="2" charset="0"/>
                <a:cs typeface="NikoshBAN" pitchFamily="2" charset="0"/>
              </a:rPr>
              <a:t>ক্রো</a:t>
            </a:r>
            <a:r>
              <a:rPr lang="en-GB" sz="3600" dirty="0" err="1" smtClean="0">
                <a:latin typeface="SutonnyMJ" pitchFamily="2" charset="0"/>
                <a:cs typeface="SutonnyMJ" pitchFamily="2" charset="0"/>
              </a:rPr>
              <a:t>gvwUW</a:t>
            </a:r>
            <a:r>
              <a:rPr lang="en-GB" sz="3600" dirty="0" smtClean="0">
                <a:latin typeface="SutonnyMJ" pitchFamily="2" charset="0"/>
                <a:cs typeface="SutonnyMJ" pitchFamily="2" charset="0"/>
              </a:rPr>
              <a:t> </a:t>
            </a:r>
            <a:r>
              <a:rPr lang="bn-IN" sz="3600" dirty="0" smtClean="0">
                <a:latin typeface="NikoshBAN" pitchFamily="2" charset="0"/>
                <a:cs typeface="NikoshBAN" pitchFamily="2" charset="0"/>
              </a:rPr>
              <a:t>গুলো</a:t>
            </a:r>
            <a:r>
              <a:rPr lang="en-GB" sz="3600" dirty="0" smtClean="0">
                <a:latin typeface="SutonnyMJ" pitchFamily="2" charset="0"/>
                <a:cs typeface="SutonnyMJ" pitchFamily="2" charset="0"/>
              </a:rPr>
              <a:t> </a:t>
            </a:r>
            <a:r>
              <a:rPr lang="en-GB" sz="3600" dirty="0" err="1">
                <a:latin typeface="SutonnyMJ" pitchFamily="2" charset="0"/>
                <a:cs typeface="SutonnyMJ" pitchFamily="2" charset="0"/>
              </a:rPr>
              <a:t>me‡P‡q</a:t>
            </a:r>
            <a:r>
              <a:rPr lang="en-GB" sz="3600" dirty="0">
                <a:latin typeface="SutonnyMJ" pitchFamily="2" charset="0"/>
                <a:cs typeface="SutonnyMJ" pitchFamily="2" charset="0"/>
              </a:rPr>
              <a:t> †</a:t>
            </a:r>
            <a:r>
              <a:rPr lang="en-GB" sz="3600" dirty="0" err="1">
                <a:latin typeface="SutonnyMJ" pitchFamily="2" charset="0"/>
                <a:cs typeface="SutonnyMJ" pitchFamily="2" charset="0"/>
              </a:rPr>
              <a:t>ewk</a:t>
            </a:r>
            <a:r>
              <a:rPr lang="en-GB" sz="3600" dirty="0">
                <a:latin typeface="SutonnyMJ" pitchFamily="2" charset="0"/>
                <a:cs typeface="SutonnyMJ" pitchFamily="2" charset="0"/>
              </a:rPr>
              <a:t> †</a:t>
            </a:r>
            <a:r>
              <a:rPr lang="en-GB" sz="3600" dirty="0" err="1">
                <a:latin typeface="SutonnyMJ" pitchFamily="2" charset="0"/>
                <a:cs typeface="SutonnyMJ" pitchFamily="2" charset="0"/>
              </a:rPr>
              <a:t>gvUv</a:t>
            </a:r>
            <a:r>
              <a:rPr lang="en-GB" sz="3600" dirty="0">
                <a:latin typeface="SutonnyMJ" pitchFamily="2" charset="0"/>
                <a:cs typeface="SutonnyMJ" pitchFamily="2" charset="0"/>
              </a:rPr>
              <a:t>, </a:t>
            </a:r>
            <a:r>
              <a:rPr lang="en-GB" sz="3600" dirty="0" err="1">
                <a:latin typeface="SutonnyMJ" pitchFamily="2" charset="0"/>
                <a:cs typeface="SutonnyMJ" pitchFamily="2" charset="0"/>
              </a:rPr>
              <a:t>Lv‡Uv</a:t>
            </a:r>
            <a:r>
              <a:rPr lang="en-GB" sz="3600" dirty="0">
                <a:latin typeface="SutonnyMJ" pitchFamily="2" charset="0"/>
                <a:cs typeface="SutonnyMJ" pitchFamily="2" charset="0"/>
              </a:rPr>
              <a:t> </a:t>
            </a:r>
            <a:r>
              <a:rPr lang="bn-IN" sz="3600" dirty="0" smtClean="0">
                <a:latin typeface="SutonnyMJ" pitchFamily="2" charset="0"/>
                <a:cs typeface="SutonnyMJ" pitchFamily="2" charset="0"/>
              </a:rPr>
              <a:t> </a:t>
            </a:r>
            <a:r>
              <a:rPr lang="en-GB" sz="3600" dirty="0" smtClean="0">
                <a:latin typeface="SutonnyMJ" pitchFamily="2" charset="0"/>
                <a:cs typeface="SutonnyMJ" pitchFamily="2" charset="0"/>
              </a:rPr>
              <a:t>I</a:t>
            </a:r>
            <a:r>
              <a:rPr lang="bn-IN" sz="3600" dirty="0" smtClean="0">
                <a:latin typeface="SutonnyMJ" pitchFamily="2" charset="0"/>
                <a:cs typeface="SutonnyMJ" pitchFamily="2" charset="0"/>
              </a:rPr>
              <a:t> </a:t>
            </a:r>
            <a:r>
              <a:rPr lang="bn-IN" sz="3600" dirty="0" smtClean="0">
                <a:latin typeface="NikoshBAN" pitchFamily="2" charset="0"/>
                <a:cs typeface="NikoshBAN" pitchFamily="2" charset="0"/>
              </a:rPr>
              <a:t>স্প</a:t>
            </a:r>
            <a:r>
              <a:rPr lang="en-GB" sz="3600" dirty="0" smtClean="0">
                <a:latin typeface="SutonnyMJ" pitchFamily="2" charset="0"/>
                <a:cs typeface="SutonnyMJ" pitchFamily="2" charset="0"/>
              </a:rPr>
              <a:t>ó </a:t>
            </a:r>
            <a:r>
              <a:rPr lang="en-GB" sz="3600" dirty="0">
                <a:latin typeface="SutonnyMJ" pitchFamily="2" charset="0"/>
                <a:cs typeface="SutonnyMJ" pitchFamily="2" charset="0"/>
              </a:rPr>
              <a:t>†`</a:t>
            </a:r>
            <a:r>
              <a:rPr lang="en-GB" sz="3600" dirty="0" err="1">
                <a:latin typeface="SutonnyMJ" pitchFamily="2" charset="0"/>
                <a:cs typeface="SutonnyMJ" pitchFamily="2" charset="0"/>
              </a:rPr>
              <a:t>Lv</a:t>
            </a:r>
            <a:r>
              <a:rPr lang="en-GB" sz="3600" dirty="0">
                <a:latin typeface="SutonnyMJ" pitchFamily="2" charset="0"/>
                <a:cs typeface="SutonnyMJ" pitchFamily="2" charset="0"/>
              </a:rPr>
              <a:t> </a:t>
            </a:r>
            <a:r>
              <a:rPr lang="en-GB" sz="3600" dirty="0" err="1">
                <a:latin typeface="SutonnyMJ" pitchFamily="2" charset="0"/>
                <a:cs typeface="SutonnyMJ" pitchFamily="2" charset="0"/>
              </a:rPr>
              <a:t>hvq</a:t>
            </a:r>
            <a:r>
              <a:rPr lang="en-GB" sz="3600" dirty="0">
                <a:latin typeface="SutonnyMJ" pitchFamily="2" charset="0"/>
                <a:cs typeface="SutonnyMJ" pitchFamily="2" charset="0"/>
              </a:rPr>
              <a:t>| </a:t>
            </a:r>
            <a:r>
              <a:rPr lang="en-GB" sz="3600" dirty="0" err="1">
                <a:latin typeface="SutonnyMJ" pitchFamily="2" charset="0"/>
                <a:cs typeface="SutonnyMJ" pitchFamily="2" charset="0"/>
              </a:rPr>
              <a:t>ZvB</a:t>
            </a:r>
            <a:r>
              <a:rPr lang="en-GB" sz="3600" dirty="0">
                <a:latin typeface="SutonnyMJ" pitchFamily="2" charset="0"/>
                <a:cs typeface="SutonnyMJ" pitchFamily="2" charset="0"/>
              </a:rPr>
              <a:t> †</a:t>
            </a:r>
            <a:r>
              <a:rPr lang="en-GB" sz="3600" dirty="0" err="1">
                <a:latin typeface="SutonnyMJ" pitchFamily="2" charset="0"/>
                <a:cs typeface="SutonnyMJ" pitchFamily="2" charset="0"/>
              </a:rPr>
              <a:t>gUv‡dR</a:t>
            </a:r>
            <a:r>
              <a:rPr lang="en-GB" sz="3600" dirty="0">
                <a:latin typeface="SutonnyMJ" pitchFamily="2" charset="0"/>
                <a:cs typeface="SutonnyMJ" pitchFamily="2" charset="0"/>
              </a:rPr>
              <a:t> </a:t>
            </a:r>
            <a:r>
              <a:rPr lang="en-GB" sz="3600" dirty="0" err="1">
                <a:latin typeface="SutonnyMJ" pitchFamily="2" charset="0"/>
                <a:cs typeface="SutonnyMJ" pitchFamily="2" charset="0"/>
              </a:rPr>
              <a:t>chv</a:t>
            </a:r>
            <a:r>
              <a:rPr lang="en-GB" sz="3600" dirty="0">
                <a:latin typeface="SutonnyMJ" pitchFamily="2" charset="0"/>
                <a:cs typeface="SutonnyMJ" pitchFamily="2" charset="0"/>
              </a:rPr>
              <a:t>©‡q †</a:t>
            </a:r>
            <a:r>
              <a:rPr lang="en-GB" sz="3600" dirty="0" err="1">
                <a:latin typeface="SutonnyMJ" pitchFamily="2" charset="0"/>
                <a:cs typeface="SutonnyMJ" pitchFamily="2" charset="0"/>
              </a:rPr>
              <a:t>Kv‡l</a:t>
            </a:r>
            <a:r>
              <a:rPr lang="en-GB" sz="3600" dirty="0">
                <a:latin typeface="SutonnyMJ" pitchFamily="2" charset="0"/>
                <a:cs typeface="SutonnyMJ" pitchFamily="2" charset="0"/>
              </a:rPr>
              <a:t> </a:t>
            </a:r>
            <a:r>
              <a:rPr lang="en-GB" sz="3600" dirty="0" err="1" smtClean="0">
                <a:latin typeface="SutonnyMJ" pitchFamily="2" charset="0"/>
                <a:cs typeface="SutonnyMJ" pitchFamily="2" charset="0"/>
              </a:rPr>
              <a:t>Aew</a:t>
            </a:r>
            <a:r>
              <a:rPr lang="bn-IN" sz="3600" dirty="0" smtClean="0">
                <a:solidFill>
                  <a:prstClr val="white"/>
                </a:solidFill>
                <a:latin typeface="NikoshBAN" pitchFamily="2" charset="0"/>
                <a:cs typeface="NikoshBAN" pitchFamily="2" charset="0"/>
              </a:rPr>
              <a:t>স্থ</a:t>
            </a:r>
            <a:r>
              <a:rPr lang="en-GB" sz="3600" dirty="0" smtClean="0">
                <a:latin typeface="SutonnyMJ" pitchFamily="2" charset="0"/>
                <a:cs typeface="SutonnyMJ" pitchFamily="2" charset="0"/>
              </a:rPr>
              <a:t>Z</a:t>
            </a:r>
            <a:r>
              <a:rPr lang="bn-IN" sz="3600" dirty="0" smtClean="0">
                <a:latin typeface="SutonnyMJ" pitchFamily="2" charset="0"/>
                <a:cs typeface="SutonnyMJ" pitchFamily="2" charset="0"/>
              </a:rPr>
              <a:t> </a:t>
            </a:r>
            <a:r>
              <a:rPr lang="en-GB" sz="3600" dirty="0" smtClean="0">
                <a:latin typeface="SutonnyMJ" pitchFamily="2" charset="0"/>
                <a:cs typeface="SutonnyMJ" pitchFamily="2" charset="0"/>
              </a:rPr>
              <a:t> </a:t>
            </a:r>
            <a:r>
              <a:rPr lang="as-IN" sz="3600" dirty="0">
                <a:solidFill>
                  <a:prstClr val="white"/>
                </a:solidFill>
                <a:latin typeface="NikoshBAN" pitchFamily="2" charset="0"/>
                <a:cs typeface="NikoshBAN" pitchFamily="2" charset="0"/>
              </a:rPr>
              <a:t>ক্রো</a:t>
            </a:r>
            <a:r>
              <a:rPr lang="en-GB" sz="3600" dirty="0" smtClean="0">
                <a:latin typeface="SutonnyMJ" pitchFamily="2" charset="0"/>
                <a:cs typeface="SutonnyMJ" pitchFamily="2" charset="0"/>
              </a:rPr>
              <a:t>‡</a:t>
            </a:r>
            <a:r>
              <a:rPr lang="en-GB" sz="3600" dirty="0" err="1" smtClean="0">
                <a:latin typeface="SutonnyMJ" pitchFamily="2" charset="0"/>
                <a:cs typeface="SutonnyMJ" pitchFamily="2" charset="0"/>
              </a:rPr>
              <a:t>gv‡mv‡gi</a:t>
            </a:r>
            <a:r>
              <a:rPr lang="en-GB" sz="3600" dirty="0" smtClean="0">
                <a:latin typeface="SutonnyMJ" pitchFamily="2" charset="0"/>
                <a:cs typeface="SutonnyMJ" pitchFamily="2" charset="0"/>
              </a:rPr>
              <a:t> </a:t>
            </a:r>
            <a:r>
              <a:rPr lang="en-GB" sz="3600" dirty="0" err="1" smtClean="0">
                <a:latin typeface="SutonnyMJ" pitchFamily="2" charset="0"/>
                <a:cs typeface="SutonnyMJ" pitchFamily="2" charset="0"/>
              </a:rPr>
              <a:t>ms</a:t>
            </a:r>
            <a:r>
              <a:rPr lang="bn-IN" sz="3600" dirty="0" smtClean="0">
                <a:latin typeface="NikoshBAN" pitchFamily="2" charset="0"/>
                <a:cs typeface="NikoshBAN" pitchFamily="2" charset="0"/>
              </a:rPr>
              <a:t>খ্যা</a:t>
            </a:r>
            <a:r>
              <a:rPr lang="bn-IN" sz="3600" dirty="0" smtClean="0">
                <a:latin typeface="SutonnyMJ" pitchFamily="2" charset="0"/>
                <a:cs typeface="SutonnyMJ" pitchFamily="2" charset="0"/>
              </a:rPr>
              <a:t> </a:t>
            </a:r>
            <a:r>
              <a:rPr lang="en-GB" sz="3600" dirty="0" smtClean="0">
                <a:latin typeface="SutonnyMJ" pitchFamily="2" charset="0"/>
                <a:cs typeface="SutonnyMJ" pitchFamily="2" charset="0"/>
              </a:rPr>
              <a:t>, </a:t>
            </a:r>
            <a:r>
              <a:rPr lang="en-GB" sz="3600" dirty="0" err="1">
                <a:latin typeface="SutonnyMJ" pitchFamily="2" charset="0"/>
                <a:cs typeface="SutonnyMJ" pitchFamily="2" charset="0"/>
              </a:rPr>
              <a:t>AvKvi</a:t>
            </a:r>
            <a:r>
              <a:rPr lang="en-GB" sz="3600" dirty="0">
                <a:latin typeface="SutonnyMJ" pitchFamily="2" charset="0"/>
                <a:cs typeface="SutonnyMJ" pitchFamily="2" charset="0"/>
              </a:rPr>
              <a:t> I </a:t>
            </a:r>
            <a:r>
              <a:rPr lang="en-GB" sz="3600" dirty="0" smtClean="0">
                <a:latin typeface="SutonnyMJ" pitchFamily="2" charset="0"/>
                <a:cs typeface="SutonnyMJ" pitchFamily="2" charset="0"/>
              </a:rPr>
              <a:t>Av</a:t>
            </a:r>
            <a:r>
              <a:rPr lang="bn-IN" sz="3600" dirty="0" smtClean="0">
                <a:latin typeface="NikoshBAN" pitchFamily="2" charset="0"/>
                <a:cs typeface="NikoshBAN" pitchFamily="2" charset="0"/>
              </a:rPr>
              <a:t>কৃ</a:t>
            </a:r>
            <a:r>
              <a:rPr lang="en-GB" sz="3600" dirty="0" err="1" smtClean="0">
                <a:latin typeface="SutonnyMJ" pitchFamily="2" charset="0"/>
                <a:cs typeface="SutonnyMJ" pitchFamily="2" charset="0"/>
              </a:rPr>
              <a:t>wZ</a:t>
            </a:r>
            <a:r>
              <a:rPr lang="en-GB" sz="3600" dirty="0" smtClean="0">
                <a:latin typeface="SutonnyMJ" pitchFamily="2" charset="0"/>
                <a:cs typeface="SutonnyMJ" pitchFamily="2" charset="0"/>
              </a:rPr>
              <a:t> </a:t>
            </a:r>
            <a:r>
              <a:rPr lang="en-GB" sz="3600" dirty="0" err="1">
                <a:latin typeface="SutonnyMJ" pitchFamily="2" charset="0"/>
                <a:cs typeface="SutonnyMJ" pitchFamily="2" charset="0"/>
              </a:rPr>
              <a:t>wbY©q</a:t>
            </a:r>
            <a:r>
              <a:rPr lang="en-GB" sz="3600" dirty="0">
                <a:latin typeface="SutonnyMJ" pitchFamily="2" charset="0"/>
                <a:cs typeface="SutonnyMJ" pitchFamily="2" charset="0"/>
              </a:rPr>
              <a:t> </a:t>
            </a:r>
            <a:r>
              <a:rPr lang="en-GB" sz="3600" dirty="0" err="1">
                <a:latin typeface="SutonnyMJ" pitchFamily="2" charset="0"/>
                <a:cs typeface="SutonnyMJ" pitchFamily="2" charset="0"/>
              </a:rPr>
              <a:t>Kiv</a:t>
            </a:r>
            <a:r>
              <a:rPr lang="en-GB" sz="3600" dirty="0">
                <a:latin typeface="SutonnyMJ" pitchFamily="2" charset="0"/>
                <a:cs typeface="SutonnyMJ" pitchFamily="2" charset="0"/>
              </a:rPr>
              <a:t> </a:t>
            </a:r>
            <a:r>
              <a:rPr lang="en-GB" sz="3600" dirty="0" err="1">
                <a:latin typeface="SutonnyMJ" pitchFamily="2" charset="0"/>
                <a:cs typeface="SutonnyMJ" pitchFamily="2" charset="0"/>
              </a:rPr>
              <a:t>hvq</a:t>
            </a:r>
            <a:r>
              <a:rPr lang="en-GB" sz="3600" dirty="0">
                <a:latin typeface="SutonnyMJ" pitchFamily="2" charset="0"/>
                <a:cs typeface="SutonnyMJ" pitchFamily="2" charset="0"/>
              </a:rPr>
              <a:t>| </a:t>
            </a:r>
            <a:r>
              <a:rPr lang="bn-IN" sz="3600" dirty="0" smtClean="0">
                <a:latin typeface="SutonnyMJ" pitchFamily="2" charset="0"/>
                <a:cs typeface="SutonnyMJ" pitchFamily="2" charset="0"/>
              </a:rPr>
              <a:t>  </a:t>
            </a:r>
            <a:r>
              <a:rPr lang="en-GB" sz="3600" dirty="0" smtClean="0">
                <a:latin typeface="SutonnyMJ" pitchFamily="2" charset="0"/>
                <a:cs typeface="SutonnyMJ" pitchFamily="2" charset="0"/>
              </a:rPr>
              <a:t>†</a:t>
            </a:r>
            <a:r>
              <a:rPr lang="en-GB" sz="3600" dirty="0" err="1">
                <a:latin typeface="SutonnyMJ" pitchFamily="2" charset="0"/>
                <a:cs typeface="SutonnyMJ" pitchFamily="2" charset="0"/>
              </a:rPr>
              <a:t>gUv‡dR</a:t>
            </a:r>
            <a:r>
              <a:rPr lang="en-GB" sz="3600" dirty="0">
                <a:latin typeface="SutonnyMJ" pitchFamily="2" charset="0"/>
                <a:cs typeface="SutonnyMJ" pitchFamily="2" charset="0"/>
              </a:rPr>
              <a:t> </a:t>
            </a:r>
            <a:r>
              <a:rPr lang="en-GB" sz="3600" dirty="0" err="1">
                <a:latin typeface="SutonnyMJ" pitchFamily="2" charset="0"/>
                <a:cs typeface="SutonnyMJ" pitchFamily="2" charset="0"/>
              </a:rPr>
              <a:t>ch©v‡qi</a:t>
            </a:r>
            <a:r>
              <a:rPr lang="en-GB" sz="3600" dirty="0">
                <a:latin typeface="SutonnyMJ" pitchFamily="2" charset="0"/>
                <a:cs typeface="SutonnyMJ" pitchFamily="2" charset="0"/>
              </a:rPr>
              <a:t> †</a:t>
            </a:r>
            <a:r>
              <a:rPr lang="en-GB" sz="3600" dirty="0" err="1">
                <a:latin typeface="SutonnyMJ" pitchFamily="2" charset="0"/>
                <a:cs typeface="SutonnyMJ" pitchFamily="2" charset="0"/>
              </a:rPr>
              <a:t>k‡li</a:t>
            </a:r>
            <a:r>
              <a:rPr lang="en-GB" sz="3600" dirty="0">
                <a:latin typeface="SutonnyMJ" pitchFamily="2" charset="0"/>
                <a:cs typeface="SutonnyMJ" pitchFamily="2" charset="0"/>
              </a:rPr>
              <a:t> </a:t>
            </a:r>
            <a:r>
              <a:rPr lang="en-GB" sz="3600" dirty="0" err="1">
                <a:latin typeface="SutonnyMJ" pitchFamily="2" charset="0"/>
                <a:cs typeface="SutonnyMJ" pitchFamily="2" charset="0"/>
              </a:rPr>
              <a:t>w`‡K</a:t>
            </a:r>
            <a:r>
              <a:rPr lang="en-GB" sz="3600" dirty="0">
                <a:latin typeface="SutonnyMJ" pitchFamily="2" charset="0"/>
                <a:cs typeface="SutonnyMJ" pitchFamily="2" charset="0"/>
              </a:rPr>
              <a:t> †m‡›</a:t>
            </a:r>
            <a:r>
              <a:rPr lang="en-GB" sz="3600" dirty="0" err="1">
                <a:latin typeface="SutonnyMJ" pitchFamily="2" charset="0"/>
                <a:cs typeface="SutonnyMJ" pitchFamily="2" charset="0"/>
              </a:rPr>
              <a:t>Uªvwgqv‡ii</a:t>
            </a:r>
            <a:r>
              <a:rPr lang="en-GB" sz="3600" dirty="0">
                <a:latin typeface="SutonnyMJ" pitchFamily="2" charset="0"/>
                <a:cs typeface="SutonnyMJ" pitchFamily="2" charset="0"/>
              </a:rPr>
              <a:t> </a:t>
            </a:r>
            <a:r>
              <a:rPr lang="en-GB" sz="3600" dirty="0" err="1">
                <a:latin typeface="SutonnyMJ" pitchFamily="2" charset="0"/>
                <a:cs typeface="SutonnyMJ" pitchFamily="2" charset="0"/>
              </a:rPr>
              <a:t>wefvRb</a:t>
            </a:r>
            <a:r>
              <a:rPr lang="en-GB" sz="3600" dirty="0">
                <a:latin typeface="SutonnyMJ" pitchFamily="2" charset="0"/>
                <a:cs typeface="SutonnyMJ" pitchFamily="2" charset="0"/>
              </a:rPr>
              <a:t> </a:t>
            </a:r>
            <a:r>
              <a:rPr lang="en-GB" sz="3600" dirty="0" smtClean="0">
                <a:latin typeface="SutonnyMJ" pitchFamily="2" charset="0"/>
                <a:cs typeface="SutonnyMJ" pitchFamily="2" charset="0"/>
              </a:rPr>
              <a:t>ï</a:t>
            </a:r>
            <a:r>
              <a:rPr lang="bn-IN" sz="3600" dirty="0" smtClean="0">
                <a:latin typeface="NikoshBAN" pitchFamily="2" charset="0"/>
                <a:cs typeface="NikoshBAN" pitchFamily="2" charset="0"/>
              </a:rPr>
              <a:t>রু </a:t>
            </a:r>
            <a:r>
              <a:rPr lang="bn-IN" sz="3600" dirty="0" smtClean="0">
                <a:latin typeface="SutonnyMJ" pitchFamily="2" charset="0"/>
                <a:cs typeface="SutonnyMJ" pitchFamily="2" charset="0"/>
              </a:rPr>
              <a:t> </a:t>
            </a:r>
            <a:r>
              <a:rPr lang="en-GB" sz="3600" dirty="0" err="1" smtClean="0">
                <a:latin typeface="SutonnyMJ" pitchFamily="2" charset="0"/>
                <a:cs typeface="SutonnyMJ" pitchFamily="2" charset="0"/>
              </a:rPr>
              <a:t>nq</a:t>
            </a:r>
            <a:r>
              <a:rPr lang="en-GB" sz="3600" dirty="0">
                <a:latin typeface="SutonnyMJ" pitchFamily="2" charset="0"/>
                <a:cs typeface="SutonnyMJ" pitchFamily="2" charset="0"/>
              </a:rPr>
              <a:t>| </a:t>
            </a:r>
          </a:p>
        </p:txBody>
      </p:sp>
      <p:sp>
        <p:nvSpPr>
          <p:cNvPr id="5" name="Rectangle 4"/>
          <p:cNvSpPr/>
          <p:nvPr/>
        </p:nvSpPr>
        <p:spPr>
          <a:xfrm>
            <a:off x="0" y="757153"/>
            <a:ext cx="9144000" cy="1015663"/>
          </a:xfrm>
          <a:prstGeom prst="rect">
            <a:avLst/>
          </a:prstGeom>
        </p:spPr>
        <p:txBody>
          <a:bodyPr wrap="square">
            <a:spAutoFit/>
          </a:bodyPr>
          <a:lstStyle/>
          <a:p>
            <a:pPr algn="ctr"/>
            <a:r>
              <a:rPr lang="bn-IN" sz="6000" b="1" spc="50" dirty="0" smtClean="0">
                <a:ln w="11430"/>
                <a:solidFill>
                  <a:srgbClr val="FF0066"/>
                </a:solidFill>
                <a:effectLst>
                  <a:outerShdw blurRad="76200" dist="50800" dir="5400000" algn="tl" rotWithShape="0">
                    <a:srgbClr val="000000">
                      <a:alpha val="65000"/>
                    </a:srgbClr>
                  </a:outerShdw>
                </a:effectLst>
                <a:latin typeface="NikoshBAN" pitchFamily="2" charset="0"/>
                <a:ea typeface="+mj-ea"/>
                <a:cs typeface="NikoshBAN" pitchFamily="2" charset="0"/>
              </a:rPr>
              <a:t> </a:t>
            </a:r>
            <a:r>
              <a:rPr lang="bn-IN" sz="6000" b="1" spc="50" dirty="0">
                <a:ln w="11430"/>
                <a:solidFill>
                  <a:srgbClr val="FF0066"/>
                </a:solidFill>
                <a:effectLst>
                  <a:outerShdw blurRad="76200" dist="50800" dir="5400000" algn="tl" rotWithShape="0">
                    <a:srgbClr val="000000">
                      <a:alpha val="65000"/>
                    </a:srgbClr>
                  </a:outerShdw>
                </a:effectLst>
                <a:latin typeface="NikoshBAN" pitchFamily="2" charset="0"/>
                <a:ea typeface="+mj-ea"/>
                <a:cs typeface="NikoshBAN" pitchFamily="2" charset="0"/>
              </a:rPr>
              <a:t>মেটাফেজের  বৈশিষ্ট্য </a:t>
            </a:r>
            <a:endParaRPr lang="en-GB" dirty="0"/>
          </a:p>
        </p:txBody>
      </p:sp>
    </p:spTree>
    <p:extLst>
      <p:ext uri="{BB962C8B-B14F-4D97-AF65-F5344CB8AC3E}">
        <p14:creationId xmlns:p14="http://schemas.microsoft.com/office/powerpoint/2010/main" val="159706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S COMPUTER\Downloads\অ্যানাফেজ.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9" y="0"/>
            <a:ext cx="90797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19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ppt_w</p:attrName>
                                        </p:attrNameLst>
                                      </p:cBhvr>
                                      <p:tavLst>
                                        <p:tav tm="0" fmla="#ppt_w*sin(2.5*pi*$)">
                                          <p:val>
                                            <p:fltVal val="0"/>
                                          </p:val>
                                        </p:tav>
                                        <p:tav tm="100000">
                                          <p:val>
                                            <p:fltVal val="1"/>
                                          </p:val>
                                        </p:tav>
                                      </p:tavLst>
                                    </p:anim>
                                    <p:anim calcmode="lin" valueType="num">
                                      <p:cBhvr>
                                        <p:cTn id="9"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22405"/>
            <a:ext cx="9144000" cy="5262979"/>
          </a:xfrm>
          <a:prstGeom prst="rect">
            <a:avLst/>
          </a:prstGeom>
        </p:spPr>
        <p:txBody>
          <a:bodyPr wrap="square">
            <a:spAutoFit/>
          </a:bodyPr>
          <a:lstStyle/>
          <a:p>
            <a:r>
              <a:rPr lang="bn-IN" sz="2800" b="1" u="sng" dirty="0" smtClean="0">
                <a:latin typeface="NikoshBAN" pitchFamily="2" charset="0"/>
                <a:cs typeface="NikoshBAN" pitchFamily="2" charset="0"/>
              </a:rPr>
              <a:t> </a:t>
            </a:r>
            <a:r>
              <a:rPr lang="bn-IN" sz="2800" dirty="0" smtClean="0">
                <a:solidFill>
                  <a:srgbClr val="FFFF00"/>
                </a:solidFill>
                <a:latin typeface="NikoshBAN" pitchFamily="2" charset="0"/>
                <a:cs typeface="NikoshBAN" pitchFamily="2" charset="0"/>
              </a:rPr>
              <a:t>অ্যা</a:t>
            </a:r>
            <a:r>
              <a:rPr lang="en-GB" sz="2800" dirty="0" err="1" smtClean="0">
                <a:solidFill>
                  <a:srgbClr val="FFFF00"/>
                </a:solidFill>
                <a:latin typeface="SutonnyMJ" pitchFamily="2" charset="0"/>
                <a:cs typeface="SutonnyMJ" pitchFamily="2" charset="0"/>
              </a:rPr>
              <a:t>bv‡dR</a:t>
            </a:r>
            <a:r>
              <a:rPr lang="en-GB" sz="2800" dirty="0" smtClean="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ch©v‡qi</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cÖ</a:t>
            </a:r>
            <a:r>
              <a:rPr lang="en-GB" sz="2800" dirty="0">
                <a:solidFill>
                  <a:srgbClr val="FFFF00"/>
                </a:solidFill>
                <a:latin typeface="SutonnyMJ" pitchFamily="2" charset="0"/>
                <a:cs typeface="SutonnyMJ" pitchFamily="2" charset="0"/>
              </a:rPr>
              <a:t>_‡</a:t>
            </a:r>
            <a:r>
              <a:rPr lang="en-GB" sz="2800" dirty="0" err="1">
                <a:solidFill>
                  <a:srgbClr val="FFFF00"/>
                </a:solidFill>
                <a:latin typeface="SutonnyMJ" pitchFamily="2" charset="0"/>
                <a:cs typeface="SutonnyMJ" pitchFamily="2" charset="0"/>
              </a:rPr>
              <a:t>gB</a:t>
            </a:r>
            <a:r>
              <a:rPr lang="en-GB" sz="2800" dirty="0">
                <a:solidFill>
                  <a:srgbClr val="FFFF00"/>
                </a:solidFill>
                <a:latin typeface="SutonnyMJ" pitchFamily="2" charset="0"/>
                <a:cs typeface="SutonnyMJ" pitchFamily="2" charset="0"/>
              </a:rPr>
              <a:t> </a:t>
            </a:r>
            <a:r>
              <a:rPr lang="en-GB" sz="2800" dirty="0" err="1" smtClean="0">
                <a:solidFill>
                  <a:srgbClr val="FFFF00"/>
                </a:solidFill>
                <a:latin typeface="SutonnyMJ" pitchFamily="2" charset="0"/>
                <a:cs typeface="SutonnyMJ" pitchFamily="2" charset="0"/>
              </a:rPr>
              <a:t>cÖ</a:t>
            </a:r>
            <a:r>
              <a:rPr lang="bn-IN" sz="2800" dirty="0" smtClean="0">
                <a:solidFill>
                  <a:srgbClr val="FFFF00"/>
                </a:solidFill>
                <a:latin typeface="NikoshBAN" pitchFamily="2" charset="0"/>
                <a:cs typeface="NikoshBAN" pitchFamily="2" charset="0"/>
              </a:rPr>
              <a:t>ত্যে</a:t>
            </a:r>
            <a:r>
              <a:rPr lang="en-GB" sz="2800" dirty="0" err="1" smtClean="0">
                <a:solidFill>
                  <a:srgbClr val="FFFF00"/>
                </a:solidFill>
                <a:latin typeface="SutonnyMJ" pitchFamily="2" charset="0"/>
                <a:cs typeface="SutonnyMJ" pitchFamily="2" charset="0"/>
              </a:rPr>
              <a:t>KUv</a:t>
            </a:r>
            <a:r>
              <a:rPr lang="en-GB" sz="2800" dirty="0" smtClean="0">
                <a:solidFill>
                  <a:srgbClr val="FFFF00"/>
                </a:solidFill>
                <a:latin typeface="SutonnyMJ" pitchFamily="2" charset="0"/>
                <a:cs typeface="SutonnyMJ" pitchFamily="2" charset="0"/>
              </a:rPr>
              <a:t> </a:t>
            </a:r>
            <a:r>
              <a:rPr lang="bn-IN" sz="2800" dirty="0" smtClean="0">
                <a:solidFill>
                  <a:srgbClr val="FFFF00"/>
                </a:solidFill>
                <a:latin typeface="SutonnyMJ" pitchFamily="2" charset="0"/>
                <a:cs typeface="SutonnyMJ" pitchFamily="2" charset="0"/>
              </a:rPr>
              <a:t> </a:t>
            </a:r>
            <a:r>
              <a:rPr lang="bn-IN" sz="2800" dirty="0" smtClean="0">
                <a:solidFill>
                  <a:srgbClr val="FFFF00"/>
                </a:solidFill>
                <a:latin typeface="NikoshBAN" pitchFamily="2" charset="0"/>
                <a:cs typeface="NikoshBAN" pitchFamily="2" charset="0"/>
              </a:rPr>
              <a:t>ক্রোমোজোমের </a:t>
            </a:r>
            <a:r>
              <a:rPr lang="en-GB" sz="2800" dirty="0" smtClean="0">
                <a:solidFill>
                  <a:srgbClr val="FFFF00"/>
                </a:solidFill>
                <a:latin typeface="SutonnyMJ" pitchFamily="2" charset="0"/>
                <a:cs typeface="SutonnyMJ" pitchFamily="2" charset="0"/>
              </a:rPr>
              <a:t>†m</a:t>
            </a:r>
            <a:r>
              <a:rPr lang="en-GB" sz="2800" dirty="0">
                <a:solidFill>
                  <a:srgbClr val="FFFF00"/>
                </a:solidFill>
                <a:latin typeface="SutonnyMJ" pitchFamily="2" charset="0"/>
                <a:cs typeface="SutonnyMJ" pitchFamily="2" charset="0"/>
              </a:rPr>
              <a:t>‡›</a:t>
            </a:r>
            <a:r>
              <a:rPr lang="en-GB" sz="2800" dirty="0" err="1">
                <a:solidFill>
                  <a:srgbClr val="FFFF00"/>
                </a:solidFill>
                <a:latin typeface="SutonnyMJ" pitchFamily="2" charset="0"/>
                <a:cs typeface="SutonnyMJ" pitchFamily="2" charset="0"/>
              </a:rPr>
              <a:t>Uªvwgqvi</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yÕfv‡M</a:t>
            </a:r>
            <a:r>
              <a:rPr lang="en-GB" sz="2800" dirty="0">
                <a:solidFill>
                  <a:srgbClr val="FFFF00"/>
                </a:solidFill>
                <a:latin typeface="SutonnyMJ" pitchFamily="2" charset="0"/>
                <a:cs typeface="SutonnyMJ" pitchFamily="2" charset="0"/>
              </a:rPr>
              <a:t> wef³ </a:t>
            </a:r>
            <a:r>
              <a:rPr lang="en-GB" sz="2800" dirty="0" err="1">
                <a:solidFill>
                  <a:srgbClr val="FFFF00"/>
                </a:solidFill>
                <a:latin typeface="SutonnyMJ" pitchFamily="2" charset="0"/>
                <a:cs typeface="SutonnyMJ" pitchFamily="2" charset="0"/>
              </a:rPr>
              <a:t>nq</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d‡j</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ywU</a:t>
            </a:r>
            <a:r>
              <a:rPr lang="en-GB" sz="2800" dirty="0">
                <a:solidFill>
                  <a:srgbClr val="FFFF00"/>
                </a:solidFill>
                <a:latin typeface="SutonnyMJ" pitchFamily="2" charset="0"/>
                <a:cs typeface="SutonnyMJ" pitchFamily="2" charset="0"/>
              </a:rPr>
              <a:t> †m‡›</a:t>
            </a:r>
            <a:r>
              <a:rPr lang="en-GB" sz="2800" dirty="0" err="1">
                <a:solidFill>
                  <a:srgbClr val="FFFF00"/>
                </a:solidFill>
                <a:latin typeface="SutonnyMJ" pitchFamily="2" charset="0"/>
                <a:cs typeface="SutonnyMJ" pitchFamily="2" charset="0"/>
              </a:rPr>
              <a:t>Uªvwgqv‡ii</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m„wó</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nq</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Ges</a:t>
            </a:r>
            <a:r>
              <a:rPr lang="en-GB" sz="2800" dirty="0">
                <a:solidFill>
                  <a:srgbClr val="FFFF00"/>
                </a:solidFill>
                <a:latin typeface="SutonnyMJ" pitchFamily="2" charset="0"/>
                <a:cs typeface="SutonnyMJ" pitchFamily="2" charset="0"/>
              </a:rPr>
              <a:t> </a:t>
            </a:r>
            <a:r>
              <a:rPr lang="bn-IN" sz="2800" dirty="0" smtClean="0">
                <a:solidFill>
                  <a:srgbClr val="FFFF00"/>
                </a:solidFill>
                <a:latin typeface="SutonnyMJ" pitchFamily="2" charset="0"/>
                <a:cs typeface="SutonnyMJ" pitchFamily="2" charset="0"/>
              </a:rPr>
              <a:t> </a:t>
            </a:r>
            <a:r>
              <a:rPr lang="bn-IN" sz="2800" dirty="0" smtClean="0">
                <a:solidFill>
                  <a:srgbClr val="FFFF00"/>
                </a:solidFill>
                <a:latin typeface="NikoshBAN" pitchFamily="2" charset="0"/>
                <a:cs typeface="NikoshBAN" pitchFamily="2" charset="0"/>
              </a:rPr>
              <a:t>ক্রোমাটিড </a:t>
            </a:r>
            <a:r>
              <a:rPr lang="en-GB" sz="2800" dirty="0" smtClean="0">
                <a:solidFill>
                  <a:srgbClr val="FFFF00"/>
                </a:solidFill>
                <a:latin typeface="SutonnyMJ" pitchFamily="2" charset="0"/>
                <a:cs typeface="SutonnyMJ" pitchFamily="2" charset="0"/>
              </a:rPr>
              <a:t>`</a:t>
            </a:r>
            <a:r>
              <a:rPr lang="en-GB" sz="2800" dirty="0" err="1" smtClean="0">
                <a:solidFill>
                  <a:srgbClr val="FFFF00"/>
                </a:solidFill>
                <a:latin typeface="SutonnyMJ" pitchFamily="2" charset="0"/>
                <a:cs typeface="SutonnyMJ" pitchFamily="2" charset="0"/>
              </a:rPr>
              <a:t>ywU</a:t>
            </a:r>
            <a:r>
              <a:rPr lang="en-GB" sz="2800" dirty="0" smtClean="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Avjv`v</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n‡q</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c‡o</a:t>
            </a:r>
            <a:r>
              <a:rPr lang="en-GB" sz="2800" dirty="0">
                <a:solidFill>
                  <a:srgbClr val="FFFF00"/>
                </a:solidFill>
                <a:latin typeface="SutonnyMJ" pitchFamily="2" charset="0"/>
                <a:cs typeface="SutonnyMJ" pitchFamily="2" charset="0"/>
              </a:rPr>
              <a:t>| G </a:t>
            </a:r>
            <a:r>
              <a:rPr lang="en-GB" sz="2800" dirty="0" err="1" smtClean="0">
                <a:solidFill>
                  <a:srgbClr val="FFFF00"/>
                </a:solidFill>
                <a:latin typeface="SutonnyMJ" pitchFamily="2" charset="0"/>
                <a:cs typeface="SutonnyMJ" pitchFamily="2" charset="0"/>
              </a:rPr>
              <a:t>Ae</a:t>
            </a:r>
            <a:r>
              <a:rPr lang="bn-IN" sz="2800" dirty="0" smtClean="0">
                <a:solidFill>
                  <a:srgbClr val="FFFF00"/>
                </a:solidFill>
                <a:latin typeface="NikoshBAN" pitchFamily="2" charset="0"/>
                <a:cs typeface="NikoshBAN" pitchFamily="2" charset="0"/>
              </a:rPr>
              <a:t>স্থা</a:t>
            </a:r>
            <a:r>
              <a:rPr lang="en-GB" sz="2800" dirty="0" smtClean="0">
                <a:solidFill>
                  <a:srgbClr val="FFFF00"/>
                </a:solidFill>
                <a:latin typeface="SutonnyMJ" pitchFamily="2" charset="0"/>
                <a:cs typeface="SutonnyMJ" pitchFamily="2" charset="0"/>
              </a:rPr>
              <a:t>q </a:t>
            </a:r>
            <a:r>
              <a:rPr lang="en-GB" sz="2800" dirty="0" err="1">
                <a:solidFill>
                  <a:srgbClr val="FFFF00"/>
                </a:solidFill>
                <a:latin typeface="SutonnyMJ" pitchFamily="2" charset="0"/>
                <a:cs typeface="SutonnyMJ" pitchFamily="2" charset="0"/>
              </a:rPr>
              <a:t>cÖwZwU</a:t>
            </a:r>
            <a:r>
              <a:rPr lang="en-GB" sz="2800" dirty="0">
                <a:solidFill>
                  <a:srgbClr val="FFFF00"/>
                </a:solidFill>
                <a:latin typeface="SutonnyMJ" pitchFamily="2" charset="0"/>
                <a:cs typeface="SutonnyMJ" pitchFamily="2" charset="0"/>
              </a:rPr>
              <a:t> </a:t>
            </a:r>
            <a:r>
              <a:rPr lang="bn-IN" sz="2800" dirty="0" smtClean="0">
                <a:solidFill>
                  <a:srgbClr val="FFFF00"/>
                </a:solidFill>
                <a:latin typeface="NikoshBAN" pitchFamily="2" charset="0"/>
                <a:cs typeface="NikoshBAN" pitchFamily="2" charset="0"/>
              </a:rPr>
              <a:t>ক্রোমাটিড</a:t>
            </a:r>
            <a:r>
              <a:rPr lang="en-GB" sz="2800" dirty="0" smtClean="0">
                <a:solidFill>
                  <a:srgbClr val="FFFF00"/>
                </a:solidFill>
                <a:latin typeface="SutonnyMJ" pitchFamily="2" charset="0"/>
                <a:cs typeface="SutonnyMJ" pitchFamily="2" charset="0"/>
              </a:rPr>
              <a:t>‡K </a:t>
            </a:r>
            <a:r>
              <a:rPr lang="bn-IN" sz="2800" dirty="0" smtClean="0">
                <a:solidFill>
                  <a:srgbClr val="FFFF00"/>
                </a:solidFill>
                <a:latin typeface="SutonnyMJ" pitchFamily="2" charset="0"/>
                <a:cs typeface="SutonnyMJ" pitchFamily="2" charset="0"/>
              </a:rPr>
              <a:t> </a:t>
            </a:r>
            <a:r>
              <a:rPr lang="bn-IN" sz="2800" dirty="0" smtClean="0">
                <a:solidFill>
                  <a:srgbClr val="FFFF00"/>
                </a:solidFill>
                <a:latin typeface="NikoshBAN" pitchFamily="2" charset="0"/>
                <a:cs typeface="NikoshBAN" pitchFamily="2" charset="0"/>
              </a:rPr>
              <a:t>অপত্য ক্রোমোজোম</a:t>
            </a:r>
            <a:r>
              <a:rPr lang="bn-IN" sz="2800" dirty="0" smtClean="0">
                <a:solidFill>
                  <a:srgbClr val="FFFF00"/>
                </a:solidFill>
                <a:latin typeface="SutonnyMJ" pitchFamily="2" charset="0"/>
                <a:cs typeface="SutonnyMJ" pitchFamily="2" charset="0"/>
              </a:rPr>
              <a:t> </a:t>
            </a:r>
            <a:r>
              <a:rPr lang="en-GB" sz="2800" dirty="0" err="1" smtClean="0">
                <a:solidFill>
                  <a:srgbClr val="FFFF00"/>
                </a:solidFill>
                <a:latin typeface="SutonnyMJ" pitchFamily="2" charset="0"/>
                <a:cs typeface="SutonnyMJ" pitchFamily="2" charset="0"/>
              </a:rPr>
              <a:t>ejv</a:t>
            </a:r>
            <a:r>
              <a:rPr lang="en-GB" sz="2800" dirty="0" smtClean="0">
                <a:solidFill>
                  <a:srgbClr val="FFFF00"/>
                </a:solidFill>
                <a:latin typeface="SutonnyMJ" pitchFamily="2" charset="0"/>
                <a:cs typeface="SutonnyMJ" pitchFamily="2" charset="0"/>
              </a:rPr>
              <a:t> </a:t>
            </a:r>
            <a:r>
              <a:rPr lang="bn-IN" sz="2800" dirty="0" smtClean="0">
                <a:solidFill>
                  <a:srgbClr val="FFFF00"/>
                </a:solidFill>
                <a:latin typeface="SutonnyMJ" pitchFamily="2" charset="0"/>
                <a:cs typeface="SutonnyMJ" pitchFamily="2" charset="0"/>
              </a:rPr>
              <a:t> </a:t>
            </a:r>
            <a:r>
              <a:rPr lang="en-GB" sz="2800" dirty="0" err="1" smtClean="0">
                <a:solidFill>
                  <a:srgbClr val="FFFF00"/>
                </a:solidFill>
                <a:latin typeface="SutonnyMJ" pitchFamily="2" charset="0"/>
                <a:cs typeface="SutonnyMJ" pitchFamily="2" charset="0"/>
              </a:rPr>
              <a:t>nq</a:t>
            </a:r>
            <a:r>
              <a:rPr lang="en-GB" sz="2800" dirty="0" smtClean="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Ges</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G‡`i</a:t>
            </a:r>
            <a:r>
              <a:rPr lang="en-GB" sz="2800" dirty="0">
                <a:solidFill>
                  <a:srgbClr val="FFFF00"/>
                </a:solidFill>
                <a:latin typeface="SutonnyMJ" pitchFamily="2" charset="0"/>
                <a:cs typeface="SutonnyMJ" pitchFamily="2" charset="0"/>
              </a:rPr>
              <a:t> </a:t>
            </a:r>
            <a:r>
              <a:rPr lang="en-GB" sz="2800" dirty="0" err="1" smtClean="0">
                <a:solidFill>
                  <a:srgbClr val="FFFF00"/>
                </a:solidFill>
                <a:latin typeface="SutonnyMJ" pitchFamily="2" charset="0"/>
                <a:cs typeface="SutonnyMJ" pitchFamily="2" charset="0"/>
              </a:rPr>
              <a:t>cÖ</a:t>
            </a:r>
            <a:r>
              <a:rPr lang="bn-IN" sz="2800" dirty="0" smtClean="0">
                <a:solidFill>
                  <a:srgbClr val="FFFF00"/>
                </a:solidFill>
                <a:latin typeface="NikoshBAN" pitchFamily="2" charset="0"/>
                <a:cs typeface="NikoshBAN" pitchFamily="2" charset="0"/>
              </a:rPr>
              <a:t>ত্যে</a:t>
            </a:r>
            <a:r>
              <a:rPr lang="en-GB" sz="2800" dirty="0" smtClean="0">
                <a:solidFill>
                  <a:srgbClr val="FFFF00"/>
                </a:solidFill>
                <a:latin typeface="SutonnyMJ" pitchFamily="2" charset="0"/>
                <a:cs typeface="SutonnyMJ" pitchFamily="2" charset="0"/>
              </a:rPr>
              <a:t>‡Ki </a:t>
            </a:r>
            <a:r>
              <a:rPr lang="en-GB" sz="2800" dirty="0" err="1">
                <a:solidFill>
                  <a:srgbClr val="FFFF00"/>
                </a:solidFill>
                <a:latin typeface="SutonnyMJ" pitchFamily="2" charset="0"/>
                <a:cs typeface="SutonnyMJ" pitchFamily="2" charset="0"/>
              </a:rPr>
              <a:t>GKwU</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K‡i</a:t>
            </a:r>
            <a:r>
              <a:rPr lang="en-GB" sz="2800" dirty="0">
                <a:solidFill>
                  <a:srgbClr val="FFFF00"/>
                </a:solidFill>
                <a:latin typeface="SutonnyMJ" pitchFamily="2" charset="0"/>
                <a:cs typeface="SutonnyMJ" pitchFamily="2" charset="0"/>
              </a:rPr>
              <a:t> †m‡›</a:t>
            </a:r>
            <a:r>
              <a:rPr lang="en-GB" sz="2800" dirty="0" err="1">
                <a:solidFill>
                  <a:srgbClr val="FFFF00"/>
                </a:solidFill>
                <a:latin typeface="SutonnyMJ" pitchFamily="2" charset="0"/>
                <a:cs typeface="SutonnyMJ" pitchFamily="2" charset="0"/>
              </a:rPr>
              <a:t>Uªvwgqvi</a:t>
            </a:r>
            <a:r>
              <a:rPr lang="en-GB" sz="2800" dirty="0">
                <a:solidFill>
                  <a:srgbClr val="FFFF00"/>
                </a:solidFill>
                <a:latin typeface="SutonnyMJ" pitchFamily="2" charset="0"/>
                <a:cs typeface="SutonnyMJ" pitchFamily="2" charset="0"/>
              </a:rPr>
              <a:t> _</a:t>
            </a:r>
            <a:r>
              <a:rPr lang="en-GB" sz="2800" dirty="0" err="1">
                <a:solidFill>
                  <a:srgbClr val="FFFF00"/>
                </a:solidFill>
                <a:latin typeface="SutonnyMJ" pitchFamily="2" charset="0"/>
                <a:cs typeface="SutonnyMJ" pitchFamily="2" charset="0"/>
              </a:rPr>
              <a:t>v‡K</a:t>
            </a:r>
            <a:r>
              <a:rPr lang="en-GB" sz="2800" dirty="0">
                <a:solidFill>
                  <a:srgbClr val="FFFF00"/>
                </a:solidFill>
                <a:latin typeface="SutonnyMJ" pitchFamily="2" charset="0"/>
                <a:cs typeface="SutonnyMJ" pitchFamily="2" charset="0"/>
              </a:rPr>
              <a:t>| G </a:t>
            </a:r>
            <a:r>
              <a:rPr lang="en-GB" sz="2800" dirty="0" err="1">
                <a:solidFill>
                  <a:srgbClr val="FFFF00"/>
                </a:solidFill>
                <a:latin typeface="SutonnyMJ" pitchFamily="2" charset="0"/>
                <a:cs typeface="SutonnyMJ" pitchFamily="2" charset="0"/>
              </a:rPr>
              <a:t>mgq</a:t>
            </a:r>
            <a:r>
              <a:rPr lang="en-GB" sz="2800" dirty="0">
                <a:solidFill>
                  <a:srgbClr val="FFFF00"/>
                </a:solidFill>
                <a:latin typeface="SutonnyMJ" pitchFamily="2" charset="0"/>
                <a:cs typeface="SutonnyMJ" pitchFamily="2" charset="0"/>
              </a:rPr>
              <a:t> </a:t>
            </a:r>
            <a:r>
              <a:rPr lang="bn-IN" sz="2800" dirty="0">
                <a:solidFill>
                  <a:srgbClr val="FFFF00"/>
                </a:solidFill>
                <a:latin typeface="NikoshBAN" pitchFamily="2" charset="0"/>
                <a:cs typeface="NikoshBAN" pitchFamily="2" charset="0"/>
              </a:rPr>
              <a:t>অপত্য ক্রোমোজোম</a:t>
            </a:r>
            <a:r>
              <a:rPr lang="bn-IN" sz="2800" dirty="0">
                <a:solidFill>
                  <a:srgbClr val="FFFF00"/>
                </a:solidFill>
                <a:latin typeface="SutonnyMJ" pitchFamily="2" charset="0"/>
                <a:cs typeface="SutonnyMJ" pitchFamily="2" charset="0"/>
              </a:rPr>
              <a:t> </a:t>
            </a:r>
            <a:r>
              <a:rPr lang="bn-IN" sz="2800" dirty="0" smtClean="0">
                <a:solidFill>
                  <a:srgbClr val="FFFF00"/>
                </a:solidFill>
                <a:latin typeface="NikoshBAN" pitchFamily="2" charset="0"/>
                <a:cs typeface="NikoshBAN" pitchFamily="2" charset="0"/>
              </a:rPr>
              <a:t>গু</a:t>
            </a:r>
            <a:r>
              <a:rPr lang="en-GB" sz="2800" dirty="0" smtClean="0">
                <a:solidFill>
                  <a:srgbClr val="FFFF00"/>
                </a:solidFill>
                <a:latin typeface="SutonnyMJ" pitchFamily="2" charset="0"/>
                <a:cs typeface="SutonnyMJ" pitchFamily="2" charset="0"/>
              </a:rPr>
              <a:t>‡</a:t>
            </a:r>
            <a:r>
              <a:rPr lang="en-GB" sz="2800" dirty="0" err="1" smtClean="0">
                <a:solidFill>
                  <a:srgbClr val="FFFF00"/>
                </a:solidFill>
                <a:latin typeface="SutonnyMJ" pitchFamily="2" charset="0"/>
                <a:cs typeface="SutonnyMJ" pitchFamily="2" charset="0"/>
              </a:rPr>
              <a:t>jvi</a:t>
            </a:r>
            <a:r>
              <a:rPr lang="en-GB" sz="2800" dirty="0" smtClean="0">
                <a:solidFill>
                  <a:srgbClr val="FFFF00"/>
                </a:solidFill>
                <a:latin typeface="SutonnyMJ" pitchFamily="2" charset="0"/>
                <a:cs typeface="SutonnyMJ" pitchFamily="2" charset="0"/>
              </a:rPr>
              <a:t> g</a:t>
            </a:r>
            <a:r>
              <a:rPr lang="bn-IN" sz="2800" dirty="0" smtClean="0">
                <a:solidFill>
                  <a:srgbClr val="FFFF00"/>
                </a:solidFill>
                <a:latin typeface="NikoshBAN" pitchFamily="2" charset="0"/>
                <a:cs typeface="NikoshBAN" pitchFamily="2" charset="0"/>
              </a:rPr>
              <a:t>ধ্যে</a:t>
            </a:r>
            <a:r>
              <a:rPr lang="bn-IN" sz="2800" dirty="0" smtClean="0">
                <a:solidFill>
                  <a:srgbClr val="FFFF00"/>
                </a:solidFill>
                <a:latin typeface="SutonnyMJ" pitchFamily="2" charset="0"/>
                <a:cs typeface="SutonnyMJ" pitchFamily="2" charset="0"/>
              </a:rPr>
              <a:t> </a:t>
            </a:r>
            <a:r>
              <a:rPr lang="en-GB" sz="2800" dirty="0" err="1" smtClean="0">
                <a:solidFill>
                  <a:srgbClr val="FFFF00"/>
                </a:solidFill>
                <a:latin typeface="SutonnyMJ" pitchFamily="2" charset="0"/>
                <a:cs typeface="SutonnyMJ" pitchFamily="2" charset="0"/>
              </a:rPr>
              <a:t>weKl©Y</a:t>
            </a:r>
            <a:r>
              <a:rPr lang="en-GB" sz="2800" dirty="0" smtClean="0">
                <a:solidFill>
                  <a:srgbClr val="FFFF00"/>
                </a:solidFill>
                <a:latin typeface="SutonnyMJ" pitchFamily="2" charset="0"/>
                <a:cs typeface="SutonnyMJ" pitchFamily="2" charset="0"/>
              </a:rPr>
              <a:t> </a:t>
            </a:r>
            <a:r>
              <a:rPr lang="en-GB" sz="2800" dirty="0">
                <a:solidFill>
                  <a:srgbClr val="FFFF00"/>
                </a:solidFill>
                <a:latin typeface="SutonnyMJ" pitchFamily="2" charset="0"/>
                <a:cs typeface="SutonnyMJ" pitchFamily="2" charset="0"/>
              </a:rPr>
              <a:t>kw³ </a:t>
            </a:r>
            <a:r>
              <a:rPr lang="en-GB" sz="2800" dirty="0" err="1">
                <a:solidFill>
                  <a:srgbClr val="FFFF00"/>
                </a:solidFill>
                <a:latin typeface="SutonnyMJ" pitchFamily="2" charset="0"/>
                <a:cs typeface="SutonnyMJ" pitchFamily="2" charset="0"/>
              </a:rPr>
              <a:t>e„w</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cvq</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d‡j</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Giv</a:t>
            </a:r>
            <a:r>
              <a:rPr lang="en-GB" sz="2800" dirty="0">
                <a:solidFill>
                  <a:srgbClr val="FFFF00"/>
                </a:solidFill>
                <a:latin typeface="SutonnyMJ" pitchFamily="2" charset="0"/>
                <a:cs typeface="SutonnyMJ" pitchFamily="2" charset="0"/>
              </a:rPr>
              <a:t> </a:t>
            </a:r>
            <a:r>
              <a:rPr lang="en-GB" sz="2800" dirty="0" err="1" smtClean="0">
                <a:solidFill>
                  <a:srgbClr val="FFFF00"/>
                </a:solidFill>
                <a:latin typeface="SutonnyMJ" pitchFamily="2" charset="0"/>
                <a:cs typeface="SutonnyMJ" pitchFamily="2" charset="0"/>
              </a:rPr>
              <a:t>welyexq</a:t>
            </a:r>
            <a:r>
              <a:rPr lang="en-GB" sz="2800" dirty="0" smtClean="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gvB‡Uvwm‡mi</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cÖv</a:t>
            </a:r>
            <a:r>
              <a:rPr lang="en-GB" sz="2800" dirty="0">
                <a:solidFill>
                  <a:srgbClr val="FFFF00"/>
                </a:solidFill>
                <a:latin typeface="SutonnyMJ" pitchFamily="2" charset="0"/>
                <a:cs typeface="SutonnyMJ" pitchFamily="2" charset="0"/>
              </a:rPr>
              <a:t>-†</a:t>
            </a:r>
            <a:r>
              <a:rPr lang="en-GB" sz="2800" dirty="0" err="1">
                <a:solidFill>
                  <a:srgbClr val="FFFF00"/>
                </a:solidFill>
                <a:latin typeface="SutonnyMJ" pitchFamily="2" charset="0"/>
                <a:cs typeface="SutonnyMJ" pitchFamily="2" charset="0"/>
              </a:rPr>
              <a:t>gUv‡dR</a:t>
            </a:r>
            <a:r>
              <a:rPr lang="en-GB" sz="2800" dirty="0">
                <a:solidFill>
                  <a:srgbClr val="FFFF00"/>
                </a:solidFill>
                <a:latin typeface="SutonnyMJ" pitchFamily="2" charset="0"/>
                <a:cs typeface="SutonnyMJ" pitchFamily="2" charset="0"/>
              </a:rPr>
              <a:t> I †</a:t>
            </a:r>
            <a:r>
              <a:rPr lang="en-GB" sz="2800" dirty="0" err="1">
                <a:solidFill>
                  <a:srgbClr val="FFFF00"/>
                </a:solidFill>
                <a:latin typeface="SutonnyMJ" pitchFamily="2" charset="0"/>
                <a:cs typeface="SutonnyMJ" pitchFamily="2" charset="0"/>
              </a:rPr>
              <a:t>gUv‡dR</a:t>
            </a:r>
            <a:r>
              <a:rPr lang="en-GB" sz="2800" dirty="0">
                <a:solidFill>
                  <a:srgbClr val="FFFF00"/>
                </a:solidFill>
                <a:latin typeface="SutonnyMJ" pitchFamily="2" charset="0"/>
                <a:cs typeface="SutonnyMJ" pitchFamily="2" charset="0"/>
              </a:rPr>
              <a:t> </a:t>
            </a:r>
            <a:r>
              <a:rPr lang="en-GB" sz="2800" dirty="0" err="1" smtClean="0">
                <a:solidFill>
                  <a:srgbClr val="FFFF00"/>
                </a:solidFill>
                <a:latin typeface="SutonnyMJ" pitchFamily="2" charset="0"/>
                <a:cs typeface="SutonnyMJ" pitchFamily="2" charset="0"/>
              </a:rPr>
              <a:t>ch©vqwPÎ</a:t>
            </a:r>
            <a:r>
              <a:rPr lang="bn-IN" sz="2800" dirty="0">
                <a:solidFill>
                  <a:srgbClr val="FFFF00"/>
                </a:solidFill>
                <a:latin typeface="NikoshBAN" pitchFamily="2" charset="0"/>
                <a:cs typeface="NikoshBAN" pitchFamily="2" charset="0"/>
              </a:rPr>
              <a:t>।</a:t>
            </a:r>
            <a:r>
              <a:rPr lang="en-GB" sz="2800" dirty="0" smtClean="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gvB‡Uvwm‡mi</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B›Uvi‡dR</a:t>
            </a:r>
            <a:r>
              <a:rPr lang="en-GB" sz="2800" dirty="0">
                <a:solidFill>
                  <a:srgbClr val="FFFF00"/>
                </a:solidFill>
                <a:latin typeface="SutonnyMJ" pitchFamily="2" charset="0"/>
                <a:cs typeface="SutonnyMJ" pitchFamily="2" charset="0"/>
              </a:rPr>
              <a:t> I †</a:t>
            </a:r>
            <a:r>
              <a:rPr lang="en-GB" sz="2800" dirty="0" err="1">
                <a:solidFill>
                  <a:srgbClr val="FFFF00"/>
                </a:solidFill>
                <a:latin typeface="SutonnyMJ" pitchFamily="2" charset="0"/>
                <a:cs typeface="SutonnyMJ" pitchFamily="2" charset="0"/>
              </a:rPr>
              <a:t>cÖv‡dR</a:t>
            </a:r>
            <a:r>
              <a:rPr lang="en-GB" sz="2800" dirty="0">
                <a:solidFill>
                  <a:srgbClr val="FFFF00"/>
                </a:solidFill>
                <a:latin typeface="SutonnyMJ" pitchFamily="2" charset="0"/>
                <a:cs typeface="SutonnyMJ" pitchFamily="2" charset="0"/>
              </a:rPr>
              <a:t> </a:t>
            </a:r>
            <a:r>
              <a:rPr lang="en-GB" sz="2800" dirty="0" err="1" smtClean="0">
                <a:solidFill>
                  <a:srgbClr val="FFFF00"/>
                </a:solidFill>
                <a:latin typeface="SutonnyMJ" pitchFamily="2" charset="0"/>
                <a:cs typeface="SutonnyMJ" pitchFamily="2" charset="0"/>
              </a:rPr>
              <a:t>ch©vq</a:t>
            </a:r>
            <a:r>
              <a:rPr lang="bn-IN" sz="2800" dirty="0" smtClean="0">
                <a:solidFill>
                  <a:srgbClr val="FFFF00"/>
                </a:solidFill>
                <a:latin typeface="SutonnyMJ" pitchFamily="2" charset="0"/>
                <a:cs typeface="SutonnyMJ" pitchFamily="2" charset="0"/>
              </a:rPr>
              <a:t> </a:t>
            </a:r>
            <a:endParaRPr lang="en-GB" sz="2800" dirty="0">
              <a:solidFill>
                <a:srgbClr val="FFFF00"/>
              </a:solidFill>
              <a:latin typeface="SutonnyMJ" pitchFamily="2" charset="0"/>
              <a:cs typeface="SutonnyMJ" pitchFamily="2" charset="0"/>
            </a:endParaRPr>
          </a:p>
          <a:p>
            <a:r>
              <a:rPr lang="bn-IN" sz="2800" dirty="0" smtClean="0">
                <a:solidFill>
                  <a:srgbClr val="FFFF00"/>
                </a:solidFill>
                <a:latin typeface="SutonnyMJ" pitchFamily="2" charset="0"/>
                <a:cs typeface="SutonnyMJ" pitchFamily="2" charset="0"/>
              </a:rPr>
              <a:t> </a:t>
            </a:r>
            <a:r>
              <a:rPr lang="en-GB" sz="2800" dirty="0" err="1" smtClean="0">
                <a:solidFill>
                  <a:srgbClr val="FFFF00"/>
                </a:solidFill>
                <a:latin typeface="SutonnyMJ" pitchFamily="2" charset="0"/>
                <a:cs typeface="SutonnyMJ" pitchFamily="2" charset="0"/>
              </a:rPr>
              <a:t>gvB‡Uvwm‡mi</a:t>
            </a:r>
            <a:r>
              <a:rPr lang="en-GB" sz="2800" dirty="0" smtClean="0">
                <a:solidFill>
                  <a:srgbClr val="FFFF00"/>
                </a:solidFill>
                <a:latin typeface="SutonnyMJ" pitchFamily="2" charset="0"/>
                <a:cs typeface="SutonnyMJ" pitchFamily="2" charset="0"/>
              </a:rPr>
              <a:t> </a:t>
            </a:r>
            <a:r>
              <a:rPr lang="bn-IN" sz="2800" dirty="0">
                <a:solidFill>
                  <a:srgbClr val="FFFF00"/>
                </a:solidFill>
                <a:latin typeface="NikoshBAN" pitchFamily="2" charset="0"/>
                <a:cs typeface="NikoshBAN" pitchFamily="2" charset="0"/>
              </a:rPr>
              <a:t>অ্যা</a:t>
            </a:r>
            <a:r>
              <a:rPr lang="en-GB" sz="2800" dirty="0" err="1">
                <a:solidFill>
                  <a:srgbClr val="FFFF00"/>
                </a:solidFill>
                <a:latin typeface="SutonnyMJ" pitchFamily="2" charset="0"/>
                <a:cs typeface="SutonnyMJ" pitchFamily="2" charset="0"/>
              </a:rPr>
              <a:t>bv‡dR</a:t>
            </a:r>
            <a:r>
              <a:rPr lang="en-GB" sz="2800" dirty="0">
                <a:solidFill>
                  <a:srgbClr val="FFFF00"/>
                </a:solidFill>
                <a:latin typeface="SutonnyMJ" pitchFamily="2" charset="0"/>
                <a:cs typeface="SutonnyMJ" pitchFamily="2" charset="0"/>
              </a:rPr>
              <a:t> </a:t>
            </a:r>
            <a:r>
              <a:rPr lang="en-GB" sz="2800" dirty="0" smtClean="0">
                <a:solidFill>
                  <a:srgbClr val="FFFF00"/>
                </a:solidFill>
                <a:latin typeface="SutonnyMJ" pitchFamily="2" charset="0"/>
                <a:cs typeface="SutonnyMJ" pitchFamily="2" charset="0"/>
              </a:rPr>
              <a:t>I </a:t>
            </a:r>
            <a:r>
              <a:rPr lang="en-GB" sz="2800" dirty="0">
                <a:solidFill>
                  <a:srgbClr val="FFFF00"/>
                </a:solidFill>
                <a:latin typeface="SutonnyMJ" pitchFamily="2" charset="0"/>
                <a:cs typeface="SutonnyMJ" pitchFamily="2" charset="0"/>
              </a:rPr>
              <a:t>†</a:t>
            </a:r>
            <a:r>
              <a:rPr lang="en-GB" sz="2800" dirty="0" err="1">
                <a:solidFill>
                  <a:srgbClr val="FFFF00"/>
                </a:solidFill>
                <a:latin typeface="SutonnyMJ" pitchFamily="2" charset="0"/>
                <a:cs typeface="SutonnyMJ" pitchFamily="2" charset="0"/>
              </a:rPr>
              <a:t>U‡jv‡dRAÂj</a:t>
            </a:r>
            <a:r>
              <a:rPr lang="en-GB" sz="2800" dirty="0">
                <a:solidFill>
                  <a:srgbClr val="FFFF00"/>
                </a:solidFill>
                <a:latin typeface="SutonnyMJ" pitchFamily="2" charset="0"/>
                <a:cs typeface="SutonnyMJ" pitchFamily="2" charset="0"/>
              </a:rPr>
              <a:t> †_‡K †</a:t>
            </a:r>
            <a:r>
              <a:rPr lang="en-GB" sz="2800" dirty="0" smtClean="0">
                <a:solidFill>
                  <a:srgbClr val="FFFF00"/>
                </a:solidFill>
                <a:latin typeface="SutonnyMJ" pitchFamily="2" charset="0"/>
                <a:cs typeface="SutonnyMJ" pitchFamily="2" charset="0"/>
              </a:rPr>
              <a:t>g</a:t>
            </a:r>
            <a:r>
              <a:rPr lang="bn-IN" sz="2800" dirty="0" smtClean="0">
                <a:solidFill>
                  <a:srgbClr val="FFFF00"/>
                </a:solidFill>
                <a:latin typeface="NikoshBAN" pitchFamily="2" charset="0"/>
                <a:cs typeface="NikoshBAN" pitchFamily="2" charset="0"/>
              </a:rPr>
              <a:t>রু</a:t>
            </a:r>
            <a:r>
              <a:rPr lang="bn-IN" sz="2800" dirty="0" smtClean="0">
                <a:solidFill>
                  <a:srgbClr val="FFFF00"/>
                </a:solidFill>
                <a:latin typeface="SutonnyMJ" pitchFamily="2" charset="0"/>
                <a:cs typeface="SutonnyMJ" pitchFamily="2" charset="0"/>
              </a:rPr>
              <a:t> </a:t>
            </a:r>
            <a:r>
              <a:rPr lang="en-GB" sz="2800" dirty="0" err="1" smtClean="0">
                <a:solidFill>
                  <a:srgbClr val="FFFF00"/>
                </a:solidFill>
                <a:latin typeface="SutonnyMJ" pitchFamily="2" charset="0"/>
                <a:cs typeface="SutonnyMJ" pitchFamily="2" charset="0"/>
              </a:rPr>
              <a:t>AÂ‡ji</a:t>
            </a:r>
            <a:r>
              <a:rPr lang="en-GB" sz="2800" dirty="0" smtClean="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w`‡K</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hvq</a:t>
            </a:r>
            <a:r>
              <a:rPr lang="en-GB" sz="2800" dirty="0" smtClean="0">
                <a:solidFill>
                  <a:srgbClr val="FFFF00"/>
                </a:solidFill>
                <a:latin typeface="SutonnyMJ" pitchFamily="2" charset="0"/>
                <a:cs typeface="SutonnyMJ" pitchFamily="2" charset="0"/>
              </a:rPr>
              <a:t>|</a:t>
            </a:r>
            <a:r>
              <a:rPr lang="bn-IN" sz="2800" dirty="0" smtClean="0">
                <a:solidFill>
                  <a:srgbClr val="FFFF00"/>
                </a:solidFill>
                <a:latin typeface="SutonnyMJ" pitchFamily="2" charset="0"/>
                <a:cs typeface="SutonnyMJ" pitchFamily="2" charset="0"/>
              </a:rPr>
              <a:t> </a:t>
            </a:r>
            <a:r>
              <a:rPr lang="en-GB" sz="2800" dirty="0" smtClean="0">
                <a:solidFill>
                  <a:srgbClr val="FFFF00"/>
                </a:solidFill>
                <a:latin typeface="SutonnyMJ" pitchFamily="2" charset="0"/>
                <a:cs typeface="SutonnyMJ" pitchFamily="2" charset="0"/>
              </a:rPr>
              <a:t> </a:t>
            </a:r>
            <a:r>
              <a:rPr lang="en-GB" sz="2800" dirty="0" err="1" smtClean="0">
                <a:solidFill>
                  <a:srgbClr val="FFFF00"/>
                </a:solidFill>
                <a:latin typeface="SutonnyMJ" pitchFamily="2" charset="0"/>
                <a:cs typeface="SutonnyMJ" pitchFamily="2" charset="0"/>
              </a:rPr>
              <a:t>cÖ</a:t>
            </a:r>
            <a:r>
              <a:rPr lang="bn-IN" sz="2800" dirty="0" smtClean="0">
                <a:solidFill>
                  <a:srgbClr val="FFFF00"/>
                </a:solidFill>
                <a:latin typeface="NikoshBAN" pitchFamily="2" charset="0"/>
                <a:cs typeface="NikoshBAN" pitchFamily="2" charset="0"/>
              </a:rPr>
              <a:t>ত্যে</a:t>
            </a:r>
            <a:r>
              <a:rPr lang="en-GB" sz="2800" dirty="0" err="1" smtClean="0">
                <a:solidFill>
                  <a:srgbClr val="FFFF00"/>
                </a:solidFill>
                <a:latin typeface="SutonnyMJ" pitchFamily="2" charset="0"/>
                <a:cs typeface="SutonnyMJ" pitchFamily="2" charset="0"/>
              </a:rPr>
              <a:t>KUv</a:t>
            </a:r>
            <a:r>
              <a:rPr lang="en-GB" sz="2800" dirty="0" smtClean="0">
                <a:solidFill>
                  <a:srgbClr val="FFFF00"/>
                </a:solidFill>
                <a:latin typeface="SutonnyMJ" pitchFamily="2" charset="0"/>
                <a:cs typeface="SutonnyMJ" pitchFamily="2" charset="0"/>
              </a:rPr>
              <a:t> </a:t>
            </a:r>
            <a:r>
              <a:rPr lang="bn-IN" sz="2800" dirty="0">
                <a:solidFill>
                  <a:srgbClr val="FFFF00"/>
                </a:solidFill>
                <a:latin typeface="NikoshBAN" pitchFamily="2" charset="0"/>
                <a:cs typeface="NikoshBAN" pitchFamily="2" charset="0"/>
              </a:rPr>
              <a:t>ক্রো</a:t>
            </a:r>
            <a:r>
              <a:rPr lang="en-GB" sz="2800" dirty="0" smtClean="0">
                <a:solidFill>
                  <a:srgbClr val="FFFF00"/>
                </a:solidFill>
                <a:latin typeface="SutonnyMJ" pitchFamily="2" charset="0"/>
                <a:cs typeface="SutonnyMJ" pitchFamily="2" charset="0"/>
              </a:rPr>
              <a:t>‡</a:t>
            </a:r>
            <a:r>
              <a:rPr lang="en-GB" sz="2800" dirty="0" err="1" smtClean="0">
                <a:solidFill>
                  <a:srgbClr val="FFFF00"/>
                </a:solidFill>
                <a:latin typeface="SutonnyMJ" pitchFamily="2" charset="0"/>
                <a:cs typeface="SutonnyMJ" pitchFamily="2" charset="0"/>
              </a:rPr>
              <a:t>gv‡mv‡gi</a:t>
            </a:r>
            <a:r>
              <a:rPr lang="en-GB" sz="2800" dirty="0" smtClean="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A‡a©K</a:t>
            </a:r>
            <a:r>
              <a:rPr lang="en-GB" sz="2800" dirty="0">
                <a:solidFill>
                  <a:srgbClr val="FFFF00"/>
                </a:solidFill>
                <a:latin typeface="SutonnyMJ" pitchFamily="2" charset="0"/>
                <a:cs typeface="SutonnyMJ" pitchFamily="2" charset="0"/>
              </a:rPr>
              <a:t> GK †</a:t>
            </a:r>
            <a:r>
              <a:rPr lang="en-GB" sz="2800" dirty="0" smtClean="0">
                <a:solidFill>
                  <a:srgbClr val="FFFF00"/>
                </a:solidFill>
                <a:latin typeface="SutonnyMJ" pitchFamily="2" charset="0"/>
                <a:cs typeface="SutonnyMJ" pitchFamily="2" charset="0"/>
              </a:rPr>
              <a:t>g</a:t>
            </a:r>
            <a:r>
              <a:rPr lang="bn-IN" sz="2800" dirty="0" smtClean="0">
                <a:solidFill>
                  <a:srgbClr val="FFFF00"/>
                </a:solidFill>
                <a:latin typeface="NikoshBAN" pitchFamily="2" charset="0"/>
                <a:cs typeface="NikoshBAN" pitchFamily="2" charset="0"/>
              </a:rPr>
              <a:t>রু</a:t>
            </a:r>
            <a:r>
              <a:rPr lang="en-GB" sz="2800" dirty="0" smtClean="0">
                <a:solidFill>
                  <a:srgbClr val="FFFF00"/>
                </a:solidFill>
                <a:latin typeface="SutonnyMJ" pitchFamily="2" charset="0"/>
                <a:cs typeface="SutonnyMJ" pitchFamily="2" charset="0"/>
              </a:rPr>
              <a:t>i </a:t>
            </a:r>
            <a:r>
              <a:rPr lang="en-GB" sz="2800" dirty="0" err="1">
                <a:solidFill>
                  <a:srgbClr val="FFFF00"/>
                </a:solidFill>
                <a:latin typeface="SutonnyMJ" pitchFamily="2" charset="0"/>
                <a:cs typeface="SutonnyMJ" pitchFamily="2" charset="0"/>
              </a:rPr>
              <a:t>w`‡K</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Ges</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evwK</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A‡a©K</a:t>
            </a:r>
            <a:r>
              <a:rPr lang="en-GB" sz="2800" dirty="0">
                <a:solidFill>
                  <a:srgbClr val="FFFF00"/>
                </a:solidFill>
                <a:latin typeface="SutonnyMJ" pitchFamily="2" charset="0"/>
                <a:cs typeface="SutonnyMJ" pitchFamily="2" charset="0"/>
              </a:rPr>
              <a:t> </a:t>
            </a:r>
            <a:r>
              <a:rPr lang="en-GB" sz="2800" dirty="0" err="1" smtClean="0">
                <a:solidFill>
                  <a:srgbClr val="FFFF00"/>
                </a:solidFill>
                <a:latin typeface="SutonnyMJ" pitchFamily="2" charset="0"/>
                <a:cs typeface="SutonnyMJ" pitchFamily="2" charset="0"/>
              </a:rPr>
              <a:t>Aci</a:t>
            </a:r>
            <a:r>
              <a:rPr lang="bn-IN" sz="2800" dirty="0" smtClean="0">
                <a:solidFill>
                  <a:srgbClr val="FFFF00"/>
                </a:solidFill>
                <a:latin typeface="SutonnyMJ" pitchFamily="2" charset="0"/>
                <a:cs typeface="SutonnyMJ" pitchFamily="2" charset="0"/>
              </a:rPr>
              <a:t> </a:t>
            </a:r>
            <a:r>
              <a:rPr lang="en-GB" sz="2800" dirty="0">
                <a:solidFill>
                  <a:srgbClr val="FFFF00"/>
                </a:solidFill>
                <a:latin typeface="SutonnyMJ" pitchFamily="2" charset="0"/>
                <a:cs typeface="SutonnyMJ" pitchFamily="2" charset="0"/>
              </a:rPr>
              <a:t>†g</a:t>
            </a:r>
            <a:r>
              <a:rPr lang="bn-IN" sz="2800" dirty="0">
                <a:solidFill>
                  <a:srgbClr val="FFFF00"/>
                </a:solidFill>
                <a:latin typeface="NikoshBAN" pitchFamily="2" charset="0"/>
                <a:cs typeface="NikoshBAN" pitchFamily="2" charset="0"/>
              </a:rPr>
              <a:t>রু</a:t>
            </a:r>
            <a:r>
              <a:rPr lang="en-GB" sz="2800" dirty="0">
                <a:solidFill>
                  <a:srgbClr val="FFFF00"/>
                </a:solidFill>
                <a:latin typeface="SutonnyMJ" pitchFamily="2" charset="0"/>
                <a:cs typeface="SutonnyMJ" pitchFamily="2" charset="0"/>
              </a:rPr>
              <a:t>i </a:t>
            </a:r>
            <a:r>
              <a:rPr lang="bn-IN" sz="2800" dirty="0" smtClean="0">
                <a:solidFill>
                  <a:srgbClr val="FFFF00"/>
                </a:solidFill>
                <a:latin typeface="SutonnyMJ" pitchFamily="2" charset="0"/>
                <a:cs typeface="SutonnyMJ" pitchFamily="2" charset="0"/>
              </a:rPr>
              <a:t> </a:t>
            </a:r>
            <a:r>
              <a:rPr lang="en-GB" sz="2800" dirty="0" err="1" smtClean="0">
                <a:solidFill>
                  <a:srgbClr val="FFFF00"/>
                </a:solidFill>
                <a:latin typeface="SutonnyMJ" pitchFamily="2" charset="0"/>
                <a:cs typeface="SutonnyMJ" pitchFamily="2" charset="0"/>
              </a:rPr>
              <a:t>w</a:t>
            </a:r>
            <a:r>
              <a:rPr lang="en-GB" sz="2800" dirty="0" err="1">
                <a:solidFill>
                  <a:srgbClr val="FFFF00"/>
                </a:solidFill>
                <a:latin typeface="SutonnyMJ" pitchFamily="2" charset="0"/>
                <a:cs typeface="SutonnyMJ" pitchFamily="2" charset="0"/>
              </a:rPr>
              <a:t>`‡K</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h‡Z</a:t>
            </a:r>
            <a:r>
              <a:rPr lang="en-GB" sz="2800" dirty="0">
                <a:solidFill>
                  <a:srgbClr val="FFFF00"/>
                </a:solidFill>
                <a:latin typeface="SutonnyMJ" pitchFamily="2" charset="0"/>
                <a:cs typeface="SutonnyMJ" pitchFamily="2" charset="0"/>
              </a:rPr>
              <a:t> _</a:t>
            </a:r>
            <a:r>
              <a:rPr lang="en-GB" sz="2800" dirty="0" err="1">
                <a:solidFill>
                  <a:srgbClr val="FFFF00"/>
                </a:solidFill>
                <a:latin typeface="SutonnyMJ" pitchFamily="2" charset="0"/>
                <a:cs typeface="SutonnyMJ" pitchFamily="2" charset="0"/>
              </a:rPr>
              <a:t>v‡K</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cÖ</a:t>
            </a:r>
            <a:r>
              <a:rPr lang="bn-IN" sz="2800" dirty="0">
                <a:solidFill>
                  <a:srgbClr val="FFFF00"/>
                </a:solidFill>
                <a:latin typeface="NikoshBAN" pitchFamily="2" charset="0"/>
                <a:cs typeface="NikoshBAN" pitchFamily="2" charset="0"/>
              </a:rPr>
              <a:t>ত্যে</a:t>
            </a:r>
            <a:r>
              <a:rPr lang="en-GB" sz="2800" dirty="0" err="1">
                <a:solidFill>
                  <a:srgbClr val="FFFF00"/>
                </a:solidFill>
                <a:latin typeface="SutonnyMJ" pitchFamily="2" charset="0"/>
                <a:cs typeface="SutonnyMJ" pitchFamily="2" charset="0"/>
              </a:rPr>
              <a:t>KUv</a:t>
            </a:r>
            <a:r>
              <a:rPr lang="en-GB" sz="2800" dirty="0">
                <a:solidFill>
                  <a:srgbClr val="FFFF00"/>
                </a:solidFill>
                <a:latin typeface="SutonnyMJ" pitchFamily="2" charset="0"/>
                <a:cs typeface="SutonnyMJ" pitchFamily="2" charset="0"/>
              </a:rPr>
              <a:t> </a:t>
            </a:r>
            <a:r>
              <a:rPr lang="bn-IN" sz="2800" dirty="0">
                <a:solidFill>
                  <a:srgbClr val="FFFF00"/>
                </a:solidFill>
                <a:latin typeface="NikoshBAN" pitchFamily="2" charset="0"/>
                <a:cs typeface="NikoshBAN" pitchFamily="2" charset="0"/>
              </a:rPr>
              <a:t>ক্রো</a:t>
            </a:r>
            <a:r>
              <a:rPr lang="en-GB" sz="2800" dirty="0">
                <a:solidFill>
                  <a:srgbClr val="FFFF00"/>
                </a:solidFill>
                <a:latin typeface="SutonnyMJ" pitchFamily="2" charset="0"/>
                <a:cs typeface="SutonnyMJ" pitchFamily="2" charset="0"/>
              </a:rPr>
              <a:t>‡</a:t>
            </a:r>
            <a:r>
              <a:rPr lang="en-GB" sz="2800" dirty="0" err="1">
                <a:solidFill>
                  <a:srgbClr val="FFFF00"/>
                </a:solidFill>
                <a:latin typeface="SutonnyMJ" pitchFamily="2" charset="0"/>
                <a:cs typeface="SutonnyMJ" pitchFamily="2" charset="0"/>
              </a:rPr>
              <a:t>gv‡mv‡gi</a:t>
            </a:r>
            <a:r>
              <a:rPr lang="en-GB" sz="2800" dirty="0">
                <a:solidFill>
                  <a:srgbClr val="FFFF00"/>
                </a:solidFill>
                <a:latin typeface="SutonnyMJ" pitchFamily="2" charset="0"/>
                <a:cs typeface="SutonnyMJ" pitchFamily="2" charset="0"/>
              </a:rPr>
              <a:t> </a:t>
            </a:r>
            <a:r>
              <a:rPr lang="en-GB" sz="2800" dirty="0" smtClean="0">
                <a:solidFill>
                  <a:srgbClr val="FFFF00"/>
                </a:solidFill>
                <a:latin typeface="SutonnyMJ" pitchFamily="2" charset="0"/>
                <a:cs typeface="SutonnyMJ" pitchFamily="2" charset="0"/>
              </a:rPr>
              <a:t>†g</a:t>
            </a:r>
            <a:r>
              <a:rPr lang="bn-IN" sz="2800" dirty="0" smtClean="0">
                <a:solidFill>
                  <a:srgbClr val="FFFF00"/>
                </a:solidFill>
                <a:latin typeface="NikoshBAN" pitchFamily="2" charset="0"/>
                <a:cs typeface="NikoshBAN" pitchFamily="2" charset="0"/>
              </a:rPr>
              <a:t>রু</a:t>
            </a:r>
            <a:r>
              <a:rPr lang="en-GB" sz="2800" dirty="0" smtClean="0">
                <a:solidFill>
                  <a:srgbClr val="FFFF00"/>
                </a:solidFill>
                <a:latin typeface="SutonnyMJ" pitchFamily="2" charset="0"/>
                <a:cs typeface="SutonnyMJ" pitchFamily="2" charset="0"/>
              </a:rPr>
              <a:t>i </a:t>
            </a:r>
            <a:r>
              <a:rPr lang="en-GB" sz="2800" dirty="0" err="1">
                <a:solidFill>
                  <a:srgbClr val="FFFF00"/>
                </a:solidFill>
                <a:latin typeface="SutonnyMJ" pitchFamily="2" charset="0"/>
                <a:cs typeface="SutonnyMJ" pitchFamily="2" charset="0"/>
              </a:rPr>
              <a:t>w`‡K</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Pj‡bi</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mgq</a:t>
            </a:r>
            <a:r>
              <a:rPr lang="en-GB" sz="2800" dirty="0">
                <a:solidFill>
                  <a:srgbClr val="FFFF00"/>
                </a:solidFill>
                <a:latin typeface="SutonnyMJ" pitchFamily="2" charset="0"/>
                <a:cs typeface="SutonnyMJ" pitchFamily="2" charset="0"/>
              </a:rPr>
              <a:t> †m‡›</a:t>
            </a:r>
            <a:r>
              <a:rPr lang="en-GB" sz="2800" dirty="0" err="1">
                <a:solidFill>
                  <a:srgbClr val="FFFF00"/>
                </a:solidFill>
                <a:latin typeface="SutonnyMJ" pitchFamily="2" charset="0"/>
                <a:cs typeface="SutonnyMJ" pitchFamily="2" charset="0"/>
              </a:rPr>
              <a:t>Uªvwgqvi</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AMÖMvgx</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Ges</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evû</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AbyMvgx</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nq</a:t>
            </a:r>
            <a:r>
              <a:rPr lang="en-GB" sz="2800" dirty="0">
                <a:solidFill>
                  <a:srgbClr val="FFFF00"/>
                </a:solidFill>
                <a:latin typeface="SutonnyMJ" pitchFamily="2" charset="0"/>
                <a:cs typeface="SutonnyMJ" pitchFamily="2" charset="0"/>
              </a:rPr>
              <a:t>| </a:t>
            </a:r>
            <a:r>
              <a:rPr lang="bn-IN" sz="2800" dirty="0">
                <a:solidFill>
                  <a:srgbClr val="FFFF00"/>
                </a:solidFill>
                <a:latin typeface="NikoshBAN" pitchFamily="2" charset="0"/>
                <a:cs typeface="NikoshBAN" pitchFamily="2" charset="0"/>
              </a:rPr>
              <a:t>অপত্য ক্রোমোজোম</a:t>
            </a:r>
            <a:r>
              <a:rPr lang="bn-IN" sz="2800" dirty="0">
                <a:solidFill>
                  <a:srgbClr val="FFFF00"/>
                </a:solidFill>
                <a:latin typeface="SutonnyMJ" pitchFamily="2" charset="0"/>
                <a:cs typeface="SutonnyMJ" pitchFamily="2" charset="0"/>
              </a:rPr>
              <a:t> </a:t>
            </a:r>
            <a:r>
              <a:rPr lang="bn-IN" sz="2800" dirty="0" smtClean="0">
                <a:solidFill>
                  <a:srgbClr val="FFFF00"/>
                </a:solidFill>
                <a:latin typeface="NikoshBAN" pitchFamily="2" charset="0"/>
                <a:cs typeface="NikoshBAN" pitchFamily="2" charset="0"/>
              </a:rPr>
              <a:t>গু</a:t>
            </a:r>
            <a:r>
              <a:rPr lang="en-GB" sz="2800" dirty="0" smtClean="0">
                <a:solidFill>
                  <a:srgbClr val="FFFF00"/>
                </a:solidFill>
                <a:latin typeface="SutonnyMJ" pitchFamily="2" charset="0"/>
                <a:cs typeface="SutonnyMJ" pitchFamily="2" charset="0"/>
              </a:rPr>
              <a:t>‡</a:t>
            </a:r>
            <a:r>
              <a:rPr lang="en-GB" sz="2800" dirty="0" err="1" smtClean="0">
                <a:solidFill>
                  <a:srgbClr val="FFFF00"/>
                </a:solidFill>
                <a:latin typeface="SutonnyMJ" pitchFamily="2" charset="0"/>
                <a:cs typeface="SutonnyMJ" pitchFamily="2" charset="0"/>
              </a:rPr>
              <a:t>jv</a:t>
            </a:r>
            <a:r>
              <a:rPr lang="en-GB" sz="2800" dirty="0" smtClean="0">
                <a:solidFill>
                  <a:srgbClr val="FFFF00"/>
                </a:solidFill>
                <a:latin typeface="SutonnyMJ" pitchFamily="2" charset="0"/>
                <a:cs typeface="SutonnyMJ" pitchFamily="2" charset="0"/>
              </a:rPr>
              <a:t> </a:t>
            </a:r>
            <a:r>
              <a:rPr lang="en-GB" sz="2800" dirty="0">
                <a:solidFill>
                  <a:srgbClr val="FFFF00"/>
                </a:solidFill>
                <a:latin typeface="SutonnyMJ" pitchFamily="2" charset="0"/>
                <a:cs typeface="SutonnyMJ" pitchFamily="2" charset="0"/>
              </a:rPr>
              <a:t>†g</a:t>
            </a:r>
            <a:r>
              <a:rPr lang="bn-IN" sz="2800" dirty="0">
                <a:solidFill>
                  <a:srgbClr val="FFFF00"/>
                </a:solidFill>
                <a:latin typeface="NikoshBAN" pitchFamily="2" charset="0"/>
                <a:cs typeface="NikoshBAN" pitchFamily="2" charset="0"/>
              </a:rPr>
              <a:t>রু</a:t>
            </a:r>
            <a:r>
              <a:rPr lang="en-GB" sz="2800" dirty="0">
                <a:solidFill>
                  <a:srgbClr val="FFFF00"/>
                </a:solidFill>
                <a:latin typeface="SutonnyMJ" pitchFamily="2" charset="0"/>
                <a:cs typeface="SutonnyMJ" pitchFamily="2" charset="0"/>
              </a:rPr>
              <a:t>i </a:t>
            </a:r>
            <a:r>
              <a:rPr lang="en-GB" sz="2800" dirty="0" err="1" smtClean="0">
                <a:solidFill>
                  <a:srgbClr val="FFFF00"/>
                </a:solidFill>
                <a:latin typeface="SutonnyMJ" pitchFamily="2" charset="0"/>
                <a:cs typeface="SutonnyMJ" pitchFamily="2" charset="0"/>
              </a:rPr>
              <a:t>KvQvKvwQ</a:t>
            </a:r>
            <a:r>
              <a:rPr lang="en-GB" sz="2800" dirty="0" smtClean="0">
                <a:solidFill>
                  <a:srgbClr val="FFFF00"/>
                </a:solidFill>
                <a:latin typeface="SutonnyMJ" pitchFamily="2" charset="0"/>
                <a:cs typeface="SutonnyMJ" pitchFamily="2" charset="0"/>
              </a:rPr>
              <a:t> </a:t>
            </a:r>
            <a:r>
              <a:rPr lang="bn-IN" sz="2800" dirty="0" smtClean="0">
                <a:solidFill>
                  <a:srgbClr val="FFFF00"/>
                </a:solidFill>
                <a:latin typeface="SutonnyMJ" pitchFamily="2" charset="0"/>
                <a:cs typeface="SutonnyMJ" pitchFamily="2" charset="0"/>
              </a:rPr>
              <a:t>  </a:t>
            </a:r>
            <a:r>
              <a:rPr lang="en-GB" sz="2800" dirty="0" smtClean="0">
                <a:solidFill>
                  <a:srgbClr val="FFFF00"/>
                </a:solidFill>
                <a:latin typeface="SutonnyMJ" pitchFamily="2" charset="0"/>
                <a:cs typeface="SutonnyMJ" pitchFamily="2" charset="0"/>
              </a:rPr>
              <a:t>†</a:t>
            </a:r>
            <a:r>
              <a:rPr lang="en-GB" sz="2800" dirty="0" err="1">
                <a:solidFill>
                  <a:srgbClr val="FFFF00"/>
                </a:solidFill>
                <a:latin typeface="SutonnyMJ" pitchFamily="2" charset="0"/>
                <a:cs typeface="SutonnyMJ" pitchFamily="2" charset="0"/>
              </a:rPr>
              <a:t>cuŠQv‡jB</a:t>
            </a:r>
            <a:r>
              <a:rPr lang="en-GB" sz="2800" dirty="0">
                <a:solidFill>
                  <a:srgbClr val="FFFF00"/>
                </a:solidFill>
                <a:latin typeface="SutonnyMJ" pitchFamily="2" charset="0"/>
                <a:cs typeface="SutonnyMJ" pitchFamily="2" charset="0"/>
              </a:rPr>
              <a:t> </a:t>
            </a:r>
            <a:r>
              <a:rPr lang="bn-IN" sz="2800" dirty="0">
                <a:solidFill>
                  <a:srgbClr val="FFFF00"/>
                </a:solidFill>
                <a:latin typeface="NikoshBAN" pitchFamily="2" charset="0"/>
                <a:cs typeface="NikoshBAN" pitchFamily="2" charset="0"/>
              </a:rPr>
              <a:t>অ্যা</a:t>
            </a:r>
            <a:r>
              <a:rPr lang="en-GB" sz="2800" dirty="0" err="1">
                <a:solidFill>
                  <a:srgbClr val="FFFF00"/>
                </a:solidFill>
                <a:latin typeface="SutonnyMJ" pitchFamily="2" charset="0"/>
                <a:cs typeface="SutonnyMJ" pitchFamily="2" charset="0"/>
              </a:rPr>
              <a:t>bv‡dR</a:t>
            </a:r>
            <a:r>
              <a:rPr lang="en-GB" sz="2800" dirty="0">
                <a:solidFill>
                  <a:srgbClr val="FFFF00"/>
                </a:solidFill>
                <a:latin typeface="SutonnyMJ" pitchFamily="2" charset="0"/>
                <a:cs typeface="SutonnyMJ" pitchFamily="2" charset="0"/>
              </a:rPr>
              <a:t> </a:t>
            </a:r>
            <a:r>
              <a:rPr lang="en-GB" sz="2800" dirty="0" err="1" smtClean="0">
                <a:solidFill>
                  <a:srgbClr val="FFFF00"/>
                </a:solidFill>
                <a:latin typeface="SutonnyMJ" pitchFamily="2" charset="0"/>
                <a:cs typeface="SutonnyMJ" pitchFamily="2" charset="0"/>
              </a:rPr>
              <a:t>ev</a:t>
            </a:r>
            <a:r>
              <a:rPr lang="en-GB" sz="2800" dirty="0" smtClean="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MwZ</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ch©vqwU</a:t>
            </a:r>
            <a:r>
              <a:rPr lang="en-GB" sz="2800" dirty="0">
                <a:solidFill>
                  <a:srgbClr val="FFFF00"/>
                </a:solidFill>
                <a:latin typeface="SutonnyMJ" pitchFamily="2" charset="0"/>
                <a:cs typeface="SutonnyMJ" pitchFamily="2" charset="0"/>
              </a:rPr>
              <a:t> †kl </a:t>
            </a:r>
            <a:r>
              <a:rPr lang="en-GB" sz="2800" dirty="0" err="1">
                <a:solidFill>
                  <a:srgbClr val="FFFF00"/>
                </a:solidFill>
                <a:latin typeface="SutonnyMJ" pitchFamily="2" charset="0"/>
                <a:cs typeface="SutonnyMJ" pitchFamily="2" charset="0"/>
              </a:rPr>
              <a:t>nq</a:t>
            </a:r>
            <a:r>
              <a:rPr lang="en-GB" sz="2800" dirty="0">
                <a:solidFill>
                  <a:srgbClr val="FFFF00"/>
                </a:solidFill>
                <a:latin typeface="SutonnyMJ" pitchFamily="2" charset="0"/>
                <a:cs typeface="SutonnyMJ" pitchFamily="2" charset="0"/>
              </a:rPr>
              <a:t>| G </a:t>
            </a:r>
            <a:r>
              <a:rPr lang="en-GB" sz="2800" dirty="0" err="1">
                <a:solidFill>
                  <a:srgbClr val="FFFF00"/>
                </a:solidFill>
                <a:latin typeface="SutonnyMJ" pitchFamily="2" charset="0"/>
                <a:cs typeface="SutonnyMJ" pitchFamily="2" charset="0"/>
              </a:rPr>
              <a:t>mgq</a:t>
            </a:r>
            <a:r>
              <a:rPr lang="en-GB" sz="2800" dirty="0">
                <a:solidFill>
                  <a:srgbClr val="FFFF00"/>
                </a:solidFill>
                <a:latin typeface="SutonnyMJ" pitchFamily="2" charset="0"/>
                <a:cs typeface="SutonnyMJ" pitchFamily="2" charset="0"/>
              </a:rPr>
              <a:t> </a:t>
            </a:r>
            <a:r>
              <a:rPr lang="bn-IN" sz="2800" dirty="0" smtClean="0">
                <a:solidFill>
                  <a:srgbClr val="FFFF00"/>
                </a:solidFill>
                <a:latin typeface="NikoshBAN" pitchFamily="2" charset="0"/>
                <a:cs typeface="NikoshBAN" pitchFamily="2" charset="0"/>
              </a:rPr>
              <a:t>ক্রো</a:t>
            </a:r>
            <a:r>
              <a:rPr lang="en-GB" sz="2800" dirty="0" smtClean="0">
                <a:solidFill>
                  <a:srgbClr val="FFFF00"/>
                </a:solidFill>
                <a:latin typeface="SutonnyMJ" pitchFamily="2" charset="0"/>
                <a:cs typeface="SutonnyMJ" pitchFamily="2" charset="0"/>
              </a:rPr>
              <a:t>‡</a:t>
            </a:r>
            <a:r>
              <a:rPr lang="en-GB" sz="2800" dirty="0" err="1" smtClean="0">
                <a:solidFill>
                  <a:srgbClr val="FFFF00"/>
                </a:solidFill>
                <a:latin typeface="SutonnyMJ" pitchFamily="2" charset="0"/>
                <a:cs typeface="SutonnyMJ" pitchFamily="2" charset="0"/>
              </a:rPr>
              <a:t>gv‡mv‡gi</a:t>
            </a:r>
            <a:r>
              <a:rPr lang="en-GB" sz="2800" dirty="0" smtClean="0">
                <a:solidFill>
                  <a:srgbClr val="FFFF00"/>
                </a:solidFill>
                <a:latin typeface="SutonnyMJ" pitchFamily="2" charset="0"/>
                <a:cs typeface="SutonnyMJ" pitchFamily="2" charset="0"/>
              </a:rPr>
              <a:t> </a:t>
            </a:r>
            <a:r>
              <a:rPr lang="bn-IN" sz="2800" dirty="0" smtClean="0">
                <a:solidFill>
                  <a:srgbClr val="FFFF00"/>
                </a:solidFill>
                <a:latin typeface="NikoshBAN" pitchFamily="2" charset="0"/>
                <a:cs typeface="NikoshBAN" pitchFamily="2" charset="0"/>
              </a:rPr>
              <a:t>প্যাঁ</a:t>
            </a:r>
            <a:r>
              <a:rPr lang="en-GB" sz="2800" dirty="0" smtClean="0">
                <a:solidFill>
                  <a:srgbClr val="FFFF00"/>
                </a:solidFill>
                <a:latin typeface="SutonnyMJ" pitchFamily="2" charset="0"/>
                <a:cs typeface="SutonnyMJ" pitchFamily="2" charset="0"/>
              </a:rPr>
              <a:t>P </a:t>
            </a:r>
            <a:r>
              <a:rPr lang="en-GB" sz="2800" dirty="0" err="1" smtClean="0">
                <a:solidFill>
                  <a:srgbClr val="FFFF00"/>
                </a:solidFill>
                <a:latin typeface="SutonnyMJ" pitchFamily="2" charset="0"/>
                <a:cs typeface="SutonnyMJ" pitchFamily="2" charset="0"/>
              </a:rPr>
              <a:t>Ly‡j</a:t>
            </a:r>
            <a:r>
              <a:rPr lang="bn-IN" sz="2800" dirty="0" smtClean="0">
                <a:solidFill>
                  <a:srgbClr val="FFFF00"/>
                </a:solidFill>
                <a:latin typeface="SutonnyMJ" pitchFamily="2" charset="0"/>
                <a:cs typeface="SutonnyMJ" pitchFamily="2" charset="0"/>
              </a:rPr>
              <a:t> </a:t>
            </a:r>
            <a:r>
              <a:rPr lang="en-GB" sz="2800" dirty="0" smtClean="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Giv</a:t>
            </a:r>
            <a:r>
              <a:rPr lang="en-GB" sz="2800" dirty="0">
                <a:solidFill>
                  <a:srgbClr val="FFFF00"/>
                </a:solidFill>
                <a:latin typeface="SutonnyMJ" pitchFamily="2" charset="0"/>
                <a:cs typeface="SutonnyMJ" pitchFamily="2" charset="0"/>
              </a:rPr>
              <a:t> ˆ</a:t>
            </a:r>
            <a:r>
              <a:rPr lang="en-GB" sz="2800" dirty="0" smtClean="0">
                <a:solidFill>
                  <a:srgbClr val="FFFF00"/>
                </a:solidFill>
                <a:latin typeface="SutonnyMJ" pitchFamily="2" charset="0"/>
                <a:cs typeface="SutonnyMJ" pitchFamily="2" charset="0"/>
              </a:rPr>
              <a:t>`</a:t>
            </a:r>
            <a:r>
              <a:rPr lang="bn-IN" sz="2800" dirty="0" smtClean="0">
                <a:solidFill>
                  <a:srgbClr val="FFFF00"/>
                </a:solidFill>
                <a:latin typeface="NikoshBAN" pitchFamily="2" charset="0"/>
                <a:cs typeface="NikoshBAN" pitchFamily="2" charset="0"/>
              </a:rPr>
              <a:t>র্ঘ্যে</a:t>
            </a:r>
            <a:r>
              <a:rPr lang="bn-IN" sz="2800" dirty="0" smtClean="0">
                <a:solidFill>
                  <a:srgbClr val="FFFF00"/>
                </a:solidFill>
                <a:latin typeface="SutonnyMJ" pitchFamily="2" charset="0"/>
                <a:cs typeface="SutonnyMJ" pitchFamily="2" charset="0"/>
              </a:rPr>
              <a:t> </a:t>
            </a:r>
            <a:r>
              <a:rPr lang="en-GB" sz="2800" dirty="0" err="1" smtClean="0">
                <a:solidFill>
                  <a:srgbClr val="FFFF00"/>
                </a:solidFill>
                <a:latin typeface="SutonnyMJ" pitchFamily="2" charset="0"/>
                <a:cs typeface="SutonnyMJ" pitchFamily="2" charset="0"/>
              </a:rPr>
              <a:t>e„w</a:t>
            </a:r>
            <a:r>
              <a:rPr lang="en-GB" sz="2800" dirty="0">
                <a:solidFill>
                  <a:srgbClr val="FFFF00"/>
                </a:solidFill>
                <a:latin typeface="SutonnyMJ" pitchFamily="2" charset="0"/>
                <a:cs typeface="SutonnyMJ" pitchFamily="2" charset="0"/>
              </a:rPr>
              <a:t>× †</a:t>
            </a:r>
            <a:r>
              <a:rPr lang="en-GB" sz="2800" dirty="0" err="1">
                <a:solidFill>
                  <a:srgbClr val="FFFF00"/>
                </a:solidFill>
                <a:latin typeface="SutonnyMJ" pitchFamily="2" charset="0"/>
                <a:cs typeface="SutonnyMJ" pitchFamily="2" charset="0"/>
              </a:rPr>
              <a:t>c‡Z</a:t>
            </a:r>
            <a:r>
              <a:rPr lang="en-GB" sz="2800" dirty="0">
                <a:solidFill>
                  <a:srgbClr val="FFFF00"/>
                </a:solidFill>
                <a:latin typeface="SutonnyMJ" pitchFamily="2" charset="0"/>
                <a:cs typeface="SutonnyMJ" pitchFamily="2" charset="0"/>
              </a:rPr>
              <a:t> _</a:t>
            </a:r>
            <a:r>
              <a:rPr lang="en-GB" sz="2800" dirty="0" err="1">
                <a:solidFill>
                  <a:srgbClr val="FFFF00"/>
                </a:solidFill>
                <a:latin typeface="SutonnyMJ" pitchFamily="2" charset="0"/>
                <a:cs typeface="SutonnyMJ" pitchFamily="2" charset="0"/>
              </a:rPr>
              <a:t>v‡K</a:t>
            </a:r>
            <a:r>
              <a:rPr lang="en-GB" sz="2800" dirty="0">
                <a:solidFill>
                  <a:srgbClr val="FFFF00"/>
                </a:solidFill>
                <a:latin typeface="SutonnyMJ" pitchFamily="2" charset="0"/>
                <a:cs typeface="SutonnyMJ" pitchFamily="2" charset="0"/>
              </a:rPr>
              <a:t>| </a:t>
            </a:r>
            <a:r>
              <a:rPr lang="bn-IN" sz="2800" dirty="0" smtClean="0">
                <a:solidFill>
                  <a:srgbClr val="FFFF00"/>
                </a:solidFill>
                <a:latin typeface="SutonnyMJ" pitchFamily="2" charset="0"/>
                <a:cs typeface="SutonnyMJ" pitchFamily="2" charset="0"/>
              </a:rPr>
              <a:t> </a:t>
            </a:r>
            <a:endParaRPr lang="en-GB" sz="2800" dirty="0">
              <a:solidFill>
                <a:srgbClr val="FFFF00"/>
              </a:solidFill>
              <a:latin typeface="SutonnyMJ" pitchFamily="2" charset="0"/>
              <a:cs typeface="SutonnyMJ" pitchFamily="2" charset="0"/>
            </a:endParaRPr>
          </a:p>
        </p:txBody>
      </p:sp>
      <p:sp>
        <p:nvSpPr>
          <p:cNvPr id="5" name="Rectangle 4"/>
          <p:cNvSpPr/>
          <p:nvPr/>
        </p:nvSpPr>
        <p:spPr>
          <a:xfrm>
            <a:off x="-108520" y="641701"/>
            <a:ext cx="9144000" cy="1015663"/>
          </a:xfrm>
          <a:prstGeom prst="rect">
            <a:avLst/>
          </a:prstGeom>
        </p:spPr>
        <p:txBody>
          <a:bodyPr wrap="square">
            <a:spAutoFit/>
          </a:bodyPr>
          <a:lstStyle/>
          <a:p>
            <a:pPr algn="ctr"/>
            <a:r>
              <a:rPr lang="bn-IN" sz="6000" b="1" spc="50" dirty="0" smtClean="0">
                <a:ln w="11430"/>
                <a:solidFill>
                  <a:srgbClr val="FF0066"/>
                </a:solidFill>
                <a:effectLst>
                  <a:outerShdw blurRad="76200" dist="50800" dir="5400000" algn="tl" rotWithShape="0">
                    <a:srgbClr val="000000">
                      <a:alpha val="65000"/>
                    </a:srgbClr>
                  </a:outerShdw>
                </a:effectLst>
                <a:latin typeface="NikoshBAN" pitchFamily="2" charset="0"/>
                <a:ea typeface="+mj-ea"/>
                <a:cs typeface="NikoshBAN" pitchFamily="2" charset="0"/>
              </a:rPr>
              <a:t>অ্যানাফেজের  </a:t>
            </a:r>
            <a:r>
              <a:rPr lang="bn-IN" sz="6000" b="1" spc="50" dirty="0">
                <a:ln w="11430"/>
                <a:solidFill>
                  <a:srgbClr val="FF0066"/>
                </a:solidFill>
                <a:effectLst>
                  <a:outerShdw blurRad="76200" dist="50800" dir="5400000" algn="tl" rotWithShape="0">
                    <a:srgbClr val="000000">
                      <a:alpha val="65000"/>
                    </a:srgbClr>
                  </a:outerShdw>
                </a:effectLst>
                <a:latin typeface="NikoshBAN" pitchFamily="2" charset="0"/>
                <a:ea typeface="+mj-ea"/>
                <a:cs typeface="NikoshBAN" pitchFamily="2" charset="0"/>
              </a:rPr>
              <a:t>বৈশিষ্ট্য </a:t>
            </a:r>
            <a:endParaRPr lang="en-GB" dirty="0"/>
          </a:p>
        </p:txBody>
      </p:sp>
    </p:spTree>
    <p:extLst>
      <p:ext uri="{BB962C8B-B14F-4D97-AF65-F5344CB8AC3E}">
        <p14:creationId xmlns:p14="http://schemas.microsoft.com/office/powerpoint/2010/main" val="231588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4"/>
                                        </p:tgtEl>
                                        <p:attrNameLst>
                                          <p:attrName>ppt_x</p:attrName>
                                          <p:attrName>ppt_y</p:attrName>
                                        </p:attrNameLst>
                                      </p:cBhvr>
                                    </p:animMotion>
                                    <p:animRot by="1500000">
                                      <p:cBhvr>
                                        <p:cTn id="12" dur="125" fill="hold">
                                          <p:stCondLst>
                                            <p:cond delay="0"/>
                                          </p:stCondLst>
                                        </p:cTn>
                                        <p:tgtEl>
                                          <p:spTgt spid="4"/>
                                        </p:tgtEl>
                                        <p:attrNameLst>
                                          <p:attrName>r</p:attrName>
                                        </p:attrNameLst>
                                      </p:cBhvr>
                                    </p:animRot>
                                    <p:animRot by="-1500000">
                                      <p:cBhvr>
                                        <p:cTn id="13" dur="125" fill="hold">
                                          <p:stCondLst>
                                            <p:cond delay="125"/>
                                          </p:stCondLst>
                                        </p:cTn>
                                        <p:tgtEl>
                                          <p:spTgt spid="4"/>
                                        </p:tgtEl>
                                        <p:attrNameLst>
                                          <p:attrName>r</p:attrName>
                                        </p:attrNameLst>
                                      </p:cBhvr>
                                    </p:animRot>
                                    <p:animRot by="-1500000">
                                      <p:cBhvr>
                                        <p:cTn id="14" dur="125" fill="hold">
                                          <p:stCondLst>
                                            <p:cond delay="250"/>
                                          </p:stCondLst>
                                        </p:cTn>
                                        <p:tgtEl>
                                          <p:spTgt spid="4"/>
                                        </p:tgtEl>
                                        <p:attrNameLst>
                                          <p:attrName>r</p:attrName>
                                        </p:attrNameLst>
                                      </p:cBhvr>
                                    </p:animRot>
                                    <p:animRot by="1500000">
                                      <p:cBhvr>
                                        <p:cTn id="15"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S COMPUTER\Downloads\টেলোফেজ.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1" y="0"/>
            <a:ext cx="91862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95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79079"/>
            <a:ext cx="9144000" cy="5078313"/>
          </a:xfrm>
          <a:prstGeom prst="rect">
            <a:avLst/>
          </a:prstGeom>
        </p:spPr>
        <p:txBody>
          <a:bodyPr wrap="square">
            <a:spAutoFit/>
          </a:bodyPr>
          <a:lstStyle/>
          <a:p>
            <a:r>
              <a:rPr lang="bn-IN" sz="3600" b="1" u="sng" dirty="0" smtClean="0">
                <a:latin typeface="SutonnyMJ" pitchFamily="2" charset="0"/>
                <a:cs typeface="SutonnyMJ" pitchFamily="2" charset="0"/>
              </a:rPr>
              <a:t> </a:t>
            </a:r>
            <a:r>
              <a:rPr lang="en-GB" sz="3200" dirty="0" smtClean="0">
                <a:solidFill>
                  <a:srgbClr val="FF0000"/>
                </a:solidFill>
                <a:latin typeface="SutonnyMJ" pitchFamily="2" charset="0"/>
                <a:cs typeface="SutonnyMJ" pitchFamily="2" charset="0"/>
              </a:rPr>
              <a:t>†</a:t>
            </a:r>
            <a:r>
              <a:rPr lang="en-GB" sz="3200" dirty="0" err="1">
                <a:solidFill>
                  <a:srgbClr val="FF0000"/>
                </a:solidFill>
                <a:latin typeface="SutonnyMJ" pitchFamily="2" charset="0"/>
                <a:cs typeface="SutonnyMJ" pitchFamily="2" charset="0"/>
              </a:rPr>
              <a:t>U‡jv‡dR</a:t>
            </a:r>
            <a:r>
              <a:rPr lang="en-GB" sz="3200" dirty="0">
                <a:solidFill>
                  <a:srgbClr val="FF0000"/>
                </a:solidFill>
                <a:latin typeface="SutonnyMJ" pitchFamily="2" charset="0"/>
                <a:cs typeface="SutonnyMJ" pitchFamily="2" charset="0"/>
              </a:rPr>
              <a:t> </a:t>
            </a:r>
            <a:r>
              <a:rPr lang="en-GB" sz="3200" dirty="0" err="1" smtClean="0">
                <a:solidFill>
                  <a:srgbClr val="FF0000"/>
                </a:solidFill>
                <a:latin typeface="SutonnyMJ" pitchFamily="2" charset="0"/>
                <a:cs typeface="SutonnyMJ" pitchFamily="2" charset="0"/>
              </a:rPr>
              <a:t>n‡jv</a:t>
            </a:r>
            <a:r>
              <a:rPr lang="bn-IN" sz="3200" dirty="0" smtClean="0">
                <a:solidFill>
                  <a:srgbClr val="FF0000"/>
                </a:solidFill>
                <a:latin typeface="SutonnyMJ" pitchFamily="2" charset="0"/>
                <a:cs typeface="SutonnyMJ" pitchFamily="2" charset="0"/>
              </a:rPr>
              <a:t> </a:t>
            </a:r>
            <a:r>
              <a:rPr lang="en-GB" sz="3200" dirty="0" err="1" smtClean="0">
                <a:solidFill>
                  <a:srgbClr val="FF0000"/>
                </a:solidFill>
                <a:latin typeface="SutonnyMJ" pitchFamily="2" charset="0"/>
                <a:cs typeface="SutonnyMJ" pitchFamily="2" charset="0"/>
              </a:rPr>
              <a:t>gvB‡Uvwmm</a:t>
            </a:r>
            <a:r>
              <a:rPr lang="en-GB" sz="3200" dirty="0" smtClean="0">
                <a:solidFill>
                  <a:srgbClr val="FF0000"/>
                </a:solidFill>
                <a:latin typeface="SutonnyMJ" pitchFamily="2" charset="0"/>
                <a:cs typeface="SutonnyMJ" pitchFamily="2" charset="0"/>
              </a:rPr>
              <a:t> </a:t>
            </a:r>
            <a:r>
              <a:rPr lang="en-GB" sz="3200" dirty="0">
                <a:solidFill>
                  <a:srgbClr val="FF0000"/>
                </a:solidFill>
                <a:latin typeface="SutonnyMJ" pitchFamily="2" charset="0"/>
                <a:cs typeface="SutonnyMJ" pitchFamily="2" charset="0"/>
              </a:rPr>
              <a:t>†</a:t>
            </a:r>
            <a:r>
              <a:rPr lang="en-GB" sz="3200" dirty="0" err="1">
                <a:solidFill>
                  <a:srgbClr val="FF0000"/>
                </a:solidFill>
                <a:latin typeface="SutonnyMJ" pitchFamily="2" charset="0"/>
                <a:cs typeface="SutonnyMJ" pitchFamily="2" charset="0"/>
              </a:rPr>
              <a:t>Kvl</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wefvR‡bi</a:t>
            </a:r>
            <a:r>
              <a:rPr lang="en-GB" sz="3200" dirty="0">
                <a:solidFill>
                  <a:srgbClr val="FF0000"/>
                </a:solidFill>
                <a:latin typeface="SutonnyMJ" pitchFamily="2" charset="0"/>
                <a:cs typeface="SutonnyMJ" pitchFamily="2" charset="0"/>
              </a:rPr>
              <a:t> †kl </a:t>
            </a:r>
            <a:r>
              <a:rPr lang="en-GB" sz="3200" dirty="0" err="1">
                <a:solidFill>
                  <a:srgbClr val="FF0000"/>
                </a:solidFill>
                <a:latin typeface="SutonnyMJ" pitchFamily="2" charset="0"/>
                <a:cs typeface="SutonnyMJ" pitchFamily="2" charset="0"/>
              </a:rPr>
              <a:t>chv©q</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Ges</a:t>
            </a:r>
            <a:r>
              <a:rPr lang="en-GB" sz="3200" dirty="0">
                <a:solidFill>
                  <a:srgbClr val="FF0000"/>
                </a:solidFill>
                <a:latin typeface="SutonnyMJ" pitchFamily="2" charset="0"/>
                <a:cs typeface="SutonnyMJ" pitchFamily="2" charset="0"/>
              </a:rPr>
              <a:t> G‡Z †h me </a:t>
            </a:r>
            <a:r>
              <a:rPr lang="en-GB" sz="3200" dirty="0" err="1">
                <a:solidFill>
                  <a:srgbClr val="FF0000"/>
                </a:solidFill>
                <a:latin typeface="SutonnyMJ" pitchFamily="2" charset="0"/>
                <a:cs typeface="SutonnyMJ" pitchFamily="2" charset="0"/>
              </a:rPr>
              <a:t>cwieZ©b</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Lv</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hvq</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Zv</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cÖv‡dR</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ch©v‡q</a:t>
            </a:r>
            <a:r>
              <a:rPr lang="en-GB" sz="3200" dirty="0">
                <a:solidFill>
                  <a:srgbClr val="FF0000"/>
                </a:solidFill>
                <a:latin typeface="SutonnyMJ" pitchFamily="2" charset="0"/>
                <a:cs typeface="SutonnyMJ" pitchFamily="2" charset="0"/>
              </a:rPr>
              <a:t> †h me </a:t>
            </a:r>
            <a:r>
              <a:rPr lang="en-GB" sz="3200" dirty="0" err="1">
                <a:solidFill>
                  <a:srgbClr val="FF0000"/>
                </a:solidFill>
                <a:latin typeface="SutonnyMJ" pitchFamily="2" charset="0"/>
                <a:cs typeface="SutonnyMJ" pitchFamily="2" charset="0"/>
              </a:rPr>
              <a:t>NUbv</a:t>
            </a:r>
            <a:r>
              <a:rPr lang="en-GB" sz="3200" dirty="0">
                <a:solidFill>
                  <a:srgbClr val="FF0000"/>
                </a:solidFill>
                <a:latin typeface="SutonnyMJ" pitchFamily="2" charset="0"/>
                <a:cs typeface="SutonnyMJ" pitchFamily="2" charset="0"/>
              </a:rPr>
              <a:t> N‡U </a:t>
            </a:r>
            <a:r>
              <a:rPr lang="en-GB" sz="3200" dirty="0" err="1">
                <a:solidFill>
                  <a:srgbClr val="FF0000"/>
                </a:solidFill>
                <a:latin typeface="SutonnyMJ" pitchFamily="2" charset="0"/>
                <a:cs typeface="SutonnyMJ" pitchFamily="2" charset="0"/>
              </a:rPr>
              <a:t>Zvi</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wVK</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wecixZ</a:t>
            </a:r>
            <a:r>
              <a:rPr lang="en-GB" sz="3200" dirty="0">
                <a:solidFill>
                  <a:srgbClr val="FF0000"/>
                </a:solidFill>
                <a:latin typeface="SutonnyMJ" pitchFamily="2" charset="0"/>
                <a:cs typeface="SutonnyMJ" pitchFamily="2" charset="0"/>
              </a:rPr>
              <a:t> </a:t>
            </a:r>
            <a:r>
              <a:rPr lang="en-GB" sz="3200" dirty="0" err="1" smtClean="0">
                <a:solidFill>
                  <a:srgbClr val="FF0000"/>
                </a:solidFill>
                <a:latin typeface="SutonnyMJ" pitchFamily="2" charset="0"/>
                <a:cs typeface="SutonnyMJ" pitchFamily="2" charset="0"/>
              </a:rPr>
              <a:t>Ae</a:t>
            </a:r>
            <a:r>
              <a:rPr lang="bn-IN" sz="3200" dirty="0" smtClean="0">
                <a:solidFill>
                  <a:srgbClr val="FF0000"/>
                </a:solidFill>
                <a:latin typeface="NikoshBAN" pitchFamily="2" charset="0"/>
                <a:cs typeface="NikoshBAN" pitchFamily="2" charset="0"/>
              </a:rPr>
              <a:t>স্থা</a:t>
            </a:r>
            <a:r>
              <a:rPr lang="en-GB" sz="3200" dirty="0" smtClean="0">
                <a:solidFill>
                  <a:srgbClr val="FF0000"/>
                </a:solidFill>
                <a:latin typeface="SutonnyMJ" pitchFamily="2" charset="0"/>
                <a:cs typeface="SutonnyMJ" pitchFamily="2" charset="0"/>
              </a:rPr>
              <a:t>| Ac</a:t>
            </a:r>
            <a:r>
              <a:rPr lang="bn-IN" sz="3200" dirty="0" smtClean="0">
                <a:solidFill>
                  <a:srgbClr val="FF0000"/>
                </a:solidFill>
                <a:latin typeface="NikoshBAN" pitchFamily="2" charset="0"/>
                <a:cs typeface="NikoshBAN" pitchFamily="2" charset="0"/>
              </a:rPr>
              <a:t>ত্য </a:t>
            </a:r>
            <a:r>
              <a:rPr lang="bn-IN" sz="3200" dirty="0">
                <a:solidFill>
                  <a:srgbClr val="FF0000"/>
                </a:solidFill>
                <a:latin typeface="NikoshBAN" pitchFamily="2" charset="0"/>
                <a:cs typeface="NikoshBAN" pitchFamily="2" charset="0"/>
              </a:rPr>
              <a:t>ক্রোমোজো</a:t>
            </a:r>
            <a:r>
              <a:rPr lang="en-GB" sz="3200" dirty="0" smtClean="0">
                <a:solidFill>
                  <a:srgbClr val="FF0000"/>
                </a:solidFill>
                <a:latin typeface="SutonnyMJ" pitchFamily="2" charset="0"/>
                <a:cs typeface="SutonnyMJ" pitchFamily="2" charset="0"/>
              </a:rPr>
              <a:t>g</a:t>
            </a:r>
            <a:r>
              <a:rPr lang="bn-IN" sz="3200" dirty="0" smtClean="0">
                <a:solidFill>
                  <a:srgbClr val="FF0000"/>
                </a:solidFill>
                <a:latin typeface="SutonnyMJ" pitchFamily="2" charset="0"/>
                <a:cs typeface="SutonnyMJ" pitchFamily="2" charset="0"/>
              </a:rPr>
              <a:t> </a:t>
            </a:r>
            <a:r>
              <a:rPr lang="bn-IN" sz="3200" dirty="0" smtClean="0">
                <a:solidFill>
                  <a:srgbClr val="FF0000"/>
                </a:solidFill>
                <a:latin typeface="NikoshBAN" pitchFamily="2" charset="0"/>
                <a:cs typeface="NikoshBAN" pitchFamily="2" charset="0"/>
              </a:rPr>
              <a:t>গু</a:t>
            </a:r>
            <a:r>
              <a:rPr lang="en-GB" sz="3200" dirty="0" smtClean="0">
                <a:solidFill>
                  <a:srgbClr val="FF0000"/>
                </a:solidFill>
                <a:latin typeface="SutonnyMJ" pitchFamily="2" charset="0"/>
                <a:cs typeface="SutonnyMJ" pitchFamily="2" charset="0"/>
              </a:rPr>
              <a:t>‡</a:t>
            </a:r>
            <a:r>
              <a:rPr lang="en-GB" sz="3200" dirty="0" err="1" smtClean="0">
                <a:solidFill>
                  <a:srgbClr val="FF0000"/>
                </a:solidFill>
                <a:latin typeface="SutonnyMJ" pitchFamily="2" charset="0"/>
                <a:cs typeface="SutonnyMJ" pitchFamily="2" charset="0"/>
              </a:rPr>
              <a:t>jv</a:t>
            </a:r>
            <a:r>
              <a:rPr lang="en-GB" sz="3200" dirty="0" smtClean="0">
                <a:solidFill>
                  <a:srgbClr val="FF0000"/>
                </a:solidFill>
                <a:latin typeface="SutonnyMJ" pitchFamily="2" charset="0"/>
                <a:cs typeface="SutonnyMJ" pitchFamily="2" charset="0"/>
              </a:rPr>
              <a:t> </a:t>
            </a:r>
            <a:r>
              <a:rPr lang="en-GB" sz="3200" dirty="0" err="1" smtClean="0">
                <a:solidFill>
                  <a:srgbClr val="FF0000"/>
                </a:solidFill>
                <a:latin typeface="SutonnyMJ" pitchFamily="2" charset="0"/>
                <a:cs typeface="SutonnyMJ" pitchFamily="2" charset="0"/>
              </a:rPr>
              <a:t>wecixZ</a:t>
            </a:r>
            <a:r>
              <a:rPr lang="bn-IN" sz="3200" dirty="0" smtClean="0">
                <a:solidFill>
                  <a:srgbClr val="FF0000"/>
                </a:solidFill>
                <a:latin typeface="SutonnyMJ" pitchFamily="2" charset="0"/>
                <a:cs typeface="SutonnyMJ" pitchFamily="2" charset="0"/>
              </a:rPr>
              <a:t>  </a:t>
            </a:r>
            <a:r>
              <a:rPr lang="en-GB" sz="3200" dirty="0" smtClean="0">
                <a:solidFill>
                  <a:srgbClr val="FF0000"/>
                </a:solidFill>
                <a:latin typeface="SutonnyMJ" pitchFamily="2" charset="0"/>
                <a:cs typeface="SutonnyMJ" pitchFamily="2" charset="0"/>
              </a:rPr>
              <a:t> </a:t>
            </a:r>
            <a:r>
              <a:rPr lang="en-GB" sz="3200" dirty="0">
                <a:solidFill>
                  <a:srgbClr val="FF0000"/>
                </a:solidFill>
                <a:latin typeface="SutonnyMJ" pitchFamily="2" charset="0"/>
                <a:cs typeface="SutonnyMJ" pitchFamily="2" charset="0"/>
              </a:rPr>
              <a:t>†</a:t>
            </a:r>
            <a:r>
              <a:rPr lang="en-GB" sz="3200" dirty="0" smtClean="0">
                <a:solidFill>
                  <a:srgbClr val="FF0000"/>
                </a:solidFill>
                <a:latin typeface="SutonnyMJ" pitchFamily="2" charset="0"/>
                <a:cs typeface="SutonnyMJ" pitchFamily="2" charset="0"/>
              </a:rPr>
              <a:t>g</a:t>
            </a:r>
            <a:r>
              <a:rPr lang="bn-IN" sz="3200" dirty="0" smtClean="0">
                <a:solidFill>
                  <a:srgbClr val="FF0000"/>
                </a:solidFill>
                <a:latin typeface="NikoshBAN" pitchFamily="2" charset="0"/>
                <a:cs typeface="NikoshBAN" pitchFamily="2" charset="0"/>
              </a:rPr>
              <a:t>রুতে</a:t>
            </a:r>
            <a:r>
              <a:rPr lang="en-GB" sz="3200" dirty="0" smtClean="0">
                <a:solidFill>
                  <a:srgbClr val="FF0000"/>
                </a:solidFill>
                <a:latin typeface="SutonnyMJ" pitchFamily="2" charset="0"/>
                <a:cs typeface="SutonnyMJ" pitchFamily="2" charset="0"/>
              </a:rPr>
              <a:t> </a:t>
            </a:r>
            <a:r>
              <a:rPr lang="en-GB" sz="3200" dirty="0" err="1" smtClean="0">
                <a:solidFill>
                  <a:srgbClr val="FF0000"/>
                </a:solidFill>
                <a:latin typeface="SutonnyMJ" pitchFamily="2" charset="0"/>
                <a:cs typeface="SutonnyMJ" pitchFamily="2" charset="0"/>
              </a:rPr>
              <a:t>G‡m</a:t>
            </a:r>
            <a:r>
              <a:rPr lang="bn-IN" sz="3200" dirty="0" smtClean="0">
                <a:solidFill>
                  <a:srgbClr val="FF0000"/>
                </a:solidFill>
                <a:latin typeface="SutonnyMJ" pitchFamily="2" charset="0"/>
                <a:cs typeface="SutonnyMJ" pitchFamily="2" charset="0"/>
              </a:rPr>
              <a:t> </a:t>
            </a:r>
            <a:r>
              <a:rPr lang="en-GB" sz="3200" dirty="0" smtClean="0">
                <a:solidFill>
                  <a:srgbClr val="FF0000"/>
                </a:solidFill>
                <a:latin typeface="SutonnyMJ" pitchFamily="2" charset="0"/>
                <a:cs typeface="SutonnyMJ" pitchFamily="2" charset="0"/>
              </a:rPr>
              <a:t>†</a:t>
            </a:r>
            <a:r>
              <a:rPr lang="en-GB" sz="3200" dirty="0" err="1">
                <a:solidFill>
                  <a:srgbClr val="FF0000"/>
                </a:solidFill>
                <a:latin typeface="SutonnyMJ" pitchFamily="2" charset="0"/>
                <a:cs typeface="SutonnyMJ" pitchFamily="2" charset="0"/>
              </a:rPr>
              <a:t>cuŠQvq</a:t>
            </a:r>
            <a:r>
              <a:rPr lang="en-GB" sz="3200" dirty="0">
                <a:solidFill>
                  <a:srgbClr val="FF0000"/>
                </a:solidFill>
                <a:latin typeface="SutonnyMJ" pitchFamily="2" charset="0"/>
                <a:cs typeface="SutonnyMJ" pitchFamily="2" charset="0"/>
              </a:rPr>
              <a:t>| </a:t>
            </a:r>
            <a:r>
              <a:rPr lang="bn-IN" sz="3200" dirty="0">
                <a:solidFill>
                  <a:srgbClr val="FF0000"/>
                </a:solidFill>
                <a:latin typeface="NikoshBAN" pitchFamily="2" charset="0"/>
                <a:cs typeface="NikoshBAN" pitchFamily="2" charset="0"/>
              </a:rPr>
              <a:t>ক্রোমোজো</a:t>
            </a:r>
            <a:r>
              <a:rPr lang="en-GB" sz="3200" dirty="0" smtClean="0">
                <a:solidFill>
                  <a:srgbClr val="FF0000"/>
                </a:solidFill>
                <a:latin typeface="SutonnyMJ" pitchFamily="2" charset="0"/>
                <a:cs typeface="SutonnyMJ" pitchFamily="2" charset="0"/>
              </a:rPr>
              <a:t>g</a:t>
            </a:r>
            <a:r>
              <a:rPr lang="bn-IN" sz="3200" dirty="0" smtClean="0">
                <a:solidFill>
                  <a:srgbClr val="FF0000"/>
                </a:solidFill>
                <a:latin typeface="SutonnyMJ" pitchFamily="2" charset="0"/>
                <a:cs typeface="SutonnyMJ" pitchFamily="2" charset="0"/>
              </a:rPr>
              <a:t> </a:t>
            </a:r>
            <a:r>
              <a:rPr lang="bn-IN" sz="3200" dirty="0" smtClean="0">
                <a:solidFill>
                  <a:srgbClr val="FF0000"/>
                </a:solidFill>
                <a:latin typeface="NikoshBAN" pitchFamily="2" charset="0"/>
                <a:cs typeface="NikoshBAN" pitchFamily="2" charset="0"/>
              </a:rPr>
              <a:t>গু</a:t>
            </a:r>
            <a:r>
              <a:rPr lang="en-GB" sz="3200" dirty="0" smtClean="0">
                <a:solidFill>
                  <a:srgbClr val="FF0000"/>
                </a:solidFill>
                <a:latin typeface="SutonnyMJ" pitchFamily="2" charset="0"/>
                <a:cs typeface="SutonnyMJ" pitchFamily="2" charset="0"/>
              </a:rPr>
              <a:t>‡</a:t>
            </a:r>
            <a:r>
              <a:rPr lang="en-GB" sz="3200" dirty="0" err="1" smtClean="0">
                <a:solidFill>
                  <a:srgbClr val="FF0000"/>
                </a:solidFill>
                <a:latin typeface="SutonnyMJ" pitchFamily="2" charset="0"/>
                <a:cs typeface="SutonnyMJ" pitchFamily="2" charset="0"/>
              </a:rPr>
              <a:t>jv‡Z</a:t>
            </a:r>
            <a:r>
              <a:rPr lang="en-GB" sz="3200" dirty="0" smtClean="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cybivq</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cvwb‡hvRb</a:t>
            </a:r>
            <a:r>
              <a:rPr lang="en-GB" sz="3200" dirty="0">
                <a:solidFill>
                  <a:srgbClr val="FF0000"/>
                </a:solidFill>
                <a:latin typeface="SutonnyMJ" pitchFamily="2" charset="0"/>
                <a:cs typeface="SutonnyMJ" pitchFamily="2" charset="0"/>
              </a:rPr>
              <a:t> </a:t>
            </a:r>
            <a:r>
              <a:rPr lang="en-GB" sz="3200" dirty="0" err="1" smtClean="0">
                <a:solidFill>
                  <a:srgbClr val="FF0000"/>
                </a:solidFill>
                <a:latin typeface="SutonnyMJ" pitchFamily="2" charset="0"/>
                <a:cs typeface="SutonnyMJ" pitchFamily="2" charset="0"/>
              </a:rPr>
              <a:t>nq</a:t>
            </a:r>
            <a:r>
              <a:rPr lang="bn-IN" sz="3200" dirty="0" smtClean="0">
                <a:solidFill>
                  <a:srgbClr val="FF0000"/>
                </a:solidFill>
                <a:latin typeface="NikoshBAN" pitchFamily="2" charset="0"/>
                <a:cs typeface="NikoshBAN" pitchFamily="2" charset="0"/>
              </a:rPr>
              <a:t>।</a:t>
            </a:r>
            <a:r>
              <a:rPr lang="en-GB" sz="3200" dirty="0" smtClean="0">
                <a:solidFill>
                  <a:srgbClr val="FF0000"/>
                </a:solidFill>
                <a:latin typeface="SutonnyMJ" pitchFamily="2" charset="0"/>
                <a:cs typeface="SutonnyMJ" pitchFamily="2" charset="0"/>
              </a:rPr>
              <a:t>G </a:t>
            </a:r>
            <a:r>
              <a:rPr lang="en-GB" sz="3200" dirty="0" err="1">
                <a:solidFill>
                  <a:srgbClr val="FF0000"/>
                </a:solidFill>
                <a:latin typeface="SutonnyMJ" pitchFamily="2" charset="0"/>
                <a:cs typeface="SutonnyMJ" pitchFamily="2" charset="0"/>
              </a:rPr>
              <a:t>mgq</a:t>
            </a:r>
            <a:r>
              <a:rPr lang="en-GB" sz="3200" dirty="0">
                <a:solidFill>
                  <a:srgbClr val="FF0000"/>
                </a:solidFill>
                <a:latin typeface="SutonnyMJ" pitchFamily="2" charset="0"/>
                <a:cs typeface="SutonnyMJ" pitchFamily="2" charset="0"/>
              </a:rPr>
              <a:t> </a:t>
            </a:r>
            <a:r>
              <a:rPr lang="bn-IN" sz="3200" dirty="0">
                <a:solidFill>
                  <a:srgbClr val="FF0000"/>
                </a:solidFill>
                <a:latin typeface="NikoshBAN" pitchFamily="2" charset="0"/>
                <a:cs typeface="NikoshBAN" pitchFamily="2" charset="0"/>
              </a:rPr>
              <a:t>ক্রোমোজো</a:t>
            </a:r>
            <a:r>
              <a:rPr lang="en-GB" sz="3200" dirty="0">
                <a:solidFill>
                  <a:srgbClr val="FF0000"/>
                </a:solidFill>
                <a:latin typeface="SutonnyMJ" pitchFamily="2" charset="0"/>
                <a:cs typeface="SutonnyMJ" pitchFamily="2" charset="0"/>
              </a:rPr>
              <a:t>g</a:t>
            </a:r>
            <a:r>
              <a:rPr lang="bn-IN" sz="3200" dirty="0">
                <a:solidFill>
                  <a:srgbClr val="FF0000"/>
                </a:solidFill>
                <a:latin typeface="NikoshBAN" pitchFamily="2" charset="0"/>
                <a:cs typeface="NikoshBAN" pitchFamily="2" charset="0"/>
              </a:rPr>
              <a:t>গু</a:t>
            </a:r>
            <a:r>
              <a:rPr lang="en-GB" sz="3200" dirty="0" smtClean="0">
                <a:solidFill>
                  <a:srgbClr val="FF0000"/>
                </a:solidFill>
                <a:latin typeface="SutonnyMJ" pitchFamily="2" charset="0"/>
                <a:cs typeface="SutonnyMJ" pitchFamily="2" charset="0"/>
              </a:rPr>
              <a:t>‡j</a:t>
            </a:r>
            <a:r>
              <a:rPr lang="bn-IN" sz="3200" dirty="0" smtClean="0">
                <a:solidFill>
                  <a:srgbClr val="FF0000"/>
                </a:solidFill>
                <a:latin typeface="SutonnyMJ" pitchFamily="2" charset="0"/>
                <a:cs typeface="SutonnyMJ" pitchFamily="2" charset="0"/>
              </a:rPr>
              <a:t> </a:t>
            </a:r>
            <a:r>
              <a:rPr lang="en-GB" sz="3200" dirty="0" err="1" smtClean="0">
                <a:solidFill>
                  <a:srgbClr val="FF0000"/>
                </a:solidFill>
                <a:latin typeface="SutonnyMJ" pitchFamily="2" charset="0"/>
                <a:cs typeface="SutonnyMJ" pitchFamily="2" charset="0"/>
              </a:rPr>
              <a:t>cÖmvwiZ</a:t>
            </a:r>
            <a:r>
              <a:rPr lang="en-GB" sz="3200" dirty="0" smtClean="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nq</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d‡j</a:t>
            </a:r>
            <a:r>
              <a:rPr lang="en-GB" sz="3200" dirty="0">
                <a:solidFill>
                  <a:srgbClr val="FF0000"/>
                </a:solidFill>
                <a:latin typeface="SutonnyMJ" pitchFamily="2" charset="0"/>
                <a:cs typeface="SutonnyMJ" pitchFamily="2" charset="0"/>
              </a:rPr>
              <a:t> </a:t>
            </a:r>
            <a:r>
              <a:rPr lang="bn-IN" sz="3200" dirty="0">
                <a:solidFill>
                  <a:srgbClr val="FF0000"/>
                </a:solidFill>
                <a:latin typeface="NikoshBAN" pitchFamily="2" charset="0"/>
                <a:cs typeface="NikoshBAN" pitchFamily="2" charset="0"/>
              </a:rPr>
              <a:t>ক্রোমোজো</a:t>
            </a:r>
            <a:r>
              <a:rPr lang="en-GB" sz="3200" dirty="0">
                <a:solidFill>
                  <a:srgbClr val="FF0000"/>
                </a:solidFill>
                <a:latin typeface="SutonnyMJ" pitchFamily="2" charset="0"/>
                <a:cs typeface="SutonnyMJ" pitchFamily="2" charset="0"/>
              </a:rPr>
              <a:t>g</a:t>
            </a:r>
            <a:r>
              <a:rPr lang="bn-IN" sz="3200" dirty="0" smtClean="0">
                <a:solidFill>
                  <a:srgbClr val="FF0000"/>
                </a:solidFill>
                <a:latin typeface="NikoshBAN" pitchFamily="2" charset="0"/>
                <a:cs typeface="NikoshBAN" pitchFamily="2" charset="0"/>
              </a:rPr>
              <a:t>গুলো সরু </a:t>
            </a:r>
            <a:r>
              <a:rPr lang="en-GB" sz="3200" dirty="0" smtClean="0">
                <a:solidFill>
                  <a:srgbClr val="FF0000"/>
                </a:solidFill>
                <a:latin typeface="SutonnyMJ" pitchFamily="2" charset="0"/>
                <a:cs typeface="SutonnyMJ" pitchFamily="2" charset="0"/>
              </a:rPr>
              <a:t>I </a:t>
            </a:r>
            <a:r>
              <a:rPr lang="en-GB" sz="3200" dirty="0">
                <a:solidFill>
                  <a:srgbClr val="FF0000"/>
                </a:solidFill>
                <a:latin typeface="SutonnyMJ" pitchFamily="2" charset="0"/>
                <a:cs typeface="SutonnyMJ" pitchFamily="2" charset="0"/>
              </a:rPr>
              <a:t>j¤^v </a:t>
            </a:r>
            <a:r>
              <a:rPr lang="en-GB" sz="3200" dirty="0" err="1">
                <a:solidFill>
                  <a:srgbClr val="FF0000"/>
                </a:solidFill>
                <a:latin typeface="SutonnyMJ" pitchFamily="2" charset="0"/>
                <a:cs typeface="SutonnyMJ" pitchFamily="2" charset="0"/>
              </a:rPr>
              <a:t>n‡Z</a:t>
            </a:r>
            <a:r>
              <a:rPr lang="en-GB" sz="3200" dirty="0">
                <a:solidFill>
                  <a:srgbClr val="FF0000"/>
                </a:solidFill>
                <a:latin typeface="SutonnyMJ" pitchFamily="2" charset="0"/>
                <a:cs typeface="SutonnyMJ" pitchFamily="2" charset="0"/>
              </a:rPr>
              <a:t> _</a:t>
            </a:r>
            <a:r>
              <a:rPr lang="en-GB" sz="3200" dirty="0" err="1" smtClean="0">
                <a:solidFill>
                  <a:srgbClr val="FF0000"/>
                </a:solidFill>
                <a:latin typeface="SutonnyMJ" pitchFamily="2" charset="0"/>
                <a:cs typeface="SutonnyMJ" pitchFamily="2" charset="0"/>
              </a:rPr>
              <a:t>v‡K</a:t>
            </a:r>
            <a:r>
              <a:rPr lang="bn-IN" sz="3200" dirty="0" smtClean="0">
                <a:solidFill>
                  <a:srgbClr val="FF0000"/>
                </a:solidFill>
                <a:latin typeface="SutonnyMJ" pitchFamily="2" charset="0"/>
                <a:cs typeface="SutonnyMJ" pitchFamily="2" charset="0"/>
              </a:rPr>
              <a:t> </a:t>
            </a:r>
            <a:r>
              <a:rPr lang="en-GB" sz="2800" dirty="0" err="1" smtClean="0">
                <a:solidFill>
                  <a:srgbClr val="FF0000"/>
                </a:solidFill>
                <a:latin typeface="SutonnyMJ" pitchFamily="2" charset="0"/>
                <a:cs typeface="SutonnyMJ" pitchFamily="2" charset="0"/>
              </a:rPr>
              <a:t>Ges</a:t>
            </a:r>
            <a:r>
              <a:rPr lang="en-GB" sz="3200" dirty="0" smtClean="0">
                <a:solidFill>
                  <a:srgbClr val="FF0000"/>
                </a:solidFill>
                <a:latin typeface="SutonnyMJ" pitchFamily="2" charset="0"/>
                <a:cs typeface="SutonnyMJ" pitchFamily="2" charset="0"/>
              </a:rPr>
              <a:t> </a:t>
            </a:r>
            <a:r>
              <a:rPr lang="bn-IN" sz="3200" dirty="0" smtClean="0">
                <a:solidFill>
                  <a:srgbClr val="FF0000"/>
                </a:solidFill>
                <a:latin typeface="NikoshBAN" pitchFamily="2" charset="0"/>
                <a:cs typeface="NikoshBAN" pitchFamily="2" charset="0"/>
              </a:rPr>
              <a:t>ক্র</a:t>
            </a:r>
            <a:r>
              <a:rPr lang="en-GB" sz="3200" dirty="0" err="1" smtClean="0">
                <a:solidFill>
                  <a:srgbClr val="FF0000"/>
                </a:solidFill>
                <a:latin typeface="SutonnyMJ" pitchFamily="2" charset="0"/>
                <a:cs typeface="SutonnyMJ" pitchFamily="2" charset="0"/>
              </a:rPr>
              <a:t>gvš</a:t>
            </a:r>
            <a:r>
              <a:rPr lang="en-GB" sz="3200" dirty="0">
                <a:solidFill>
                  <a:srgbClr val="FF0000"/>
                </a:solidFill>
                <a:latin typeface="SutonnyMJ" pitchFamily="2" charset="0"/>
                <a:cs typeface="SutonnyMJ" pitchFamily="2" charset="0"/>
              </a:rPr>
              <a:t>^‡q A</a:t>
            </a:r>
            <a:r>
              <a:rPr lang="en-GB" sz="3200" dirty="0" smtClean="0">
                <a:solidFill>
                  <a:srgbClr val="FF0000"/>
                </a:solidFill>
                <a:latin typeface="SutonnyMJ" pitchFamily="2" charset="0"/>
                <a:cs typeface="SutonnyMJ" pitchFamily="2" charset="0"/>
              </a:rPr>
              <a:t>`„</a:t>
            </a:r>
            <a:r>
              <a:rPr lang="bn-IN" sz="3200" dirty="0" smtClean="0">
                <a:solidFill>
                  <a:srgbClr val="FF0000"/>
                </a:solidFill>
                <a:latin typeface="NikoshBAN" pitchFamily="2" charset="0"/>
                <a:cs typeface="NikoshBAN" pitchFamily="2" charset="0"/>
              </a:rPr>
              <a:t>শ্য </a:t>
            </a:r>
            <a:r>
              <a:rPr lang="en-GB" sz="3200" dirty="0" err="1" smtClean="0">
                <a:solidFill>
                  <a:srgbClr val="FF0000"/>
                </a:solidFill>
                <a:latin typeface="SutonnyMJ" pitchFamily="2" charset="0"/>
                <a:cs typeface="SutonnyMJ" pitchFamily="2" charset="0"/>
              </a:rPr>
              <a:t>nq</a:t>
            </a:r>
            <a:r>
              <a:rPr lang="en-GB" sz="3200" dirty="0">
                <a:solidFill>
                  <a:srgbClr val="FF0000"/>
                </a:solidFill>
                <a:latin typeface="SutonnyMJ" pitchFamily="2" charset="0"/>
                <a:cs typeface="SutonnyMJ" pitchFamily="2" charset="0"/>
              </a:rPr>
              <a:t>| </a:t>
            </a:r>
            <a:r>
              <a:rPr lang="en-GB" sz="3200" dirty="0" smtClean="0">
                <a:solidFill>
                  <a:srgbClr val="FF0000"/>
                </a:solidFill>
                <a:latin typeface="SutonnyMJ" pitchFamily="2" charset="0"/>
                <a:cs typeface="SutonnyMJ" pitchFamily="2" charset="0"/>
              </a:rPr>
              <a:t>G </a:t>
            </a:r>
            <a:r>
              <a:rPr lang="en-GB" sz="3200" dirty="0" err="1">
                <a:solidFill>
                  <a:srgbClr val="FF0000"/>
                </a:solidFill>
                <a:latin typeface="SutonnyMJ" pitchFamily="2" charset="0"/>
                <a:cs typeface="SutonnyMJ" pitchFamily="2" charset="0"/>
              </a:rPr>
              <a:t>mgq</a:t>
            </a:r>
            <a:r>
              <a:rPr lang="en-GB" sz="3200" dirty="0">
                <a:solidFill>
                  <a:srgbClr val="FF0000"/>
                </a:solidFill>
                <a:latin typeface="SutonnyMJ" pitchFamily="2" charset="0"/>
                <a:cs typeface="SutonnyMJ" pitchFamily="2" charset="0"/>
              </a:rPr>
              <a:t> </a:t>
            </a:r>
            <a:r>
              <a:rPr lang="bn-IN" sz="3200" dirty="0">
                <a:solidFill>
                  <a:srgbClr val="FF0000"/>
                </a:solidFill>
                <a:latin typeface="NikoshBAN" pitchFamily="2" charset="0"/>
                <a:cs typeface="NikoshBAN" pitchFamily="2" charset="0"/>
              </a:rPr>
              <a:t>ক্রোমোজো</a:t>
            </a:r>
            <a:r>
              <a:rPr lang="en-GB" sz="3200" dirty="0">
                <a:solidFill>
                  <a:srgbClr val="FF0000"/>
                </a:solidFill>
                <a:latin typeface="SutonnyMJ" pitchFamily="2" charset="0"/>
                <a:cs typeface="SutonnyMJ" pitchFamily="2" charset="0"/>
              </a:rPr>
              <a:t>g</a:t>
            </a:r>
            <a:r>
              <a:rPr lang="bn-IN" sz="3200" dirty="0">
                <a:solidFill>
                  <a:srgbClr val="FF0000"/>
                </a:solidFill>
                <a:latin typeface="NikoshBAN" pitchFamily="2" charset="0"/>
                <a:cs typeface="NikoshBAN" pitchFamily="2" charset="0"/>
              </a:rPr>
              <a:t>গু</a:t>
            </a:r>
            <a:r>
              <a:rPr lang="en-GB" sz="3200" dirty="0" smtClean="0">
                <a:solidFill>
                  <a:srgbClr val="FF0000"/>
                </a:solidFill>
                <a:latin typeface="SutonnyMJ" pitchFamily="2" charset="0"/>
                <a:cs typeface="SutonnyMJ" pitchFamily="2" charset="0"/>
              </a:rPr>
              <a:t>‡j</a:t>
            </a:r>
            <a:r>
              <a:rPr lang="bn-IN" sz="3200" dirty="0" smtClean="0">
                <a:solidFill>
                  <a:srgbClr val="FF0000"/>
                </a:solidFill>
                <a:latin typeface="SutonnyMJ" pitchFamily="2" charset="0"/>
                <a:cs typeface="SutonnyMJ" pitchFamily="2" charset="0"/>
              </a:rPr>
              <a:t> </a:t>
            </a:r>
            <a:r>
              <a:rPr lang="en-GB" sz="3200" dirty="0" err="1" smtClean="0">
                <a:solidFill>
                  <a:srgbClr val="FF0000"/>
                </a:solidFill>
                <a:latin typeface="SutonnyMJ" pitchFamily="2" charset="0"/>
                <a:cs typeface="SutonnyMJ" pitchFamily="2" charset="0"/>
              </a:rPr>
              <a:t>Rwo‡q</a:t>
            </a:r>
            <a:r>
              <a:rPr lang="bn-IN" sz="3200" dirty="0" smtClean="0">
                <a:solidFill>
                  <a:srgbClr val="FF0000"/>
                </a:solidFill>
                <a:latin typeface="SutonnyMJ" pitchFamily="2" charset="0"/>
                <a:cs typeface="SutonnyMJ" pitchFamily="2" charset="0"/>
              </a:rPr>
              <a:t> </a:t>
            </a:r>
            <a:r>
              <a:rPr lang="en-GB" sz="2800" dirty="0" err="1" smtClean="0">
                <a:solidFill>
                  <a:srgbClr val="FF0000"/>
                </a:solidFill>
                <a:latin typeface="SutonnyMJ" pitchFamily="2" charset="0"/>
                <a:cs typeface="SutonnyMJ" pitchFamily="2" charset="0"/>
              </a:rPr>
              <a:t>wbDwK¬qvi</a:t>
            </a:r>
            <a:r>
              <a:rPr lang="en-GB" sz="3200" dirty="0" smtClean="0">
                <a:solidFill>
                  <a:srgbClr val="FF0000"/>
                </a:solidFill>
                <a:latin typeface="SutonnyMJ" pitchFamily="2" charset="0"/>
                <a:cs typeface="SutonnyMJ" pitchFamily="2" charset="0"/>
              </a:rPr>
              <a:t> </a:t>
            </a:r>
            <a:r>
              <a:rPr lang="en-GB" sz="3200" dirty="0">
                <a:solidFill>
                  <a:srgbClr val="FF0000"/>
                </a:solidFill>
                <a:latin typeface="SutonnyMJ" pitchFamily="2" charset="0"/>
                <a:cs typeface="SutonnyMJ" pitchFamily="2" charset="0"/>
              </a:rPr>
              <a:t>†</a:t>
            </a:r>
            <a:r>
              <a:rPr lang="en-GB" sz="3200" dirty="0" err="1">
                <a:solidFill>
                  <a:srgbClr val="FF0000"/>
                </a:solidFill>
                <a:latin typeface="SutonnyMJ" pitchFamily="2" charset="0"/>
                <a:cs typeface="SutonnyMJ" pitchFamily="2" charset="0"/>
              </a:rPr>
              <a:t>iwUKzjvg</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MVb</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K‡i</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Ges</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wbDwK</a:t>
            </a:r>
            <a:r>
              <a:rPr lang="en-GB" sz="3200" dirty="0">
                <a:solidFill>
                  <a:srgbClr val="FF0000"/>
                </a:solidFill>
                <a:latin typeface="SutonnyMJ" pitchFamily="2" charset="0"/>
                <a:cs typeface="SutonnyMJ" pitchFamily="2" charset="0"/>
              </a:rPr>
              <a:t>¬‡</a:t>
            </a:r>
            <a:r>
              <a:rPr lang="en-GB" sz="3200" dirty="0" err="1">
                <a:solidFill>
                  <a:srgbClr val="FF0000"/>
                </a:solidFill>
                <a:latin typeface="SutonnyMJ" pitchFamily="2" charset="0"/>
                <a:cs typeface="SutonnyMJ" pitchFamily="2" charset="0"/>
              </a:rPr>
              <a:t>qvjv‡mi</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cybtAvwefv©e</a:t>
            </a:r>
            <a:r>
              <a:rPr lang="en-GB" sz="3200" dirty="0">
                <a:solidFill>
                  <a:srgbClr val="FF0000"/>
                </a:solidFill>
                <a:latin typeface="SutonnyMJ" pitchFamily="2" charset="0"/>
                <a:cs typeface="SutonnyMJ" pitchFamily="2" charset="0"/>
              </a:rPr>
              <a:t> N‡U| </a:t>
            </a:r>
            <a:r>
              <a:rPr lang="en-GB" sz="3200" dirty="0" err="1">
                <a:solidFill>
                  <a:srgbClr val="FF0000"/>
                </a:solidFill>
                <a:latin typeface="SutonnyMJ" pitchFamily="2" charset="0"/>
                <a:cs typeface="SutonnyMJ" pitchFamily="2" charset="0"/>
              </a:rPr>
              <a:t>wbDwK¬qvi</a:t>
            </a:r>
            <a:r>
              <a:rPr lang="en-GB" sz="3200" dirty="0">
                <a:solidFill>
                  <a:srgbClr val="FF0000"/>
                </a:solidFill>
                <a:latin typeface="SutonnyMJ" pitchFamily="2" charset="0"/>
                <a:cs typeface="SutonnyMJ" pitchFamily="2" charset="0"/>
              </a:rPr>
              <a:t> †</a:t>
            </a:r>
            <a:r>
              <a:rPr lang="en-GB" sz="3200" dirty="0" err="1" smtClean="0">
                <a:solidFill>
                  <a:srgbClr val="FF0000"/>
                </a:solidFill>
                <a:latin typeface="SutonnyMJ" pitchFamily="2" charset="0"/>
                <a:cs typeface="SutonnyMJ" pitchFamily="2" charset="0"/>
              </a:rPr>
              <a:t>iwUKzjvg‡K</a:t>
            </a:r>
            <a:r>
              <a:rPr lang="bn-IN" sz="3200" dirty="0" smtClean="0">
                <a:solidFill>
                  <a:srgbClr val="FF0000"/>
                </a:solidFill>
                <a:latin typeface="SutonnyMJ" pitchFamily="2" charset="0"/>
                <a:cs typeface="SutonnyMJ" pitchFamily="2" charset="0"/>
              </a:rPr>
              <a:t> </a:t>
            </a:r>
            <a:r>
              <a:rPr lang="en-GB" sz="3200" dirty="0" err="1" smtClean="0">
                <a:solidFill>
                  <a:srgbClr val="FF0000"/>
                </a:solidFill>
                <a:latin typeface="SutonnyMJ" pitchFamily="2" charset="0"/>
                <a:cs typeface="SutonnyMJ" pitchFamily="2" charset="0"/>
              </a:rPr>
              <a:t>wN‡i</a:t>
            </a:r>
            <a:r>
              <a:rPr lang="en-GB" sz="3200" dirty="0" smtClean="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cybivq</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wbDwK¬qvi</a:t>
            </a:r>
            <a:r>
              <a:rPr lang="en-GB" sz="3200" dirty="0">
                <a:solidFill>
                  <a:srgbClr val="FF0000"/>
                </a:solidFill>
                <a:latin typeface="SutonnyMJ" pitchFamily="2" charset="0"/>
                <a:cs typeface="SutonnyMJ" pitchFamily="2" charset="0"/>
              </a:rPr>
              <a:t> </a:t>
            </a:r>
            <a:r>
              <a:rPr lang="en-GB" sz="3200" dirty="0" err="1" smtClean="0">
                <a:solidFill>
                  <a:srgbClr val="FF0000"/>
                </a:solidFill>
                <a:latin typeface="SutonnyMJ" pitchFamily="2" charset="0"/>
                <a:cs typeface="SutonnyMJ" pitchFamily="2" charset="0"/>
              </a:rPr>
              <a:t>Gb‡fjv‡ci</a:t>
            </a:r>
            <a:r>
              <a:rPr lang="bn-IN" sz="3200" dirty="0" smtClean="0">
                <a:solidFill>
                  <a:srgbClr val="FF0000"/>
                </a:solidFill>
                <a:latin typeface="SutonnyMJ" pitchFamily="2" charset="0"/>
                <a:cs typeface="SutonnyMJ" pitchFamily="2" charset="0"/>
              </a:rPr>
              <a:t> </a:t>
            </a:r>
            <a:r>
              <a:rPr lang="en-GB" sz="3200" dirty="0" err="1" smtClean="0">
                <a:solidFill>
                  <a:srgbClr val="FF0000"/>
                </a:solidFill>
                <a:latin typeface="SutonnyMJ" pitchFamily="2" charset="0"/>
                <a:cs typeface="SutonnyMJ" pitchFamily="2" charset="0"/>
              </a:rPr>
              <a:t>m„wó</a:t>
            </a:r>
            <a:r>
              <a:rPr lang="en-GB" sz="3200" dirty="0" smtClean="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nq</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d‡j</a:t>
            </a:r>
            <a:r>
              <a:rPr lang="en-GB" sz="3200" dirty="0">
                <a:solidFill>
                  <a:srgbClr val="FF0000"/>
                </a:solidFill>
                <a:latin typeface="SutonnyMJ" pitchFamily="2" charset="0"/>
                <a:cs typeface="SutonnyMJ" pitchFamily="2" charset="0"/>
              </a:rPr>
              <a:t> </a:t>
            </a:r>
            <a:r>
              <a:rPr lang="en-GB" sz="3200" dirty="0" smtClean="0">
                <a:solidFill>
                  <a:srgbClr val="FF0000"/>
                </a:solidFill>
                <a:latin typeface="SutonnyMJ" pitchFamily="2" charset="0"/>
                <a:cs typeface="SutonnyMJ" pitchFamily="2" charset="0"/>
              </a:rPr>
              <a:t>`</a:t>
            </a:r>
            <a:r>
              <a:rPr lang="en-GB" sz="3200" dirty="0" err="1" smtClean="0">
                <a:solidFill>
                  <a:srgbClr val="FF0000"/>
                </a:solidFill>
                <a:latin typeface="SutonnyMJ" pitchFamily="2" charset="0"/>
                <a:cs typeface="SutonnyMJ" pitchFamily="2" charset="0"/>
              </a:rPr>
              <a:t>yÕ‡g</a:t>
            </a:r>
            <a:r>
              <a:rPr lang="bn-IN" sz="3200" dirty="0" smtClean="0">
                <a:solidFill>
                  <a:srgbClr val="FF0000"/>
                </a:solidFill>
                <a:latin typeface="NikoshBAN" pitchFamily="2" charset="0"/>
                <a:cs typeface="NikoshBAN" pitchFamily="2" charset="0"/>
              </a:rPr>
              <a:t>রু</a:t>
            </a:r>
            <a:r>
              <a:rPr lang="en-GB" sz="3200" dirty="0" smtClean="0">
                <a:solidFill>
                  <a:srgbClr val="FF0000"/>
                </a:solidFill>
                <a:latin typeface="SutonnyMJ" pitchFamily="2" charset="0"/>
                <a:cs typeface="SutonnyMJ" pitchFamily="2" charset="0"/>
              </a:rPr>
              <a:t>‡Z </a:t>
            </a:r>
            <a:r>
              <a:rPr lang="en-GB" sz="3200" dirty="0">
                <a:solidFill>
                  <a:srgbClr val="FF0000"/>
                </a:solidFill>
                <a:latin typeface="SutonnyMJ" pitchFamily="2" charset="0"/>
                <a:cs typeface="SutonnyMJ" pitchFamily="2" charset="0"/>
              </a:rPr>
              <a:t>`</a:t>
            </a:r>
            <a:r>
              <a:rPr lang="en-GB" sz="3200" dirty="0" err="1">
                <a:solidFill>
                  <a:srgbClr val="FF0000"/>
                </a:solidFill>
                <a:latin typeface="SutonnyMJ" pitchFamily="2" charset="0"/>
                <a:cs typeface="SutonnyMJ" pitchFamily="2" charset="0"/>
              </a:rPr>
              <a:t>ywU</a:t>
            </a:r>
            <a:r>
              <a:rPr lang="en-GB" sz="3200" dirty="0">
                <a:solidFill>
                  <a:srgbClr val="FF0000"/>
                </a:solidFill>
                <a:latin typeface="SutonnyMJ" pitchFamily="2" charset="0"/>
                <a:cs typeface="SutonnyMJ" pitchFamily="2" charset="0"/>
              </a:rPr>
              <a:t> </a:t>
            </a:r>
            <a:r>
              <a:rPr lang="en-GB" sz="3200" dirty="0" smtClean="0">
                <a:solidFill>
                  <a:srgbClr val="FF0000"/>
                </a:solidFill>
                <a:latin typeface="SutonnyMJ" pitchFamily="2" charset="0"/>
                <a:cs typeface="SutonnyMJ" pitchFamily="2" charset="0"/>
              </a:rPr>
              <a:t>Ac</a:t>
            </a:r>
            <a:r>
              <a:rPr lang="bn-IN" sz="3200" dirty="0" smtClean="0">
                <a:solidFill>
                  <a:srgbClr val="FF0000"/>
                </a:solidFill>
                <a:latin typeface="NikoshBAN" pitchFamily="2" charset="0"/>
                <a:cs typeface="NikoshBAN" pitchFamily="2" charset="0"/>
              </a:rPr>
              <a:t>ত্য</a:t>
            </a:r>
            <a:r>
              <a:rPr lang="bn-IN" sz="3200" dirty="0" smtClean="0">
                <a:solidFill>
                  <a:srgbClr val="FF0000"/>
                </a:solidFill>
                <a:latin typeface="SutonnyMJ" pitchFamily="2" charset="0"/>
                <a:cs typeface="SutonnyMJ" pitchFamily="2" charset="0"/>
              </a:rPr>
              <a:t> </a:t>
            </a:r>
            <a:r>
              <a:rPr lang="en-GB" sz="3200" dirty="0" err="1" smtClean="0">
                <a:solidFill>
                  <a:srgbClr val="FF0000"/>
                </a:solidFill>
                <a:latin typeface="SutonnyMJ" pitchFamily="2" charset="0"/>
                <a:cs typeface="SutonnyMJ" pitchFamily="2" charset="0"/>
              </a:rPr>
              <a:t>wbDwK¬qvm</a:t>
            </a:r>
            <a:r>
              <a:rPr lang="en-GB" sz="3200" dirty="0" smtClean="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MwVZ</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nq</a:t>
            </a:r>
            <a:r>
              <a:rPr lang="en-GB" sz="3200" dirty="0">
                <a:solidFill>
                  <a:srgbClr val="FF0000"/>
                </a:solidFill>
                <a:latin typeface="SutonnyMJ" pitchFamily="2" charset="0"/>
                <a:cs typeface="SutonnyMJ" pitchFamily="2" charset="0"/>
              </a:rPr>
              <a:t>| </a:t>
            </a:r>
            <a:r>
              <a:rPr lang="bn-IN" sz="3200" dirty="0" smtClean="0">
                <a:solidFill>
                  <a:srgbClr val="FF0000"/>
                </a:solidFill>
                <a:latin typeface="NikoshBAN" pitchFamily="2" charset="0"/>
                <a:cs typeface="NikoshBAN" pitchFamily="2" charset="0"/>
              </a:rPr>
              <a:t>স্পি</a:t>
            </a:r>
            <a:r>
              <a:rPr lang="en-GB" sz="3200" dirty="0" err="1" smtClean="0">
                <a:solidFill>
                  <a:srgbClr val="FF0000"/>
                </a:solidFill>
                <a:latin typeface="SutonnyMJ" pitchFamily="2" charset="0"/>
                <a:cs typeface="SutonnyMJ" pitchFamily="2" charset="0"/>
              </a:rPr>
              <a:t>Ûj</a:t>
            </a:r>
            <a:r>
              <a:rPr lang="en-GB" sz="3200" dirty="0" smtClean="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dvBevi</a:t>
            </a:r>
            <a:r>
              <a:rPr lang="en-GB" sz="3200" dirty="0">
                <a:solidFill>
                  <a:srgbClr val="FF0000"/>
                </a:solidFill>
                <a:latin typeface="SutonnyMJ" pitchFamily="2" charset="0"/>
                <a:cs typeface="SutonnyMJ" pitchFamily="2" charset="0"/>
              </a:rPr>
              <a:t> </a:t>
            </a:r>
            <a:r>
              <a:rPr lang="bn-IN" sz="3200" dirty="0" smtClean="0">
                <a:solidFill>
                  <a:srgbClr val="FF0000"/>
                </a:solidFill>
                <a:latin typeface="NikoshBAN" pitchFamily="2" charset="0"/>
                <a:cs typeface="NikoshBAN" pitchFamily="2" charset="0"/>
              </a:rPr>
              <a:t>গু</a:t>
            </a:r>
            <a:r>
              <a:rPr lang="en-GB" sz="3200" dirty="0" smtClean="0">
                <a:solidFill>
                  <a:srgbClr val="FF0000"/>
                </a:solidFill>
                <a:latin typeface="SutonnyMJ" pitchFamily="2" charset="0"/>
                <a:cs typeface="SutonnyMJ" pitchFamily="2" charset="0"/>
              </a:rPr>
              <a:t>‡</a:t>
            </a:r>
            <a:r>
              <a:rPr lang="en-GB" sz="3200" dirty="0" err="1" smtClean="0">
                <a:solidFill>
                  <a:srgbClr val="FF0000"/>
                </a:solidFill>
                <a:latin typeface="SutonnyMJ" pitchFamily="2" charset="0"/>
                <a:cs typeface="SutonnyMJ" pitchFamily="2" charset="0"/>
              </a:rPr>
              <a:t>jv</a:t>
            </a:r>
            <a:r>
              <a:rPr lang="en-GB" sz="3200" dirty="0" smtClean="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ax‡i</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ax‡i</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wejyß</a:t>
            </a:r>
            <a:r>
              <a:rPr lang="en-GB" sz="3200" dirty="0">
                <a:solidFill>
                  <a:srgbClr val="FF0000"/>
                </a:solidFill>
                <a:latin typeface="SutonnyMJ" pitchFamily="2" charset="0"/>
                <a:cs typeface="SutonnyMJ" pitchFamily="2" charset="0"/>
              </a:rPr>
              <a:t> </a:t>
            </a:r>
            <a:r>
              <a:rPr lang="en-GB" sz="3200" dirty="0" err="1">
                <a:solidFill>
                  <a:srgbClr val="FF0000"/>
                </a:solidFill>
                <a:latin typeface="SutonnyMJ" pitchFamily="2" charset="0"/>
                <a:cs typeface="SutonnyMJ" pitchFamily="2" charset="0"/>
              </a:rPr>
              <a:t>nq</a:t>
            </a:r>
            <a:r>
              <a:rPr lang="en-GB" sz="3200" dirty="0">
                <a:solidFill>
                  <a:srgbClr val="FF0000"/>
                </a:solidFill>
                <a:latin typeface="SutonnyMJ" pitchFamily="2" charset="0"/>
                <a:cs typeface="SutonnyMJ" pitchFamily="2" charset="0"/>
              </a:rPr>
              <a:t>| </a:t>
            </a:r>
            <a:endParaRPr lang="en-GB" sz="2800" dirty="0">
              <a:solidFill>
                <a:srgbClr val="FF0000"/>
              </a:solidFill>
              <a:latin typeface="SutonnyMJ" pitchFamily="2" charset="0"/>
              <a:cs typeface="SutonnyMJ" pitchFamily="2" charset="0"/>
            </a:endParaRPr>
          </a:p>
        </p:txBody>
      </p:sp>
      <p:sp>
        <p:nvSpPr>
          <p:cNvPr id="5" name="Rectangle 4"/>
          <p:cNvSpPr/>
          <p:nvPr/>
        </p:nvSpPr>
        <p:spPr>
          <a:xfrm>
            <a:off x="0" y="685145"/>
            <a:ext cx="9144000" cy="1015663"/>
          </a:xfrm>
          <a:prstGeom prst="rect">
            <a:avLst/>
          </a:prstGeom>
        </p:spPr>
        <p:txBody>
          <a:bodyPr wrap="square">
            <a:spAutoFit/>
          </a:bodyPr>
          <a:lstStyle/>
          <a:p>
            <a:pPr algn="ctr"/>
            <a:r>
              <a:rPr lang="bn-IN" sz="6000" b="1" spc="50" dirty="0">
                <a:ln w="11430"/>
                <a:solidFill>
                  <a:srgbClr val="FFFF00"/>
                </a:solidFill>
                <a:effectLst>
                  <a:outerShdw blurRad="76200" dist="50800" dir="5400000" algn="tl" rotWithShape="0">
                    <a:srgbClr val="000000">
                      <a:alpha val="65000"/>
                    </a:srgbClr>
                  </a:outerShdw>
                </a:effectLst>
                <a:latin typeface="NikoshBAN" pitchFamily="2" charset="0"/>
                <a:ea typeface="+mj-ea"/>
                <a:cs typeface="NikoshBAN" pitchFamily="2" charset="0"/>
              </a:rPr>
              <a:t>প্রো- মেটাফেজের  বৈশিষ্ট্য </a:t>
            </a:r>
            <a:endParaRPr lang="en-GB" dirty="0">
              <a:solidFill>
                <a:srgbClr val="FFFF00"/>
              </a:solidFill>
            </a:endParaRPr>
          </a:p>
        </p:txBody>
      </p:sp>
    </p:spTree>
    <p:extLst>
      <p:ext uri="{BB962C8B-B14F-4D97-AF65-F5344CB8AC3E}">
        <p14:creationId xmlns:p14="http://schemas.microsoft.com/office/powerpoint/2010/main" val="313064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সাইটোকাইনেসিস কাকে ব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0" y="1"/>
            <a:ext cx="911903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60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JS COMPUTER\Downloads\ক্যারিওকাইনেসি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94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7112" y="-161234"/>
            <a:ext cx="9144000" cy="69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bn-IN" sz="2800" b="0" i="0" u="none" strike="noStrike" cap="none" normalizeH="0" baseline="0" dirty="0" smtClean="0">
              <a:ln>
                <a:noFill/>
              </a:ln>
              <a:solidFill>
                <a:srgbClr val="FFFF00"/>
              </a:solidFill>
              <a:effectLst/>
              <a:latin typeface="NikoshBAN" pitchFamily="2" charset="0"/>
              <a:cs typeface="NikoshBAN" pitchFamily="2" charset="0"/>
            </a:endParaRPr>
          </a:p>
          <a:p>
            <a:pPr lvl="0" fontAlgn="base">
              <a:spcBef>
                <a:spcPct val="0"/>
              </a:spcBef>
              <a:spcAft>
                <a:spcPct val="0"/>
              </a:spcAft>
            </a:pPr>
            <a:r>
              <a:rPr lang="bn-IN" sz="5400" b="1" spc="50" dirty="0" smtClean="0">
                <a:ln w="11430"/>
                <a:solidFill>
                  <a:srgbClr val="FF0066"/>
                </a:solidFill>
                <a:effectLst>
                  <a:outerShdw blurRad="76200" dist="50800" dir="5400000" algn="tl" rotWithShape="0">
                    <a:srgbClr val="000000">
                      <a:alpha val="65000"/>
                    </a:srgbClr>
                  </a:outerShdw>
                </a:effectLst>
                <a:latin typeface="NikoshBAN" pitchFamily="2" charset="0"/>
                <a:ea typeface="+mj-ea"/>
                <a:cs typeface="NikoshBAN" pitchFamily="2" charset="0"/>
              </a:rPr>
              <a:t>     সাইটোকাইনেসিসের বৈশিষ্ট্য</a:t>
            </a:r>
            <a:endParaRPr lang="bn-IN" sz="800" b="1" spc="50" dirty="0">
              <a:ln w="11430"/>
              <a:solidFill>
                <a:srgbClr val="FF0066"/>
              </a:solidFill>
              <a:effectLst>
                <a:outerShdw blurRad="76200" dist="50800" dir="5400000" algn="tl" rotWithShape="0">
                  <a:srgbClr val="000000">
                    <a:alpha val="65000"/>
                  </a:srgbClr>
                </a:outerShdw>
              </a:effectLst>
              <a:latin typeface="NikoshBAN" pitchFamily="2" charset="0"/>
              <a:ea typeface="+mj-ea"/>
              <a:cs typeface="NikoshBAN" pitchFamily="2" charset="0"/>
            </a:endParaRPr>
          </a:p>
          <a:p>
            <a:pPr lvl="0" fontAlgn="base">
              <a:spcBef>
                <a:spcPct val="0"/>
              </a:spcBef>
              <a:spcAft>
                <a:spcPct val="0"/>
              </a:spcAft>
            </a:pPr>
            <a:r>
              <a:rPr kumimoji="0" lang="bn-IN" sz="2800" b="0" i="0" u="none" strike="noStrike" cap="none" normalizeH="0" baseline="0" dirty="0" smtClean="0">
                <a:ln>
                  <a:noFill/>
                </a:ln>
                <a:solidFill>
                  <a:srgbClr val="FFFF00"/>
                </a:solidFill>
                <a:effectLst/>
                <a:latin typeface="NikoshBAN" pitchFamily="2" charset="0"/>
                <a:cs typeface="NikoshBAN" pitchFamily="2" charset="0"/>
              </a:rPr>
              <a:t>সাইটোকাইনেসিস হল কোষ বিভাজনের শারীরিক প্রক্রিয়া</a:t>
            </a:r>
            <a:r>
              <a:rPr kumimoji="0" lang="bn-IN" sz="2800" b="0" i="0" u="none" strike="noStrike" cap="none" normalizeH="0" dirty="0" smtClean="0">
                <a:ln>
                  <a:noFill/>
                </a:ln>
                <a:solidFill>
                  <a:srgbClr val="FFFF00"/>
                </a:solidFill>
                <a:effectLst/>
                <a:latin typeface="NikoshBAN" pitchFamily="2" charset="0"/>
                <a:cs typeface="NikoshBAN" pitchFamily="2" charset="0"/>
              </a:rPr>
              <a:t> </a:t>
            </a:r>
            <a:r>
              <a:rPr kumimoji="0" lang="en-US" sz="2800" b="0" i="0" u="none" strike="noStrike" cap="none" normalizeH="0" baseline="0" dirty="0" smtClean="0">
                <a:ln>
                  <a:noFill/>
                </a:ln>
                <a:solidFill>
                  <a:srgbClr val="FFFF00"/>
                </a:solidFill>
                <a:effectLst/>
                <a:latin typeface="NikoshBAN" pitchFamily="2" charset="0"/>
                <a:cs typeface="NikoshBAN" pitchFamily="2" charset="0"/>
              </a:rPr>
              <a:t>, </a:t>
            </a:r>
            <a:r>
              <a:rPr kumimoji="0" lang="bn-IN" sz="2800" b="0" i="0" u="none" strike="noStrike" cap="none" normalizeH="0" baseline="0" dirty="0" smtClean="0">
                <a:ln>
                  <a:noFill/>
                </a:ln>
                <a:solidFill>
                  <a:srgbClr val="FFFF00"/>
                </a:solidFill>
                <a:effectLst/>
                <a:latin typeface="NikoshBAN" pitchFamily="2" charset="0"/>
                <a:cs typeface="NikoshBAN" pitchFamily="2" charset="0"/>
              </a:rPr>
              <a:t>যা পিতামাতার কোষের সাইটোপ্লাজমকে দুটি কন্যা কোষে বিভক্ত করে। এটি মিটোসিস এবং মিয়োসিস  নামক দুটি ধরণের নিউক্লীয় বিভাগের সাথে একযোগে ঘটে যা প্রাণী কোষে ঘটে। মাইটোসিস এবং দুটি মিয়োটিক  বিভাজনের প্রতিটি একক কোষের মধ্যে দুটি পৃথক নিউক্লিয়াসের ফলাফল করে। কোষকে অর্ধেক আলাদা করতে এবং প্রতিটি কন্যার ঘরে একটি নিউক্লিয়াস শেষ হয়ে গেছে তা নিশ্চিত করার জন্য সাইটোকাইনেসিস একটি প্রয়োজনীয় প্রক্রিয়া সম্পাদন করে।   সুতরাং</a:t>
            </a:r>
            <a:r>
              <a:rPr kumimoji="0" lang="en-US" sz="2800" b="0" i="0" u="none" strike="noStrike" cap="none" normalizeH="0" baseline="0" dirty="0" smtClean="0">
                <a:ln>
                  <a:noFill/>
                </a:ln>
                <a:solidFill>
                  <a:srgbClr val="FFFF00"/>
                </a:solidFill>
                <a:effectLst/>
                <a:latin typeface="NikoshBAN" pitchFamily="2" charset="0"/>
                <a:cs typeface="NikoshBAN" pitchFamily="2" charset="0"/>
              </a:rPr>
              <a:t>, </a:t>
            </a:r>
            <a:r>
              <a:rPr kumimoji="0" lang="bn-IN" sz="2800" b="0" i="0" u="none" strike="noStrike" cap="none" normalizeH="0" baseline="0" dirty="0" smtClean="0">
                <a:ln>
                  <a:noFill/>
                </a:ln>
                <a:solidFill>
                  <a:srgbClr val="FFFF00"/>
                </a:solidFill>
                <a:effectLst/>
                <a:latin typeface="NikoshBAN" pitchFamily="2" charset="0"/>
                <a:cs typeface="NikoshBAN" pitchFamily="2" charset="0"/>
              </a:rPr>
              <a:t>কোষ বিভাজনকালে</a:t>
            </a:r>
            <a:r>
              <a:rPr kumimoji="0" lang="bn-IN" sz="2800" b="0" i="0" u="none" strike="noStrike" cap="none" normalizeH="0" dirty="0" smtClean="0">
                <a:ln>
                  <a:noFill/>
                </a:ln>
                <a:solidFill>
                  <a:srgbClr val="FFFF00"/>
                </a:solidFill>
                <a:effectLst/>
                <a:latin typeface="NikoshBAN" pitchFamily="2" charset="0"/>
                <a:cs typeface="NikoshBAN" pitchFamily="2" charset="0"/>
              </a:rPr>
              <a:t> </a:t>
            </a:r>
            <a:r>
              <a:rPr kumimoji="0" lang="bn-IN" sz="2800" b="0" i="0" u="none" strike="noStrike" cap="none" normalizeH="0" baseline="0" dirty="0" smtClean="0">
                <a:ln>
                  <a:noFill/>
                </a:ln>
                <a:solidFill>
                  <a:srgbClr val="FFFF00"/>
                </a:solidFill>
                <a:effectLst/>
                <a:latin typeface="NikoshBAN" pitchFamily="2" charset="0"/>
                <a:cs typeface="NikoshBAN" pitchFamily="2" charset="0"/>
              </a:rPr>
              <a:t>সাইটোপ্লাজমের বিভাজনকেই সাইটোকাইনেসিস বলে।সাইটোকাইনেসিসের উদ্দেশ্য হল অনুলিপি </a:t>
            </a:r>
            <a:r>
              <a:rPr kumimoji="0" lang="en-US" sz="2800" b="0" i="0" u="none" strike="noStrike" cap="none" normalizeH="0" baseline="0" dirty="0" smtClean="0">
                <a:ln>
                  <a:noFill/>
                </a:ln>
                <a:solidFill>
                  <a:srgbClr val="FFFF00"/>
                </a:solidFill>
                <a:effectLst/>
                <a:latin typeface="NikoshBAN" pitchFamily="2" charset="0"/>
                <a:cs typeface="NikoshBAN" pitchFamily="2" charset="0"/>
              </a:rPr>
              <a:t>(</a:t>
            </a:r>
            <a:r>
              <a:rPr kumimoji="0" lang="bn-IN" sz="2800" b="0" i="0" u="none" strike="noStrike" cap="none" normalizeH="0" baseline="0" dirty="0" smtClean="0">
                <a:ln>
                  <a:noFill/>
                </a:ln>
                <a:solidFill>
                  <a:srgbClr val="FFFF00"/>
                </a:solidFill>
                <a:effectLst/>
                <a:latin typeface="NikoshBAN" pitchFamily="2" charset="0"/>
                <a:cs typeface="NikoshBAN" pitchFamily="2" charset="0"/>
              </a:rPr>
              <a:t>মাইটোসিসের ক্ষেত্রে</a:t>
            </a:r>
            <a:r>
              <a:rPr kumimoji="0" lang="en-US" sz="2800" b="0" i="0" u="none" strike="noStrike" cap="none" normalizeH="0" baseline="0" dirty="0" smtClean="0">
                <a:ln>
                  <a:noFill/>
                </a:ln>
                <a:solidFill>
                  <a:srgbClr val="FFFF00"/>
                </a:solidFill>
                <a:effectLst/>
                <a:latin typeface="NikoshBAN" pitchFamily="2" charset="0"/>
                <a:cs typeface="NikoshBAN" pitchFamily="2" charset="0"/>
              </a:rPr>
              <a:t>) </a:t>
            </a:r>
            <a:r>
              <a:rPr kumimoji="0" lang="bn-IN" sz="2800" b="0" i="0" u="none" strike="noStrike" cap="none" normalizeH="0" baseline="0" dirty="0" smtClean="0">
                <a:ln>
                  <a:noFill/>
                </a:ln>
                <a:solidFill>
                  <a:srgbClr val="FFFF00"/>
                </a:solidFill>
                <a:effectLst/>
                <a:latin typeface="NikoshBAN" pitchFamily="2" charset="0"/>
                <a:cs typeface="NikoshBAN" pitchFamily="2" charset="0"/>
              </a:rPr>
              <a:t>বা হ্রাস </a:t>
            </a:r>
            <a:r>
              <a:rPr kumimoji="0" lang="en-US" sz="2800" b="0" i="0" u="none" strike="noStrike" cap="none" normalizeH="0" baseline="0" dirty="0" smtClean="0">
                <a:ln>
                  <a:noFill/>
                </a:ln>
                <a:solidFill>
                  <a:srgbClr val="FFFF00"/>
                </a:solidFill>
                <a:effectLst/>
                <a:latin typeface="NikoshBAN" pitchFamily="2" charset="0"/>
                <a:cs typeface="NikoshBAN" pitchFamily="2" charset="0"/>
              </a:rPr>
              <a:t>(</a:t>
            </a:r>
            <a:r>
              <a:rPr kumimoji="0" lang="bn-IN" sz="2800" b="0" i="0" u="none" strike="noStrike" cap="none" normalizeH="0" baseline="0" dirty="0" smtClean="0">
                <a:ln>
                  <a:noFill/>
                </a:ln>
                <a:solidFill>
                  <a:srgbClr val="FFFF00"/>
                </a:solidFill>
                <a:effectLst/>
                <a:latin typeface="NikoshBAN" pitchFamily="2" charset="0"/>
                <a:cs typeface="NikoshBAN" pitchFamily="2" charset="0"/>
              </a:rPr>
              <a:t>মায়োসিসে</a:t>
            </a:r>
            <a:r>
              <a:rPr kumimoji="0" lang="en-US" sz="2800" b="0" i="0" u="none" strike="noStrike" cap="none" normalizeH="0" baseline="0" dirty="0" smtClean="0">
                <a:ln>
                  <a:noFill/>
                </a:ln>
                <a:solidFill>
                  <a:srgbClr val="FFFF00"/>
                </a:solidFill>
                <a:effectLst/>
                <a:latin typeface="NikoshBAN" pitchFamily="2" charset="0"/>
                <a:cs typeface="NikoshBAN" pitchFamily="2" charset="0"/>
              </a:rPr>
              <a:t>) </a:t>
            </a:r>
            <a:r>
              <a:rPr kumimoji="0" lang="bn-IN" sz="2800" b="0" i="0" u="none" strike="noStrike" cap="none" normalizeH="0" baseline="0" dirty="0" smtClean="0">
                <a:ln>
                  <a:noFill/>
                </a:ln>
                <a:solidFill>
                  <a:srgbClr val="FFFF00"/>
                </a:solidFill>
                <a:effectLst/>
                <a:latin typeface="NikoshBAN" pitchFamily="2" charset="0"/>
                <a:cs typeface="NikoshBAN" pitchFamily="2" charset="0"/>
              </a:rPr>
              <a:t>এর পরে ক্রোমোজোমাল উপাদানগুলি কন্যা কোষগুলিতে সম্পূর্ণ  আলাদা করে দেওয়া। সাইটোকাইনেসিস কোষ চক্রের চূড়ান্ত পর্যায়ে যখন একটি নতুন প্রজন্মের কন্যা কোষ  তৈরি হয় সাইটোপ্লাজমের বিভাজন এবং দুটি অভিন্ন কোষের বিচ্ছিন্নতার মাধ্যমে। এটি একটি নতুন সেলুলার জেনারেশন শুরু হওয়ার ইঙ্গিত দেয়।  </a:t>
            </a:r>
            <a:endParaRPr kumimoji="0" lang="en-US" sz="4000" b="0" i="0" u="none" strike="noStrike" cap="none" normalizeH="0" baseline="0" dirty="0" smtClean="0">
              <a:ln>
                <a:noFill/>
              </a:ln>
              <a:solidFill>
                <a:srgbClr val="FFFF00"/>
              </a:solidFill>
              <a:effectLst/>
              <a:latin typeface="NikoshBAN" pitchFamily="2" charset="0"/>
              <a:cs typeface="NikoshBAN" pitchFamily="2" charset="0"/>
            </a:endParaRPr>
          </a:p>
        </p:txBody>
      </p:sp>
    </p:spTree>
    <p:extLst>
      <p:ext uri="{BB962C8B-B14F-4D97-AF65-F5344CB8AC3E}">
        <p14:creationId xmlns:p14="http://schemas.microsoft.com/office/powerpoint/2010/main" val="106687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4664"/>
            <a:ext cx="9144000" cy="1569660"/>
          </a:xfrm>
          <a:prstGeom prst="rect">
            <a:avLst/>
          </a:prstGeom>
        </p:spPr>
        <p:txBody>
          <a:bodyPr wrap="square">
            <a:spAutoFit/>
          </a:bodyPr>
          <a:lstStyle/>
          <a:p>
            <a:pPr lvl="0" algn="ctr" fontAlgn="base">
              <a:spcBef>
                <a:spcPct val="0"/>
              </a:spcBef>
              <a:spcAft>
                <a:spcPct val="0"/>
              </a:spcAft>
            </a:pPr>
            <a:r>
              <a:rPr lang="bn-IN" sz="9600" b="1" spc="50" dirty="0" smtClean="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মূল্যায়ন</a:t>
            </a:r>
            <a:endParaRPr lang="bn-IN" sz="1400" b="1"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5" name="Rectangle 4"/>
          <p:cNvSpPr/>
          <p:nvPr/>
        </p:nvSpPr>
        <p:spPr>
          <a:xfrm>
            <a:off x="0" y="1874729"/>
            <a:ext cx="9144000" cy="2677656"/>
          </a:xfrm>
          <a:prstGeom prst="rect">
            <a:avLst/>
          </a:prstGeom>
        </p:spPr>
        <p:txBody>
          <a:bodyPr wrap="square">
            <a:spAutoFit/>
          </a:bodyPr>
          <a:lstStyle/>
          <a:p>
            <a:r>
              <a:rPr lang="bn-IN" sz="2800" dirty="0" smtClean="0">
                <a:solidFill>
                  <a:srgbClr val="FFFF00"/>
                </a:solidFill>
                <a:latin typeface="NikoshBAN" pitchFamily="2" charset="0"/>
                <a:cs typeface="NikoshBAN" pitchFamily="2" charset="0"/>
              </a:rPr>
              <a:t>১। মাইটোসিসের কোন ধাপে ক্রোমোজোমগুলো সর্বাধিক খাটো ও মোটা হয় ?</a:t>
            </a:r>
          </a:p>
          <a:p>
            <a:r>
              <a:rPr lang="bn-IN" sz="2800" dirty="0">
                <a:solidFill>
                  <a:srgbClr val="FFFF00"/>
                </a:solidFill>
                <a:latin typeface="NikoshBAN" pitchFamily="2" charset="0"/>
                <a:cs typeface="NikoshBAN" pitchFamily="2" charset="0"/>
              </a:rPr>
              <a:t> </a:t>
            </a:r>
            <a:r>
              <a:rPr lang="bn-IN" sz="2800" dirty="0" smtClean="0">
                <a:solidFill>
                  <a:srgbClr val="FFFF00"/>
                </a:solidFill>
                <a:latin typeface="NikoshBAN" pitchFamily="2" charset="0"/>
                <a:cs typeface="NikoshBAN" pitchFamily="2" charset="0"/>
              </a:rPr>
              <a:t>    (ক) প্রোফেজ                                                 (খ) প্রো-মেটাফেজ</a:t>
            </a:r>
          </a:p>
          <a:p>
            <a:r>
              <a:rPr lang="bn-IN" sz="2800" dirty="0">
                <a:solidFill>
                  <a:srgbClr val="FFFF00"/>
                </a:solidFill>
                <a:latin typeface="NikoshBAN" pitchFamily="2" charset="0"/>
                <a:cs typeface="NikoshBAN" pitchFamily="2" charset="0"/>
              </a:rPr>
              <a:t> </a:t>
            </a:r>
            <a:r>
              <a:rPr lang="bn-IN" sz="2800" dirty="0" smtClean="0">
                <a:solidFill>
                  <a:srgbClr val="FFFF00"/>
                </a:solidFill>
                <a:latin typeface="NikoshBAN" pitchFamily="2" charset="0"/>
                <a:cs typeface="NikoshBAN" pitchFamily="2" charset="0"/>
              </a:rPr>
              <a:t>    (গ) মেটাফেজ                                                (ঘ) অ্যানাফেজ </a:t>
            </a:r>
          </a:p>
          <a:p>
            <a:r>
              <a:rPr lang="bn-IN" sz="2800" dirty="0" smtClean="0">
                <a:solidFill>
                  <a:srgbClr val="FFFF00"/>
                </a:solidFill>
                <a:latin typeface="NikoshBAN" pitchFamily="2" charset="0"/>
                <a:cs typeface="NikoshBAN" pitchFamily="2" charset="0"/>
              </a:rPr>
              <a:t>২। মানুষের প্রতিটি দেহকোষে কয়টি ক্রোমোজোম রয়েছে ?</a:t>
            </a:r>
          </a:p>
          <a:p>
            <a:r>
              <a:rPr lang="bn-IN" sz="2800" dirty="0" smtClean="0">
                <a:solidFill>
                  <a:srgbClr val="FFFF00"/>
                </a:solidFill>
                <a:latin typeface="NikoshBAN" pitchFamily="2" charset="0"/>
                <a:cs typeface="NikoshBAN" pitchFamily="2" charset="0"/>
              </a:rPr>
              <a:t>৩। চিত্রের ধাপটি দুইটি কী কী ? বর্ণনা কর।  </a:t>
            </a:r>
          </a:p>
          <a:p>
            <a:r>
              <a:rPr lang="bn-IN" sz="2800" dirty="0" smtClean="0">
                <a:solidFill>
                  <a:srgbClr val="FFFF00"/>
                </a:solidFill>
                <a:latin typeface="NikoshBAN" pitchFamily="2" charset="0"/>
                <a:cs typeface="NikoshBAN" pitchFamily="2" charset="0"/>
              </a:rPr>
              <a:t>    </a:t>
            </a:r>
            <a:endParaRPr lang="en-GB" sz="2800" dirty="0"/>
          </a:p>
        </p:txBody>
      </p:sp>
      <p:pic>
        <p:nvPicPr>
          <p:cNvPr id="1027" name="Picture 3" descr="C:\Users\JS COMPUTER\Downloads\মেটাফেজ -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164" y="4552385"/>
            <a:ext cx="4171707" cy="23056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S COMPUTER\Downloads\অ্যানাফেজ-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2" y="4552385"/>
            <a:ext cx="4541178" cy="2305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66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additive="base">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 calcmode="lin" valueType="num">
                                      <p:cBhvr additive="base">
                                        <p:cTn id="36"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wheel(1)">
                                      <p:cBhvr>
                                        <p:cTn id="42" dur="2000"/>
                                        <p:tgtEl>
                                          <p:spTgt spid="1028"/>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wheel(1)">
                                      <p:cBhvr>
                                        <p:cTn id="4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4664"/>
            <a:ext cx="9144000" cy="1569660"/>
          </a:xfrm>
          <a:prstGeom prst="rect">
            <a:avLst/>
          </a:prstGeom>
        </p:spPr>
        <p:txBody>
          <a:bodyPr wrap="square">
            <a:spAutoFit/>
          </a:bodyPr>
          <a:lstStyle/>
          <a:p>
            <a:pPr lvl="0" algn="ctr" fontAlgn="base">
              <a:spcBef>
                <a:spcPct val="0"/>
              </a:spcBef>
              <a:spcAft>
                <a:spcPct val="0"/>
              </a:spcAft>
            </a:pPr>
            <a:r>
              <a:rPr lang="bn-IN" sz="9600" b="1" spc="50" dirty="0" smtClean="0">
                <a:ln w="11430"/>
                <a:solidFill>
                  <a:srgbClr val="FF0066"/>
                </a:solidFill>
                <a:effectLst>
                  <a:outerShdw blurRad="76200" dist="50800" dir="5400000" algn="tl" rotWithShape="0">
                    <a:srgbClr val="000000">
                      <a:alpha val="65000"/>
                    </a:srgbClr>
                  </a:outerShdw>
                </a:effectLst>
                <a:latin typeface="NikoshBAN" pitchFamily="2" charset="0"/>
                <a:cs typeface="NikoshBAN" pitchFamily="2" charset="0"/>
              </a:rPr>
              <a:t>বাড়ীর কাজ </a:t>
            </a:r>
            <a:endParaRPr lang="bn-IN" sz="1400" b="1" spc="50" dirty="0">
              <a:ln w="11430"/>
              <a:solidFill>
                <a:srgbClr val="FF0066"/>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5" name="Rectangle 4"/>
          <p:cNvSpPr/>
          <p:nvPr/>
        </p:nvSpPr>
        <p:spPr>
          <a:xfrm>
            <a:off x="4339" y="1974324"/>
            <a:ext cx="9144000" cy="4031873"/>
          </a:xfrm>
          <a:prstGeom prst="rect">
            <a:avLst/>
          </a:prstGeom>
        </p:spPr>
        <p:txBody>
          <a:bodyPr wrap="square">
            <a:spAutoFit/>
          </a:bodyPr>
          <a:lstStyle/>
          <a:p>
            <a:r>
              <a:rPr lang="bn-IN" sz="3200" dirty="0" smtClean="0">
                <a:solidFill>
                  <a:srgbClr val="FFFF00"/>
                </a:solidFill>
                <a:latin typeface="NikoshBAN" pitchFamily="2" charset="0"/>
                <a:cs typeface="NikoshBAN" pitchFamily="2" charset="0"/>
              </a:rPr>
              <a:t>মালেক স্যার বিজ্ঞান ক্লাসে কোষ বিভাজন সম্পর্কে আলোচনা করছিলেন। তিনি বললেন ,কোষ বিভাজনের একটি বিশেষ ধাপে নিউক্লিয়াসে অবস্থিত সূতার মত অংশের সেন্ট্রোমিয়ার দুইভাগ হয়ে যায়। ফলে বিভাজিত কোষে এর সংখ্যা অপরিবর্তিত থাকে।</a:t>
            </a:r>
          </a:p>
          <a:p>
            <a:r>
              <a:rPr lang="bn-IN" sz="3200" dirty="0" smtClean="0">
                <a:solidFill>
                  <a:srgbClr val="FFFF00"/>
                </a:solidFill>
                <a:latin typeface="NikoshBAN" pitchFamily="2" charset="0"/>
                <a:cs typeface="NikoshBAN" pitchFamily="2" charset="0"/>
              </a:rPr>
              <a:t>(ক) কোন রকম কোষ বিভাজনে জননকোষ উৎপন্ন হয় ?</a:t>
            </a:r>
          </a:p>
          <a:p>
            <a:r>
              <a:rPr lang="bn-IN" sz="3200" dirty="0" smtClean="0">
                <a:solidFill>
                  <a:srgbClr val="FFFF00"/>
                </a:solidFill>
                <a:latin typeface="NikoshBAN" pitchFamily="2" charset="0"/>
                <a:cs typeface="NikoshBAN" pitchFamily="2" charset="0"/>
              </a:rPr>
              <a:t>(খ) অ্যামাইটোসিস বলতে কী বুঝায় ? ব্যাখ্যা কর। </a:t>
            </a:r>
          </a:p>
          <a:p>
            <a:r>
              <a:rPr lang="bn-IN" sz="3200" dirty="0" smtClean="0">
                <a:solidFill>
                  <a:srgbClr val="FFFF00"/>
                </a:solidFill>
                <a:latin typeface="NikoshBAN" pitchFamily="2" charset="0"/>
                <a:cs typeface="NikoshBAN" pitchFamily="2" charset="0"/>
              </a:rPr>
              <a:t>(গ) মালেক স্যারের বর্ণিত বিশেষ ধাপটির সচিত্র বর্ণনা কর।</a:t>
            </a:r>
          </a:p>
          <a:p>
            <a:r>
              <a:rPr lang="bn-IN" sz="3200" dirty="0" smtClean="0">
                <a:solidFill>
                  <a:srgbClr val="FFFF00"/>
                </a:solidFill>
                <a:latin typeface="NikoshBAN" pitchFamily="2" charset="0"/>
                <a:cs typeface="NikoshBAN" pitchFamily="2" charset="0"/>
              </a:rPr>
              <a:t>(ঘ) </a:t>
            </a:r>
            <a:r>
              <a:rPr lang="bn-IN" sz="3200" dirty="0">
                <a:solidFill>
                  <a:srgbClr val="FFFF00"/>
                </a:solidFill>
                <a:latin typeface="NikoshBAN" pitchFamily="2" charset="0"/>
                <a:cs typeface="NikoshBAN" pitchFamily="2" charset="0"/>
              </a:rPr>
              <a:t>মালেক স্যারের </a:t>
            </a:r>
            <a:r>
              <a:rPr lang="bn-IN" sz="3200" dirty="0" smtClean="0">
                <a:solidFill>
                  <a:srgbClr val="FFFF00"/>
                </a:solidFill>
                <a:latin typeface="NikoshBAN" pitchFamily="2" charset="0"/>
                <a:cs typeface="NikoshBAN" pitchFamily="2" charset="0"/>
              </a:rPr>
              <a:t>বর্ণিত সূতার মত অংশটির ভূমিকা বিশ্লেষণ কর।  </a:t>
            </a:r>
            <a:endParaRPr lang="en-GB" sz="2000" dirty="0"/>
          </a:p>
        </p:txBody>
      </p:sp>
    </p:spTree>
    <p:extLst>
      <p:ext uri="{BB962C8B-B14F-4D97-AF65-F5344CB8AC3E}">
        <p14:creationId xmlns:p14="http://schemas.microsoft.com/office/powerpoint/2010/main" val="395165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ircle(in)">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ircle(in)">
                                      <p:cBhvr>
                                        <p:cTn id="3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2696"/>
            <a:ext cx="9144000" cy="1728192"/>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2800" spc="50" dirty="0" err="1"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পরিচিতি</a:t>
            </a:r>
            <a:r>
              <a:rPr lang="en-US" sz="8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endParaRPr lang="en-GB" sz="8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4" name="Rectangle 3"/>
          <p:cNvSpPr/>
          <p:nvPr/>
        </p:nvSpPr>
        <p:spPr>
          <a:xfrm>
            <a:off x="0" y="2442368"/>
            <a:ext cx="9144000" cy="415498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buClr>
                <a:srgbClr val="873624"/>
              </a:buClr>
            </a:pPr>
            <a:r>
              <a:rPr lang="as-IN" sz="66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মোঃ আকতারুজ্জামান </a:t>
            </a:r>
          </a:p>
          <a:p>
            <a:pPr lvl="0" algn="ctr">
              <a:buClr>
                <a:srgbClr val="873624"/>
              </a:buClr>
            </a:pPr>
            <a:r>
              <a:rPr lang="as-IN" sz="66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প্রধান শিক্ষক</a:t>
            </a:r>
          </a:p>
          <a:p>
            <a:pPr lvl="0" algn="ctr">
              <a:buClr>
                <a:srgbClr val="873624"/>
              </a:buClr>
            </a:pPr>
            <a:r>
              <a:rPr lang="as-IN" sz="66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হাসিনা গাজী বালিকা উচ্চ বিদ্যালয় </a:t>
            </a:r>
          </a:p>
          <a:p>
            <a:pPr lvl="0" algn="ctr">
              <a:buClr>
                <a:srgbClr val="873624"/>
              </a:buClr>
            </a:pPr>
            <a:r>
              <a:rPr lang="as-IN" sz="66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বকশীগঞ্জ , জামালপুর ।</a:t>
            </a:r>
          </a:p>
        </p:txBody>
      </p:sp>
    </p:spTree>
    <p:extLst>
      <p:ext uri="{BB962C8B-B14F-4D97-AF65-F5344CB8AC3E}">
        <p14:creationId xmlns:p14="http://schemas.microsoft.com/office/powerpoint/2010/main" val="189236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4664"/>
            <a:ext cx="9144000" cy="1569660"/>
          </a:xfrm>
          <a:prstGeom prst="rect">
            <a:avLst/>
          </a:prstGeom>
        </p:spPr>
        <p:txBody>
          <a:bodyPr wrap="square">
            <a:spAutoFit/>
          </a:bodyPr>
          <a:lstStyle/>
          <a:p>
            <a:pPr lvl="0" algn="ctr" fontAlgn="base">
              <a:spcBef>
                <a:spcPct val="0"/>
              </a:spcBef>
              <a:spcAft>
                <a:spcPct val="0"/>
              </a:spcAft>
            </a:pPr>
            <a:r>
              <a:rPr lang="en-US" sz="9600" b="1" spc="50" dirty="0" smtClean="0">
                <a:ln w="11430"/>
                <a:solidFill>
                  <a:srgbClr val="FFFF00"/>
                </a:solidFill>
                <a:effectLst>
                  <a:outerShdw blurRad="76200" dist="50800" dir="5400000" algn="tl" rotWithShape="0">
                    <a:srgbClr val="000000">
                      <a:alpha val="65000"/>
                    </a:srgbClr>
                  </a:outerShdw>
                </a:effectLst>
                <a:latin typeface="Times New Roman" pitchFamily="18" charset="0"/>
                <a:cs typeface="NikoshBAN" pitchFamily="2" charset="0"/>
              </a:rPr>
              <a:t>THANK YOU</a:t>
            </a:r>
            <a:r>
              <a:rPr lang="bn-IN" sz="9600" b="1" spc="50" dirty="0" smtClean="0">
                <a:ln w="11430"/>
                <a:solidFill>
                  <a:srgbClr val="FFFF00"/>
                </a:solidFill>
                <a:effectLst>
                  <a:outerShdw blurRad="76200" dist="50800" dir="5400000" algn="tl" rotWithShape="0">
                    <a:srgbClr val="000000">
                      <a:alpha val="65000"/>
                    </a:srgbClr>
                  </a:outerShdw>
                </a:effectLst>
                <a:latin typeface="Times New Roman" pitchFamily="18" charset="0"/>
                <a:cs typeface="NikoshBAN" pitchFamily="2" charset="0"/>
              </a:rPr>
              <a:t> </a:t>
            </a:r>
            <a:endParaRPr lang="bn-IN" sz="1400" b="1" spc="50" dirty="0">
              <a:ln w="11430"/>
              <a:solidFill>
                <a:srgbClr val="FFFF00"/>
              </a:solidFill>
              <a:effectLst>
                <a:outerShdw blurRad="76200" dist="50800" dir="5400000" algn="tl" rotWithShape="0">
                  <a:srgbClr val="000000">
                    <a:alpha val="65000"/>
                  </a:srgbClr>
                </a:outerShdw>
              </a:effectLst>
              <a:latin typeface="Times New Roman" pitchFamily="18" charset="0"/>
              <a:cs typeface="NikoshBAN" pitchFamily="2" charset="0"/>
            </a:endParaRPr>
          </a:p>
        </p:txBody>
      </p:sp>
      <p:pic>
        <p:nvPicPr>
          <p:cNvPr id="2050" name="Picture 2" descr="F:\Content Picture\Fl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6" y="1685165"/>
            <a:ext cx="9133294" cy="517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78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0792" y="548680"/>
            <a:ext cx="7851648" cy="18288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12800"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পাঠ </a:t>
            </a:r>
            <a:r>
              <a:rPr lang="en-US" sz="12800" spc="50" dirty="0" err="1"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পরিচিতি</a:t>
            </a:r>
            <a:r>
              <a:rPr lang="en-US" sz="8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endParaRPr lang="en-GB" sz="8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6" name="Rectangle 5"/>
          <p:cNvSpPr/>
          <p:nvPr/>
        </p:nvSpPr>
        <p:spPr>
          <a:xfrm>
            <a:off x="0" y="2370360"/>
            <a:ext cx="9144000" cy="415498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buClr>
                <a:srgbClr val="AA2B1E"/>
              </a:buClr>
              <a:buSzPct val="85000"/>
            </a:pPr>
            <a:r>
              <a:rPr lang="bn-IN" sz="8800" b="1" spc="50" dirty="0">
                <a:ln w="11430"/>
                <a:solidFill>
                  <a:srgbClr val="003300"/>
                </a:solidFill>
                <a:effectLst>
                  <a:outerShdw blurRad="76200" dist="50800" dir="5400000" algn="tl" rotWithShape="0">
                    <a:srgbClr val="000000">
                      <a:alpha val="65000"/>
                    </a:srgbClr>
                  </a:outerShdw>
                </a:effectLst>
                <a:latin typeface="NikoshBAN" pitchFamily="2" charset="0"/>
                <a:cs typeface="NikoshBAN" pitchFamily="2" charset="0"/>
              </a:rPr>
              <a:t>শ্রেণি - ৮ম  </a:t>
            </a:r>
          </a:p>
          <a:p>
            <a:pPr lvl="0" algn="ctr">
              <a:buClr>
                <a:srgbClr val="AA2B1E"/>
              </a:buClr>
              <a:buSzPct val="85000"/>
            </a:pPr>
            <a:r>
              <a:rPr lang="bn-IN" sz="8800" b="1" spc="50" dirty="0">
                <a:ln w="11430"/>
                <a:solidFill>
                  <a:srgbClr val="003300"/>
                </a:solidFill>
                <a:effectLst>
                  <a:outerShdw blurRad="76200" dist="50800" dir="5400000" algn="tl" rotWithShape="0">
                    <a:srgbClr val="000000">
                      <a:alpha val="65000"/>
                    </a:srgbClr>
                  </a:outerShdw>
                </a:effectLst>
                <a:latin typeface="NikoshBAN" pitchFamily="2" charset="0"/>
                <a:cs typeface="NikoshBAN" pitchFamily="2" charset="0"/>
              </a:rPr>
              <a:t>বিষয় - সাধারন বিজ্ঞান</a:t>
            </a:r>
          </a:p>
          <a:p>
            <a:pPr lvl="0" algn="ctr">
              <a:buClr>
                <a:srgbClr val="AA2B1E"/>
              </a:buClr>
              <a:buSzPct val="85000"/>
            </a:pPr>
            <a:r>
              <a:rPr lang="bn-IN" sz="8800" b="1" spc="50" dirty="0">
                <a:ln w="11430"/>
                <a:solidFill>
                  <a:srgbClr val="003300"/>
                </a:solidFill>
                <a:effectLst>
                  <a:outerShdw blurRad="76200" dist="50800" dir="5400000" algn="tl" rotWithShape="0">
                    <a:srgbClr val="000000">
                      <a:alpha val="65000"/>
                    </a:srgbClr>
                  </a:outerShdw>
                </a:effectLst>
                <a:latin typeface="NikoshBAN" pitchFamily="2" charset="0"/>
                <a:cs typeface="NikoshBAN" pitchFamily="2" charset="0"/>
              </a:rPr>
              <a:t>অধ্যায় - </a:t>
            </a:r>
            <a:r>
              <a:rPr lang="bn-IN" sz="8800" b="1" spc="50" dirty="0" smtClean="0">
                <a:ln w="11430"/>
                <a:solidFill>
                  <a:srgbClr val="003300"/>
                </a:solidFill>
                <a:effectLst>
                  <a:outerShdw blurRad="76200" dist="50800" dir="5400000" algn="tl" rotWithShape="0">
                    <a:srgbClr val="000000">
                      <a:alpha val="65000"/>
                    </a:srgbClr>
                  </a:outerShdw>
                </a:effectLst>
                <a:latin typeface="NikoshBAN" pitchFamily="2" charset="0"/>
                <a:cs typeface="NikoshBAN" pitchFamily="2" charset="0"/>
              </a:rPr>
              <a:t>দ্বিতীয়  </a:t>
            </a:r>
            <a:endParaRPr lang="en-GB" sz="8800" b="1" spc="50" dirty="0">
              <a:ln w="11430"/>
              <a:solidFill>
                <a:srgbClr val="00330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24107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S COMPUTER\Downloads\RN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74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কোষ বিভাজ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 y="0"/>
            <a:ext cx="909798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49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heel(1)">
                                      <p:cBhvr>
                                        <p:cTn id="7"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iology Helpline: কোষের প্রকারভে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13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নবম শ্রেণির পড়াশোনা | অনুশীলন | Th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80"/>
            <a:ext cx="9133780" cy="686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55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S COMPUTER\Downloads\Chromosom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15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43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414</TotalTime>
  <Words>1107</Words>
  <Application>Microsoft Office PowerPoint</Application>
  <PresentationFormat>On-screen Show (4:3)</PresentationFormat>
  <Paragraphs>59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PowerPoint Presentation</vt:lpstr>
      <vt:lpstr>PowerPoint Presentation</vt:lpstr>
      <vt:lpstr>পরিচিতি </vt:lpstr>
      <vt:lpstr>পাঠ পরিচিতি </vt:lpstr>
      <vt:lpstr>PowerPoint Presentation</vt:lpstr>
      <vt:lpstr>PowerPoint Presentation</vt:lpstr>
      <vt:lpstr>PowerPoint Presentation</vt:lpstr>
      <vt:lpstr>PowerPoint Presentation</vt:lpstr>
      <vt:lpstr>PowerPoint Presentation</vt:lpstr>
      <vt:lpstr>মাইটোসিস কোষ বিভাজন পদ্ধতি </vt:lpstr>
      <vt:lpstr>PowerPoint Presentation</vt:lpstr>
      <vt:lpstr>PowerPoint Presentation</vt:lpstr>
      <vt:lpstr>PowerPoint Presentation</vt:lpstr>
      <vt:lpstr>PowerPoint Presentation</vt:lpstr>
      <vt:lpstr>PowerPoint Presentation</vt:lpstr>
      <vt:lpstr>প্রোফেজের বৈশিষ্ট্য </vt:lpstr>
      <vt:lpstr>PowerPoint Presentation</vt:lpstr>
      <vt:lpstr>প্রো- মেটাফেজের  বৈশিষ্ট্য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 COMPUTER</dc:creator>
  <cp:lastModifiedBy>JS COMPUTER</cp:lastModifiedBy>
  <cp:revision>95</cp:revision>
  <dcterms:created xsi:type="dcterms:W3CDTF">2020-07-28T19:24:29Z</dcterms:created>
  <dcterms:modified xsi:type="dcterms:W3CDTF">2020-07-29T12:48:49Z</dcterms:modified>
</cp:coreProperties>
</file>