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89F1A1-8CC5-469A-B781-A9A8AAD67730}" type="doc">
      <dgm:prSet loTypeId="urn:microsoft.com/office/officeart/2005/8/layout/hierarchy3" loCatId="hierarchy" qsTypeId="urn:microsoft.com/office/officeart/2005/8/quickstyle/simple3" qsCatId="simple" csTypeId="urn:microsoft.com/office/officeart/2005/8/colors/accent0_1" csCatId="mainScheme" phldr="1"/>
      <dgm:spPr/>
      <dgm:t>
        <a:bodyPr/>
        <a:lstStyle/>
        <a:p>
          <a:endParaRPr lang="en-US"/>
        </a:p>
      </dgm:t>
    </dgm:pt>
    <dgm:pt modelId="{62DCCA1B-40AF-49D8-899F-754803AC30F3}" type="pres">
      <dgm:prSet presAssocID="{F989F1A1-8CC5-469A-B781-A9A8AAD67730}" presName="diagram" presStyleCnt="0">
        <dgm:presLayoutVars>
          <dgm:chPref val="1"/>
          <dgm:dir/>
          <dgm:animOne val="branch"/>
          <dgm:animLvl val="lvl"/>
          <dgm:resizeHandles/>
        </dgm:presLayoutVars>
      </dgm:prSet>
      <dgm:spPr/>
      <dgm:t>
        <a:bodyPr/>
        <a:lstStyle/>
        <a:p>
          <a:endParaRPr lang="en-US"/>
        </a:p>
      </dgm:t>
    </dgm:pt>
  </dgm:ptLst>
  <dgm:cxnLst>
    <dgm:cxn modelId="{95D8D2B5-A883-48E1-AE5D-D64607C01A04}" type="presOf" srcId="{F989F1A1-8CC5-469A-B781-A9A8AAD67730}" destId="{62DCCA1B-40AF-49D8-899F-754803AC30F3}"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89F1A1-8CC5-469A-B781-A9A8AAD67730}" type="doc">
      <dgm:prSet loTypeId="urn:microsoft.com/office/officeart/2005/8/layout/hierarchy3" loCatId="hierarchy" qsTypeId="urn:microsoft.com/office/officeart/2005/8/quickstyle/simple3" qsCatId="simple" csTypeId="urn:microsoft.com/office/officeart/2005/8/colors/accent0_1" csCatId="mainScheme" phldr="1"/>
      <dgm:spPr/>
      <dgm:t>
        <a:bodyPr/>
        <a:lstStyle/>
        <a:p>
          <a:endParaRPr lang="en-US"/>
        </a:p>
      </dgm:t>
    </dgm:pt>
    <dgm:pt modelId="{62DCCA1B-40AF-49D8-899F-754803AC30F3}" type="pres">
      <dgm:prSet presAssocID="{F989F1A1-8CC5-469A-B781-A9A8AAD67730}" presName="diagram" presStyleCnt="0">
        <dgm:presLayoutVars>
          <dgm:chPref val="1"/>
          <dgm:dir/>
          <dgm:animOne val="branch"/>
          <dgm:animLvl val="lvl"/>
          <dgm:resizeHandles/>
        </dgm:presLayoutVars>
      </dgm:prSet>
      <dgm:spPr/>
      <dgm:t>
        <a:bodyPr/>
        <a:lstStyle/>
        <a:p>
          <a:endParaRPr lang="en-US"/>
        </a:p>
      </dgm:t>
    </dgm:pt>
  </dgm:ptLst>
  <dgm:cxnLst>
    <dgm:cxn modelId="{28EE4DA0-9A75-4C6B-A866-96495ECBE63F}" type="presOf" srcId="{F989F1A1-8CC5-469A-B781-A9A8AAD67730}" destId="{62DCCA1B-40AF-49D8-899F-754803AC30F3}" srcOrd="0"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5000" advTm="98000">
        <p:cut/>
        <p:sndAc>
          <p:stSnd>
            <p:snd r:embed="rId1" name="chimes.wav"/>
          </p:stSnd>
        </p:sndAc>
      </p:transition>
    </mc:Choice>
    <mc:Fallback>
      <p:transition spd="slow" advTm="98000">
        <p:cut/>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5000" advTm="98000">
        <p:cut/>
        <p:sndAc>
          <p:stSnd>
            <p:snd r:embed="rId13" name="chimes.wav"/>
          </p:stSnd>
        </p:sndAc>
      </p:transition>
    </mc:Choice>
    <mc:Fallback>
      <p:transition spd="slow" advTm="98000">
        <p:cut/>
        <p:sndAc>
          <p:stSnd>
            <p:snd r:embed="rId13" name="chimes.wav"/>
          </p:stSnd>
        </p:sndAc>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23119530"/>
              </p:ext>
            </p:extLst>
          </p:nvPr>
        </p:nvGraphicFramePr>
        <p:xfrm>
          <a:off x="360218" y="824345"/>
          <a:ext cx="3733800" cy="369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 15"/>
          <p:cNvGraphicFramePr/>
          <p:nvPr>
            <p:extLst>
              <p:ext uri="{D42A27DB-BD31-4B8C-83A1-F6EECF244321}">
                <p14:modId xmlns:p14="http://schemas.microsoft.com/office/powerpoint/2010/main" val="1005720172"/>
              </p:ext>
            </p:extLst>
          </p:nvPr>
        </p:nvGraphicFramePr>
        <p:xfrm>
          <a:off x="665018" y="1129145"/>
          <a:ext cx="3733800" cy="3693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TextBox 18"/>
          <p:cNvSpPr txBox="1"/>
          <p:nvPr/>
        </p:nvSpPr>
        <p:spPr>
          <a:xfrm>
            <a:off x="1399308" y="434232"/>
            <a:ext cx="4849091" cy="369332"/>
          </a:xfrm>
          <a:prstGeom prst="rect">
            <a:avLst/>
          </a:prstGeom>
          <a:noFill/>
        </p:spPr>
        <p:txBody>
          <a:bodyPr wrap="square" rtlCol="0">
            <a:spAutoFit/>
          </a:bodyPr>
          <a:lstStyle/>
          <a:p>
            <a:endParaRPr lang="bn-BD"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1" name="TextBox 20"/>
          <p:cNvSpPr txBox="1"/>
          <p:nvPr/>
        </p:nvSpPr>
        <p:spPr>
          <a:xfrm>
            <a:off x="142009" y="76200"/>
            <a:ext cx="8763000" cy="6629400"/>
          </a:xfrm>
          <a:prstGeom prst="rect">
            <a:avLst/>
          </a:prstGeom>
          <a:gradFill flip="none" rotWithShape="1">
            <a:gsLst>
              <a:gs pos="0">
                <a:srgbClr val="E6DCAC"/>
              </a:gs>
              <a:gs pos="12000">
                <a:srgbClr val="E6D78A"/>
              </a:gs>
              <a:gs pos="30000">
                <a:srgbClr val="C7AC4C"/>
              </a:gs>
              <a:gs pos="45000">
                <a:srgbClr val="E6D78A"/>
              </a:gs>
              <a:gs pos="77000">
                <a:srgbClr val="C7AC4C"/>
              </a:gs>
              <a:gs pos="100000">
                <a:srgbClr val="E6DCAC"/>
              </a:gs>
            </a:gsLst>
            <a:path path="circle">
              <a:fillToRect l="50000" t="50000" r="50000" b="50000"/>
            </a:path>
            <a:tileRect/>
          </a:gradFill>
        </p:spPr>
        <p:txBody>
          <a:bodyPr wrap="square" rtlCol="0">
            <a:prstTxWarp prst="textChevronInverted">
              <a:avLst/>
            </a:prstTxWarp>
            <a:spAutoFit/>
          </a:bodyPr>
          <a:lstStyle/>
          <a:p>
            <a:r>
              <a:rPr lang="bn-BD" sz="8000" dirty="0" smtClean="0">
                <a:solidFill>
                  <a:schemeClr val="accent3">
                    <a:lumMod val="50000"/>
                  </a:schemeClr>
                </a:solidFill>
              </a:rPr>
              <a:t>  আজকের </a:t>
            </a:r>
          </a:p>
          <a:p>
            <a:r>
              <a:rPr lang="bn-BD" sz="8000" dirty="0" smtClean="0">
                <a:solidFill>
                  <a:schemeClr val="accent3">
                    <a:lumMod val="50000"/>
                  </a:schemeClr>
                </a:solidFill>
              </a:rPr>
              <a:t>পাঠে স্বাগতম </a:t>
            </a:r>
            <a:endParaRPr lang="bn-BD" sz="8000" dirty="0" smtClean="0">
              <a:solidFill>
                <a:schemeClr val="accent3">
                  <a:lumMod val="50000"/>
                </a:schemeClr>
              </a:solidFill>
            </a:endParaRPr>
          </a:p>
        </p:txBody>
      </p:sp>
      <p:sp>
        <p:nvSpPr>
          <p:cNvPr id="22" name="TextBox 21"/>
          <p:cNvSpPr txBox="1"/>
          <p:nvPr/>
        </p:nvSpPr>
        <p:spPr>
          <a:xfrm>
            <a:off x="1219200" y="415821"/>
            <a:ext cx="4191000" cy="369332"/>
          </a:xfrm>
          <a:prstGeom prst="rect">
            <a:avLst/>
          </a:prstGeom>
          <a:noFill/>
        </p:spPr>
        <p:txBody>
          <a:bodyPr wrap="square" rtlCol="0">
            <a:spAutoFit/>
          </a:bodyPr>
          <a:lstStyle/>
          <a:p>
            <a:r>
              <a:rPr lang="bn-BD" dirty="0" smtClean="0">
                <a:solidFill>
                  <a:srgbClr val="FFCCFF"/>
                </a:solidFill>
              </a:rPr>
              <a:t>।</a:t>
            </a:r>
          </a:p>
        </p:txBody>
      </p:sp>
    </p:spTree>
    <p:extLst>
      <p:ext uri="{BB962C8B-B14F-4D97-AF65-F5344CB8AC3E}">
        <p14:creationId xmlns:p14="http://schemas.microsoft.com/office/powerpoint/2010/main" val="11591123"/>
      </p:ext>
    </p:extLst>
  </p:cSld>
  <p:clrMapOvr>
    <a:masterClrMapping/>
  </p:clrMapOvr>
  <mc:AlternateContent xmlns:mc="http://schemas.openxmlformats.org/markup-compatibility/2006">
    <mc:Choice xmlns:p14="http://schemas.microsoft.com/office/powerpoint/2010/main" Requires="p14">
      <p:transition spd="slow" p14:dur="1600" advTm="98000">
        <p14:gallery dir="l"/>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1"/>
                                        </p:tgtEl>
                                        <p:attrNameLst>
                                          <p:attrName>style.visibility</p:attrName>
                                        </p:attrNameLst>
                                      </p:cBhvr>
                                      <p:to>
                                        <p:strVal val="visible"/>
                                      </p:to>
                                    </p:set>
                                    <p:set>
                                      <p:cBhvr>
                                        <p:cTn id="7" dur="455" fill="hold">
                                          <p:stCondLst>
                                            <p:cond delay="0"/>
                                          </p:stCondLst>
                                        </p:cTn>
                                        <p:tgtEl>
                                          <p:spTgt spid="21"/>
                                        </p:tgtEl>
                                        <p:attrNameLst>
                                          <p:attrName>style.rotation</p:attrName>
                                        </p:attrNameLst>
                                      </p:cBhvr>
                                      <p:to>
                                        <p:strVal val="-45.0"/>
                                      </p:to>
                                    </p:set>
                                    <p:anim calcmode="lin" valueType="num">
                                      <p:cBhvr>
                                        <p:cTn id="8"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95800" y="381000"/>
            <a:ext cx="45720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8978"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640773"/>
            <a:ext cx="2819400" cy="707886"/>
          </a:xfrm>
          <a:prstGeom prst="rect">
            <a:avLst/>
          </a:prstGeom>
          <a:noFill/>
          <a:ln w="12700">
            <a:solidFill>
              <a:schemeClr val="tx1"/>
            </a:solidFill>
          </a:ln>
        </p:spPr>
        <p:txBody>
          <a:bodyPr wrap="square" rtlCol="0">
            <a:spAutoFit/>
          </a:bodyPr>
          <a:lstStyle/>
          <a:p>
            <a:r>
              <a:rPr lang="bn-BD" sz="4000" dirty="0" smtClean="0"/>
              <a:t>দেখি ও বলি </a:t>
            </a:r>
            <a:endParaRPr lang="en-US" sz="4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13609"/>
            <a:ext cx="3533775" cy="48109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869873" y="941100"/>
            <a:ext cx="4191000" cy="5509200"/>
          </a:xfrm>
          <a:prstGeom prst="rect">
            <a:avLst/>
          </a:prstGeom>
        </p:spPr>
        <p:txBody>
          <a:bodyPr wrap="square">
            <a:spAutoFit/>
          </a:bodyPr>
          <a:lstStyle/>
          <a:p>
            <a:r>
              <a:rPr lang="as-IN" sz="1600" dirty="0"/>
              <a:t> তার মধ্য থেকে একটি কারামত হচ্ছে একদিন রাবেয়া ফোরাত নদীর তীরে বসে আল্লাহর ধ্যানে মগ্ন ছিলেন। এমনি সময় ততকালীন শ্রেষ্ঠ সাধক হযরত হাসান বসরী (রহ.) সেখানে হাজির হলেন। তিনি তার জায়নামাজখানি পানিতে বিছিয়ে দিলেন এবং রাবেয়াকে ডেকে বললেন, এসো রাবেয়া, আমরা দাঁড়িয়ে দু’রাকাত নামাজ আদায় করি। (এখানে হাসান বসরীর ইচ্ছে ছিল রাবেয়া তার আসনখানি ডুবে যাওয়া হতে রক্ষা করতে পারে কিনা)।</a:t>
            </a:r>
          </a:p>
          <a:p>
            <a:endParaRPr lang="as-IN" sz="1600" dirty="0"/>
          </a:p>
          <a:p>
            <a:r>
              <a:rPr lang="as-IN" sz="1600" dirty="0"/>
              <a:t>রাবেয়া কিছুক্ষণ চুপ থেকে তার জায়নামাজটিকে শূন্যলোকে উড়িয়ে ছিলেন এবং রাবেয়া নিজে উড়ে সেখানে বসে বললেন, জনাব আসুন, যদি পারেন এখানে এসে দু’রাকাত নামাজ আমরা আদায় করি। আল্লাহর নবী-রসূল ওলীদের বহু অলৌকিক ঘটনা রয়েছে। তবে তারা এসব ক্ষমতা নিয়ে কখনো অহংকার করেননি। তারা ইচ্ছাকৃতভাবে কখনো তা প্রকাশ করেননি। বরং তা আপনা আপনি প্রকাশিত হয়ে যেত। এত কামেল হয়েও হযরত রাবেয়াকে অনেক সময়ই ছিন্ন বসনে দেখা যেত।</a:t>
            </a:r>
            <a:endParaRPr lang="en-US" sz="1600" dirty="0"/>
          </a:p>
        </p:txBody>
      </p:sp>
    </p:spTree>
    <p:extLst>
      <p:ext uri="{BB962C8B-B14F-4D97-AF65-F5344CB8AC3E}">
        <p14:creationId xmlns:p14="http://schemas.microsoft.com/office/powerpoint/2010/main" val="1206691087"/>
      </p:ext>
    </p:extLst>
  </p:cSld>
  <p:clrMapOvr>
    <a:masterClrMapping/>
  </p:clrMapOvr>
  <mc:AlternateContent xmlns:mc="http://schemas.openxmlformats.org/markup-compatibility/2006">
    <mc:Choice xmlns:p14="http://schemas.microsoft.com/office/powerpoint/2010/main" Requires="p14">
      <p:transition spd="slow" p14:dur="800" advTm="98000">
        <p:circle/>
        <p:sndAc>
          <p:stSnd>
            <p:snd r:embed="rId2" name="chimes.wav"/>
          </p:stSnd>
        </p:sndAc>
      </p:transition>
    </mc:Choice>
    <mc:Fallback>
      <p:transition spd="slow" advTm="98000">
        <p:circle/>
        <p:sndAc>
          <p:stSnd>
            <p:snd r:embed="rId2"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95800" y="381000"/>
            <a:ext cx="45720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8978"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800" y="450273"/>
            <a:ext cx="3581400" cy="1323439"/>
          </a:xfrm>
          <a:prstGeom prst="rect">
            <a:avLst/>
          </a:prstGeom>
          <a:blipFill>
            <a:blip r:embed="rId3"/>
            <a:tile tx="0" ty="0" sx="100000" sy="100000" flip="none" algn="tl"/>
          </a:blipFill>
          <a:ln w="12700">
            <a:solidFill>
              <a:schemeClr val="tx1"/>
            </a:solidFill>
          </a:ln>
        </p:spPr>
        <p:txBody>
          <a:bodyPr wrap="square" rtlCol="0">
            <a:spAutoFit/>
          </a:bodyPr>
          <a:lstStyle/>
          <a:p>
            <a:r>
              <a:rPr lang="bn-BD" sz="4000" dirty="0" smtClean="0"/>
              <a:t> দেখি </a:t>
            </a:r>
            <a:r>
              <a:rPr lang="bn-BD" sz="4000" dirty="0" smtClean="0"/>
              <a:t>ও বলি </a:t>
            </a:r>
            <a:endParaRPr lang="bn-BD" sz="4000" dirty="0" smtClean="0"/>
          </a:p>
          <a:p>
            <a:endParaRPr lang="en-US" sz="400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13609"/>
            <a:ext cx="3533775" cy="48109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668981" y="1524000"/>
            <a:ext cx="4398819" cy="4708981"/>
          </a:xfrm>
          <a:prstGeom prst="rect">
            <a:avLst/>
          </a:prstGeom>
        </p:spPr>
        <p:txBody>
          <a:bodyPr wrap="square">
            <a:spAutoFit/>
          </a:bodyPr>
          <a:lstStyle/>
          <a:p>
            <a:r>
              <a:rPr lang="as-IN" sz="2000" dirty="0"/>
              <a:t>জানা যায় এক ঘুটঘুটে অন্ধকার রাতে রাবেয়া যখন আরাধনায় লিপ্ত ছিলেন, তখন তার মাথার ওপর কোনো শিকল দিয়ে বাঁধা ছাড়াই একটি ঝাড়বাতি জ্বলছিল। যার আলো বিচ্ছুতি হয়ে ঘরের চারপাশ আলোকিত হয়ে গেল। এ অলৌকিক ঘটনা দেখে মনিবের পাষাণ হৃদয় গলে গেল। মনিব মনে মনে বলল, হায়! এ আমি কাকে আমার ঘরে দাসী বানিয়ে রেখেছি? সে তো সামান্য নারী হতে পারে না। সে নিশ্চয় আল্লাহর প্রিয়জন।এ ঘটনার</a:t>
            </a:r>
          </a:p>
          <a:p>
            <a:endParaRPr lang="as-IN" sz="2000" dirty="0"/>
          </a:p>
          <a:p>
            <a:r>
              <a:rPr lang="as-IN" sz="2000" dirty="0"/>
              <a:t>পরদিন সকালে মনিব রাবেয়া বসরীকে দাসত্ব জীবন থেকে মুক্ত করলেন।</a:t>
            </a:r>
            <a:endParaRPr lang="en-US" sz="2000" dirty="0"/>
          </a:p>
        </p:txBody>
      </p:sp>
    </p:spTree>
    <p:extLst>
      <p:ext uri="{BB962C8B-B14F-4D97-AF65-F5344CB8AC3E}">
        <p14:creationId xmlns:p14="http://schemas.microsoft.com/office/powerpoint/2010/main" val="2539693149"/>
      </p:ext>
    </p:extLst>
  </p:cSld>
  <p:clrMapOvr>
    <a:masterClrMapping/>
  </p:clrMapOvr>
  <mc:AlternateContent xmlns:mc="http://schemas.openxmlformats.org/markup-compatibility/2006">
    <mc:Choice xmlns:p14="http://schemas.microsoft.com/office/powerpoint/2010/main" Requires="p14">
      <p:transition spd="slow" p14:dur="3900" advTm="98000">
        <p14:glitter pattern="hexagon"/>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95800" y="381000"/>
            <a:ext cx="45720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8978"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640773"/>
            <a:ext cx="3276600" cy="707886"/>
          </a:xfrm>
          <a:prstGeom prst="rect">
            <a:avLst/>
          </a:prstGeom>
          <a:blipFill>
            <a:blip r:embed="rId3"/>
            <a:tile tx="0" ty="0" sx="100000" sy="100000" flip="none" algn="tl"/>
          </a:blipFill>
          <a:ln w="12700">
            <a:solidFill>
              <a:schemeClr val="tx1"/>
            </a:solidFill>
          </a:ln>
        </p:spPr>
        <p:txBody>
          <a:bodyPr wrap="square" rtlCol="0">
            <a:spAutoFit/>
          </a:bodyPr>
          <a:lstStyle/>
          <a:p>
            <a:r>
              <a:rPr lang="bn-BD" sz="4000" dirty="0" smtClean="0"/>
              <a:t>দেখি ও বলি </a:t>
            </a:r>
            <a:endParaRPr lang="en-US" sz="400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13609"/>
            <a:ext cx="3533775" cy="48109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72000" y="640773"/>
            <a:ext cx="4572000" cy="5693866"/>
          </a:xfrm>
          <a:prstGeom prst="rect">
            <a:avLst/>
          </a:prstGeom>
        </p:spPr>
        <p:txBody>
          <a:bodyPr>
            <a:spAutoFit/>
          </a:bodyPr>
          <a:lstStyle/>
          <a:p>
            <a:r>
              <a:rPr lang="as-IN" sz="2800" dirty="0"/>
              <a:t>রাবেয়া বসরী প্রতি রাতে মোনাজাত করতেন, ‘হে প্রভু! সারা জাহান নিদ্রাকাতর। কিন্তু রাবেয়া এখনো তোমার দরজায় জেগে আছে। তোমার উপস্থিতি আমার নিদ্রা দূর করেছে। মাবুদ! আমি শপথ করছি, আমি নিদ্রা দিনেও চাই না, রাতেও চাই না। যতোদিন তোমার দিদার থেকে বঞ্চিত থাকবো, নিদ্রা চোখে যতোই আসুক না কেন নিদ্রার কোলে আমি আশ্রয় নেবো না।’ </a:t>
            </a:r>
            <a:endParaRPr lang="en-US" sz="2800" dirty="0"/>
          </a:p>
        </p:txBody>
      </p:sp>
    </p:spTree>
    <p:extLst>
      <p:ext uri="{BB962C8B-B14F-4D97-AF65-F5344CB8AC3E}">
        <p14:creationId xmlns:p14="http://schemas.microsoft.com/office/powerpoint/2010/main" val="2382771187"/>
      </p:ext>
    </p:extLst>
  </p:cSld>
  <p:clrMapOvr>
    <a:masterClrMapping/>
  </p:clrMapOvr>
  <mc:AlternateContent xmlns:mc="http://schemas.openxmlformats.org/markup-compatibility/2006">
    <mc:Choice xmlns:p14="http://schemas.microsoft.com/office/powerpoint/2010/main" Requires="p14">
      <p:transition spd="slow" p14:dur="2000" advTm="98000">
        <p14:prism isContent="1"/>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95800" y="381000"/>
            <a:ext cx="45720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8978"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81001" y="426028"/>
            <a:ext cx="3609974" cy="1323439"/>
          </a:xfrm>
          <a:prstGeom prst="rect">
            <a:avLst/>
          </a:prstGeom>
          <a:blipFill>
            <a:blip r:embed="rId3"/>
            <a:tile tx="0" ty="0" sx="100000" sy="100000" flip="none" algn="tl"/>
          </a:blipFill>
          <a:ln w="12700">
            <a:solidFill>
              <a:schemeClr val="tx1"/>
            </a:solidFill>
          </a:ln>
        </p:spPr>
        <p:txBody>
          <a:bodyPr wrap="square" rtlCol="0">
            <a:spAutoFit/>
          </a:bodyPr>
          <a:lstStyle/>
          <a:p>
            <a:r>
              <a:rPr lang="bn-BD" sz="4000" dirty="0" smtClean="0"/>
              <a:t>দেখি ও </a:t>
            </a:r>
            <a:r>
              <a:rPr lang="bn-BD" sz="4000" dirty="0" smtClean="0"/>
              <a:t>বলি</a:t>
            </a:r>
          </a:p>
          <a:p>
            <a:r>
              <a:rPr lang="bn-BD" sz="4000" dirty="0" smtClean="0"/>
              <a:t> </a:t>
            </a:r>
            <a:endParaRPr lang="en-US" sz="400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13609"/>
            <a:ext cx="3533775" cy="48109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606636" y="480583"/>
            <a:ext cx="4461164" cy="6186309"/>
          </a:xfrm>
          <a:prstGeom prst="rect">
            <a:avLst/>
          </a:prstGeom>
        </p:spPr>
        <p:txBody>
          <a:bodyPr wrap="square">
            <a:spAutoFit/>
          </a:bodyPr>
          <a:lstStyle/>
          <a:p>
            <a:r>
              <a:rPr lang="as-IN" sz="3600" dirty="0"/>
              <a:t>হযরত রাবেয়া বসরী (রাঃ) আনুমানিক ৯৫ থেকে ৯৯ হিজরির মধ্যে কোনো এক সময় ইরাকের বসরা নগরীতে জন্মগ্রহণ করেন। তিনি জেরুসালেমে ওফাত লাভ করেন ১৮৫ হিজরিতে (৭১৭ খ্রিঃ)।</a:t>
            </a:r>
          </a:p>
          <a:p>
            <a:endParaRPr lang="en-US" sz="3600" dirty="0"/>
          </a:p>
        </p:txBody>
      </p:sp>
    </p:spTree>
    <p:extLst>
      <p:ext uri="{BB962C8B-B14F-4D97-AF65-F5344CB8AC3E}">
        <p14:creationId xmlns:p14="http://schemas.microsoft.com/office/powerpoint/2010/main" val="154689598"/>
      </p:ext>
    </p:extLst>
  </p:cSld>
  <p:clrMapOvr>
    <a:masterClrMapping/>
  </p:clrMapOvr>
  <mc:AlternateContent xmlns:mc="http://schemas.openxmlformats.org/markup-compatibility/2006">
    <mc:Choice xmlns:p14="http://schemas.microsoft.com/office/powerpoint/2010/main" Requires="p14">
      <p:transition spd="med" p14:dur="700" advTm="98000">
        <p:fade/>
        <p:sndAc>
          <p:stSnd>
            <p:snd r:embed="rId2" name="chimes.wav"/>
          </p:stSnd>
        </p:sndAc>
      </p:transition>
    </mc:Choice>
    <mc:Fallback>
      <p:transition spd="med" advTm="98000">
        <p:fade/>
        <p:sndAc>
          <p:stSnd>
            <p:snd r:embed="rId2"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95800" y="381000"/>
            <a:ext cx="45720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8978"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800" y="501410"/>
            <a:ext cx="3886200" cy="1323439"/>
          </a:xfrm>
          <a:prstGeom prst="rect">
            <a:avLst/>
          </a:prstGeom>
          <a:blipFill>
            <a:blip r:embed="rId3"/>
            <a:tile tx="0" ty="0" sx="100000" sy="100000" flip="none" algn="tl"/>
          </a:blipFill>
          <a:ln w="12700">
            <a:solidFill>
              <a:schemeClr val="tx1"/>
            </a:solidFill>
          </a:ln>
        </p:spPr>
        <p:txBody>
          <a:bodyPr wrap="square" rtlCol="0">
            <a:spAutoFit/>
          </a:bodyPr>
          <a:lstStyle/>
          <a:p>
            <a:r>
              <a:rPr lang="bn-BD" sz="4000" dirty="0" smtClean="0"/>
              <a:t> দেখি </a:t>
            </a:r>
            <a:r>
              <a:rPr lang="bn-BD" sz="4000" dirty="0" smtClean="0"/>
              <a:t>ও </a:t>
            </a:r>
            <a:r>
              <a:rPr lang="bn-BD" sz="4000" dirty="0" smtClean="0"/>
              <a:t>বলি</a:t>
            </a:r>
          </a:p>
          <a:p>
            <a:r>
              <a:rPr lang="bn-BD" sz="4000" dirty="0" smtClean="0"/>
              <a:t> </a:t>
            </a:r>
            <a:endParaRPr lang="en-US" sz="400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13609"/>
            <a:ext cx="3533775" cy="48109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067300" y="497946"/>
            <a:ext cx="3848100" cy="1015663"/>
          </a:xfrm>
          <a:prstGeom prst="rect">
            <a:avLst/>
          </a:prstGeom>
          <a:blipFill>
            <a:blip r:embed="rId3"/>
            <a:tile tx="0" ty="0" sx="100000" sy="100000" flip="none" algn="tl"/>
          </a:blipFill>
        </p:spPr>
        <p:txBody>
          <a:bodyPr wrap="square" rtlCol="0">
            <a:spAutoFit/>
          </a:bodyPr>
          <a:lstStyle/>
          <a:p>
            <a:r>
              <a:rPr lang="bn-BD" sz="6000" dirty="0" smtClean="0"/>
              <a:t>মুল্যায়ন </a:t>
            </a:r>
            <a:endParaRPr lang="en-US" sz="6000" dirty="0"/>
          </a:p>
        </p:txBody>
      </p:sp>
      <p:sp>
        <p:nvSpPr>
          <p:cNvPr id="5" name="TextBox 4"/>
          <p:cNvSpPr txBox="1"/>
          <p:nvPr/>
        </p:nvSpPr>
        <p:spPr>
          <a:xfrm>
            <a:off x="4987636" y="1752600"/>
            <a:ext cx="3927764" cy="4893647"/>
          </a:xfrm>
          <a:prstGeom prst="rect">
            <a:avLst/>
          </a:prstGeom>
          <a:blipFill>
            <a:blip r:embed="rId3"/>
            <a:tile tx="0" ty="0" sx="100000" sy="100000" flip="none" algn="tl"/>
          </a:blipFill>
        </p:spPr>
        <p:txBody>
          <a:bodyPr wrap="square" rtlCol="0">
            <a:spAutoFit/>
          </a:bodyPr>
          <a:lstStyle/>
          <a:p>
            <a:pPr marL="285750" indent="-285750">
              <a:buFont typeface="Wingdings" pitchFamily="2" charset="2"/>
              <a:buChar char="Ø"/>
            </a:pPr>
            <a:r>
              <a:rPr lang="bn-BD" sz="2400" dirty="0" smtClean="0"/>
              <a:t>রাবেয়া বসরি জন্ম কত হিজরি সনে ।</a:t>
            </a:r>
          </a:p>
          <a:p>
            <a:pPr marL="285750" indent="-285750">
              <a:buFont typeface="Wingdings" pitchFamily="2" charset="2"/>
              <a:buChar char="Ø"/>
            </a:pPr>
            <a:r>
              <a:rPr lang="bn-BD" sz="2400" dirty="0"/>
              <a:t> </a:t>
            </a:r>
            <a:r>
              <a:rPr lang="bn-BD" sz="2400" dirty="0" smtClean="0"/>
              <a:t>রাবেয়া অর্থ কি ? </a:t>
            </a:r>
          </a:p>
          <a:p>
            <a:pPr marL="285750" indent="-285750">
              <a:buFont typeface="Wingdings" pitchFamily="2" charset="2"/>
              <a:buChar char="Ø"/>
            </a:pPr>
            <a:r>
              <a:rPr lang="bn-BD" sz="2400" dirty="0"/>
              <a:t> </a:t>
            </a:r>
            <a:r>
              <a:rPr lang="bn-BD" sz="2400" dirty="0" smtClean="0"/>
              <a:t>রাবেয়া দিনের বেলায় কি করতেন ? </a:t>
            </a:r>
          </a:p>
          <a:p>
            <a:pPr marL="285750" indent="-285750">
              <a:buFont typeface="Wingdings" pitchFamily="2" charset="2"/>
              <a:buChar char="Ø"/>
            </a:pPr>
            <a:r>
              <a:rPr lang="bn-BD" sz="2400" dirty="0"/>
              <a:t> </a:t>
            </a:r>
            <a:r>
              <a:rPr lang="bn-BD" sz="2400" dirty="0" smtClean="0"/>
              <a:t>তার জিওব যাপন কেমন ? </a:t>
            </a:r>
          </a:p>
          <a:p>
            <a:pPr marL="285750" indent="-285750">
              <a:buFont typeface="Wingdings" pitchFamily="2" charset="2"/>
              <a:buChar char="Ø"/>
            </a:pPr>
            <a:r>
              <a:rPr lang="bn-BD" sz="2400" dirty="0"/>
              <a:t> </a:t>
            </a:r>
            <a:r>
              <a:rPr lang="bn-BD" sz="2400" dirty="0" smtClean="0"/>
              <a:t>কত সনে ইন্তেকাল করেন ? </a:t>
            </a:r>
          </a:p>
          <a:p>
            <a:pPr marL="285750" indent="-285750">
              <a:buFont typeface="Wingdings" pitchFamily="2" charset="2"/>
              <a:buChar char="Ø"/>
            </a:pPr>
            <a:r>
              <a:rPr lang="bn-BD" sz="2400" dirty="0"/>
              <a:t> </a:t>
            </a:r>
            <a:r>
              <a:rPr lang="bn-BD" sz="2400" dirty="0" smtClean="0"/>
              <a:t>তিনি কি সাহাবি /তাবেয়ি ছিলেন ? </a:t>
            </a:r>
          </a:p>
          <a:p>
            <a:pPr marL="285750" indent="-285750">
              <a:buFont typeface="Wingdings" pitchFamily="2" charset="2"/>
              <a:buChar char="Ø"/>
            </a:pPr>
            <a:endParaRPr lang="bn-BD" sz="2400" dirty="0"/>
          </a:p>
          <a:p>
            <a:pPr marL="285750" indent="-285750">
              <a:buFont typeface="Wingdings" pitchFamily="2" charset="2"/>
              <a:buChar char="Ø"/>
            </a:pPr>
            <a:endParaRPr lang="bn-BD" sz="2400" dirty="0" smtClean="0"/>
          </a:p>
          <a:p>
            <a:pPr marL="285750" indent="-285750">
              <a:buFont typeface="Wingdings" pitchFamily="2" charset="2"/>
              <a:buChar char="Ø"/>
            </a:pPr>
            <a:endParaRPr lang="en-US" sz="2400" dirty="0"/>
          </a:p>
        </p:txBody>
      </p:sp>
    </p:spTree>
    <p:extLst>
      <p:ext uri="{BB962C8B-B14F-4D97-AF65-F5344CB8AC3E}">
        <p14:creationId xmlns:p14="http://schemas.microsoft.com/office/powerpoint/2010/main" val="3234680969"/>
      </p:ext>
    </p:extLst>
  </p:cSld>
  <p:clrMapOvr>
    <a:masterClrMapping/>
  </p:clrMapOvr>
  <mc:AlternateContent xmlns:mc="http://schemas.openxmlformats.org/markup-compatibility/2006">
    <mc:Choice xmlns:p14="http://schemas.microsoft.com/office/powerpoint/2010/main" Requires="p14">
      <p:transition spd="slow" p14:dur="1600" advTm="98000">
        <p:blinds dir="vert"/>
        <p:sndAc>
          <p:stSnd>
            <p:snd r:embed="rId2" name="chimes.wav"/>
          </p:stSnd>
        </p:sndAc>
      </p:transition>
    </mc:Choice>
    <mc:Fallback>
      <p:transition spd="slow" advTm="98000">
        <p:blinds dir="vert"/>
        <p:sndAc>
          <p:stSnd>
            <p:snd r:embed="rId2"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95800" y="381000"/>
            <a:ext cx="45720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8978"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81000"/>
            <a:ext cx="4350327"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1" y="381001"/>
            <a:ext cx="3920836"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8613150"/>
      </p:ext>
    </p:extLst>
  </p:cSld>
  <p:clrMapOvr>
    <a:masterClrMapping/>
  </p:clrMapOvr>
  <mc:AlternateContent xmlns:mc="http://schemas.openxmlformats.org/markup-compatibility/2006">
    <mc:Choice xmlns:p14="http://schemas.microsoft.com/office/powerpoint/2010/main" Requires="p14">
      <p:transition spd="slow" p14:dur="1600" advTm="98000">
        <p:blinds dir="vert"/>
        <p:sndAc>
          <p:stSnd>
            <p:snd r:embed="rId2" name="chimes.wav"/>
          </p:stSnd>
        </p:sndAc>
      </p:transition>
    </mc:Choice>
    <mc:Fallback>
      <p:transition spd="slow" advTm="98000">
        <p:blinds dir="vert"/>
        <p:sndAc>
          <p:stSnd>
            <p:snd r:embed="rId2"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724400" y="381000"/>
            <a:ext cx="41148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6977" y="481280"/>
            <a:ext cx="3818659" cy="1323439"/>
          </a:xfrm>
          <a:prstGeom prst="rect">
            <a:avLst/>
          </a:prstGeom>
          <a:blipFill>
            <a:blip r:embed="rId3"/>
            <a:tile tx="0" ty="0" sx="100000" sy="100000" flip="none" algn="tl"/>
          </a:blipFill>
        </p:spPr>
        <p:txBody>
          <a:bodyPr wrap="square" rtlCol="0">
            <a:spAutoFit/>
          </a:bodyPr>
          <a:lstStyle/>
          <a:p>
            <a:r>
              <a:rPr lang="bn-BD" sz="8000" dirty="0" smtClean="0"/>
              <a:t> পরিচয়   </a:t>
            </a:r>
            <a:endParaRPr lang="en-US" sz="8000" dirty="0"/>
          </a:p>
        </p:txBody>
      </p:sp>
      <p:sp>
        <p:nvSpPr>
          <p:cNvPr id="23" name="TextBox 22"/>
          <p:cNvSpPr txBox="1"/>
          <p:nvPr/>
        </p:nvSpPr>
        <p:spPr>
          <a:xfrm>
            <a:off x="4987636" y="2313709"/>
            <a:ext cx="3851564" cy="4031873"/>
          </a:xfrm>
          <a:prstGeom prst="rect">
            <a:avLst/>
          </a:prstGeom>
          <a:noFill/>
        </p:spPr>
        <p:txBody>
          <a:bodyPr wrap="square" rtlCol="0">
            <a:spAutoFit/>
          </a:bodyPr>
          <a:lstStyle/>
          <a:p>
            <a:r>
              <a:rPr lang="bn-BD" sz="3200" dirty="0" smtClean="0"/>
              <a:t>শ্রেনি = ৮ম </a:t>
            </a:r>
          </a:p>
          <a:p>
            <a:r>
              <a:rPr lang="bn-BD" sz="3200" dirty="0"/>
              <a:t> </a:t>
            </a:r>
            <a:r>
              <a:rPr lang="bn-BD" sz="3200" dirty="0" smtClean="0"/>
              <a:t>বিষয় –ইসলাম ও নৈতিক  শিক্ষা </a:t>
            </a:r>
          </a:p>
          <a:p>
            <a:r>
              <a:rPr lang="bn-BD" sz="3200" dirty="0"/>
              <a:t> </a:t>
            </a:r>
            <a:r>
              <a:rPr lang="bn-BD" sz="3200" dirty="0" smtClean="0"/>
              <a:t>পাঠ – হযরত রাবেয়া বসরি রঃ </a:t>
            </a:r>
          </a:p>
          <a:p>
            <a:r>
              <a:rPr lang="bn-BD" sz="3200" dirty="0"/>
              <a:t> </a:t>
            </a:r>
            <a:r>
              <a:rPr lang="bn-BD" sz="3200" dirty="0" smtClean="0"/>
              <a:t>সময় =৪৫ মিনিট । </a:t>
            </a:r>
          </a:p>
          <a:p>
            <a:r>
              <a:rPr lang="bn-BD" sz="3200" dirty="0"/>
              <a:t> </a:t>
            </a:r>
            <a:r>
              <a:rPr lang="bn-BD" sz="3200" dirty="0" smtClean="0"/>
              <a:t>তারিখ – </a:t>
            </a:r>
          </a:p>
          <a:p>
            <a:r>
              <a:rPr lang="bn-BD" sz="3200" dirty="0"/>
              <a:t> </a:t>
            </a:r>
            <a:r>
              <a:rPr lang="bn-BD" sz="3200" dirty="0" smtClean="0"/>
              <a:t>২৮/০৭/ ২০২০ </a:t>
            </a:r>
            <a:endParaRPr lang="en-US" sz="3200" dirty="0"/>
          </a:p>
        </p:txBody>
      </p:sp>
      <p:sp>
        <p:nvSpPr>
          <p:cNvPr id="24" name="TextBox 23"/>
          <p:cNvSpPr txBox="1"/>
          <p:nvPr/>
        </p:nvSpPr>
        <p:spPr>
          <a:xfrm>
            <a:off x="332509" y="2159564"/>
            <a:ext cx="3768436" cy="4524315"/>
          </a:xfrm>
          <a:prstGeom prst="rect">
            <a:avLst/>
          </a:prstGeom>
          <a:noFill/>
        </p:spPr>
        <p:txBody>
          <a:bodyPr wrap="square" rtlCol="0">
            <a:spAutoFit/>
          </a:bodyPr>
          <a:lstStyle/>
          <a:p>
            <a:r>
              <a:rPr lang="bn-BD" sz="3600" dirty="0" smtClean="0"/>
              <a:t>  মোহাম্মদ =দাউদ </a:t>
            </a:r>
          </a:p>
          <a:p>
            <a:r>
              <a:rPr lang="bn-BD" sz="3600" dirty="0"/>
              <a:t> </a:t>
            </a:r>
            <a:r>
              <a:rPr lang="bn-BD" sz="3600" dirty="0" smtClean="0"/>
              <a:t>সিনিয়র শিক্ষক </a:t>
            </a:r>
          </a:p>
          <a:p>
            <a:r>
              <a:rPr lang="bn-BD" sz="3600" dirty="0"/>
              <a:t> </a:t>
            </a:r>
            <a:r>
              <a:rPr lang="bn-BD" sz="3600" dirty="0" smtClean="0"/>
              <a:t>রতনপুর হাজি ছৈয়দের রহমান স্মৃতি </a:t>
            </a:r>
          </a:p>
          <a:p>
            <a:r>
              <a:rPr lang="bn-BD" sz="3600" dirty="0" smtClean="0"/>
              <a:t>উচ্চ বিদ্যালয় ।</a:t>
            </a:r>
          </a:p>
          <a:p>
            <a:r>
              <a:rPr lang="bn-BD" sz="3600" dirty="0"/>
              <a:t> </a:t>
            </a:r>
            <a:r>
              <a:rPr lang="bn-BD" sz="3600" dirty="0" smtClean="0"/>
              <a:t>ফেনি সদর ।</a:t>
            </a:r>
          </a:p>
          <a:p>
            <a:r>
              <a:rPr lang="bn-BD" sz="3600" dirty="0"/>
              <a:t> </a:t>
            </a:r>
            <a:r>
              <a:rPr lang="bn-BD" sz="3600" dirty="0" smtClean="0"/>
              <a:t>ফেনি । </a:t>
            </a:r>
            <a:endParaRPr lang="en-US" sz="3600" dirty="0"/>
          </a:p>
        </p:txBody>
      </p:sp>
    </p:spTree>
    <p:extLst>
      <p:ext uri="{BB962C8B-B14F-4D97-AF65-F5344CB8AC3E}">
        <p14:creationId xmlns:p14="http://schemas.microsoft.com/office/powerpoint/2010/main" val="2134567218"/>
      </p:ext>
    </p:extLst>
  </p:cSld>
  <p:clrMapOvr>
    <a:masterClrMapping/>
  </p:clrMapOvr>
  <mc:AlternateContent xmlns:mc="http://schemas.openxmlformats.org/markup-compatibility/2006">
    <mc:Choice xmlns:p14="http://schemas.microsoft.com/office/powerpoint/2010/main" Requires="p14">
      <p:transition spd="slow" advTm="98000">
        <p14:flash/>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trips(downLeft)">
                                      <p:cBhvr>
                                        <p:cTn id="10" dur="500"/>
                                        <p:tgtEl>
                                          <p:spTgt spid="1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strips(downLeft)">
                                      <p:cBhvr>
                                        <p:cTn id="13" dur="500"/>
                                        <p:tgtEl>
                                          <p:spTgt spid="12"/>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strips(downLeft)">
                                      <p:cBhvr>
                                        <p:cTn id="16" dur="500"/>
                                        <p:tgtEl>
                                          <p:spTgt spid="13"/>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trips(downLeft)">
                                      <p:cBhvr>
                                        <p:cTn id="19" dur="500"/>
                                        <p:tgtEl>
                                          <p:spTgt spid="14"/>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trips(downLeft)">
                                      <p:cBhvr>
                                        <p:cTn id="22" dur="500"/>
                                        <p:tgtEl>
                                          <p:spTgt spid="15"/>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strips(downLeft)">
                                      <p:cBhvr>
                                        <p:cTn id="25" dur="500"/>
                                        <p:tgtEl>
                                          <p:spTgt spid="16"/>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strips(downLeft)">
                                      <p:cBhvr>
                                        <p:cTn id="28" dur="500"/>
                                        <p:tgtEl>
                                          <p:spTgt spid="17"/>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strips(downLeft)">
                                      <p:cBhvr>
                                        <p:cTn id="31" dur="500"/>
                                        <p:tgtEl>
                                          <p:spTgt spid="18"/>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strips(downLeft)">
                                      <p:cBhvr>
                                        <p:cTn id="34" dur="500"/>
                                        <p:tgtEl>
                                          <p:spTgt spid="19"/>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strips(downLeft)">
                                      <p:cBhvr>
                                        <p:cTn id="37" dur="500"/>
                                        <p:tgtEl>
                                          <p:spTgt spid="20"/>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strips(downLeft)">
                                      <p:cBhvr>
                                        <p:cTn id="40" dur="500"/>
                                        <p:tgtEl>
                                          <p:spTgt spid="22"/>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strips(downLeft)">
                                      <p:cBhvr>
                                        <p:cTn id="43" dur="500"/>
                                        <p:tgtEl>
                                          <p:spTgt spid="23"/>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strips(downLeft)">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2" grpId="0" animBg="1"/>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48200" y="381000"/>
            <a:ext cx="41148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8600"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987636" y="696367"/>
            <a:ext cx="3519054" cy="5693866"/>
          </a:xfrm>
          <a:prstGeom prst="rect">
            <a:avLst/>
          </a:prstGeom>
        </p:spPr>
        <p:txBody>
          <a:bodyPr wrap="square">
            <a:spAutoFit/>
          </a:bodyPr>
          <a:lstStyle/>
          <a:p>
            <a:r>
              <a:rPr lang="bn-BD" sz="2800" dirty="0"/>
              <a:t>মুসলিম তপস্বী</a:t>
            </a:r>
          </a:p>
          <a:p>
            <a:r>
              <a:rPr lang="bn-BD" sz="2800" dirty="0"/>
              <a:t>হযরত রাবেয়া বসরী</a:t>
            </a:r>
          </a:p>
          <a:p>
            <a:r>
              <a:rPr lang="bn-BD" sz="2800" dirty="0"/>
              <a:t>উপাধি	আল-বসরী</a:t>
            </a:r>
          </a:p>
          <a:p>
            <a:r>
              <a:rPr lang="bn-BD" sz="2800" dirty="0"/>
              <a:t>জন্ম	৭১৩ খ্রিঃ বা ৭১৭ খ্রিঃ</a:t>
            </a:r>
          </a:p>
          <a:p>
            <a:r>
              <a:rPr lang="bn-BD" sz="2800" dirty="0"/>
              <a:t>মৃত্যু	৮০১ খ্রিঃ</a:t>
            </a:r>
          </a:p>
          <a:p>
            <a:r>
              <a:rPr lang="bn-BD" sz="2800" dirty="0"/>
              <a:t>জাতিভুক্ত	আরব</a:t>
            </a:r>
          </a:p>
          <a:p>
            <a:r>
              <a:rPr lang="bn-BD" sz="2800" dirty="0"/>
              <a:t>মূল আগ্রহ	সুফিবাদ, </a:t>
            </a:r>
            <a:r>
              <a:rPr lang="en-US" sz="2800" dirty="0"/>
              <a:t>Asceticism, </a:t>
            </a:r>
            <a:r>
              <a:rPr lang="bn-BD" sz="2800" dirty="0"/>
              <a:t>ঐশ্বরিক প্রেম</a:t>
            </a:r>
          </a:p>
          <a:p>
            <a:r>
              <a:rPr lang="bn-BD" sz="2800" dirty="0"/>
              <a:t>উল্লেখযোগ্য ধারণা	ঐশ্বরিক প্রেম</a:t>
            </a:r>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7700"/>
            <a:ext cx="3619500" cy="56769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2495017067"/>
      </p:ext>
    </p:extLst>
  </p:cSld>
  <p:clrMapOvr>
    <a:masterClrMapping/>
  </p:clrMapOvr>
  <mc:AlternateContent xmlns:mc="http://schemas.openxmlformats.org/markup-compatibility/2006">
    <mc:Choice xmlns:p14="http://schemas.microsoft.com/office/powerpoint/2010/main" Requires="p14">
      <p:transition spd="slow" p14:dur="1400" advTm="98000">
        <p14:ripple/>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48200" y="381000"/>
            <a:ext cx="41148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181600" y="640773"/>
            <a:ext cx="3200400" cy="923330"/>
          </a:xfrm>
          <a:prstGeom prst="rect">
            <a:avLst/>
          </a:prstGeom>
          <a:noFill/>
          <a:ln w="28575">
            <a:solidFill>
              <a:schemeClr val="tx1"/>
            </a:solidFill>
          </a:ln>
        </p:spPr>
        <p:txBody>
          <a:bodyPr wrap="square" rtlCol="0">
            <a:spAutoFit/>
          </a:bodyPr>
          <a:lstStyle/>
          <a:p>
            <a:r>
              <a:rPr lang="bn-BD" sz="5400" dirty="0" smtClean="0"/>
              <a:t>শিখন ফল </a:t>
            </a:r>
            <a:endParaRPr lang="en-US" sz="5400" dirty="0"/>
          </a:p>
        </p:txBody>
      </p:sp>
      <p:sp>
        <p:nvSpPr>
          <p:cNvPr id="3" name="TextBox 2"/>
          <p:cNvSpPr txBox="1"/>
          <p:nvPr/>
        </p:nvSpPr>
        <p:spPr>
          <a:xfrm>
            <a:off x="5181600" y="1564103"/>
            <a:ext cx="3429000" cy="4154984"/>
          </a:xfrm>
          <a:prstGeom prst="rect">
            <a:avLst/>
          </a:prstGeom>
          <a:noFill/>
        </p:spPr>
        <p:txBody>
          <a:bodyPr wrap="square" rtlCol="0">
            <a:spAutoFit/>
          </a:bodyPr>
          <a:lstStyle/>
          <a:p>
            <a:pPr marL="285750" indent="-285750">
              <a:buFont typeface="Wingdings" pitchFamily="2" charset="2"/>
              <a:buChar char="Ø"/>
            </a:pPr>
            <a:r>
              <a:rPr lang="bn-BD" sz="2400" dirty="0" smtClean="0"/>
              <a:t> রাবেয়া বসরি রঃ সম্পর্কে বলতে পারবে । </a:t>
            </a:r>
          </a:p>
          <a:p>
            <a:pPr marL="285750" indent="-285750">
              <a:buFont typeface="Wingdings" pitchFamily="2" charset="2"/>
              <a:buChar char="Ø"/>
            </a:pPr>
            <a:r>
              <a:rPr lang="bn-BD" sz="2400" dirty="0"/>
              <a:t> </a:t>
            </a:r>
            <a:r>
              <a:rPr lang="bn-BD" sz="2400" dirty="0" smtClean="0"/>
              <a:t>ক্রিতদাস হিসেবে তার জীবন যাপন ব্যাখ্যা করতে পারবে । </a:t>
            </a:r>
          </a:p>
          <a:p>
            <a:pPr marL="285750" indent="-285750">
              <a:buFont typeface="Wingdings" pitchFamily="2" charset="2"/>
              <a:buChar char="Ø"/>
            </a:pPr>
            <a:r>
              <a:rPr lang="bn-BD" sz="2400" dirty="0"/>
              <a:t> </a:t>
            </a:r>
            <a:r>
              <a:rPr lang="bn-BD" sz="2400" dirty="0" smtClean="0"/>
              <a:t>আল্লাহর উপর পুর্ন আস্তা বান ব্যাক্তি হিসেবে তার ধ্যান  ব্যাখ্যা করতে পারবে । </a:t>
            </a:r>
          </a:p>
          <a:p>
            <a:pPr marL="285750" indent="-285750">
              <a:buFont typeface="Wingdings" pitchFamily="2" charset="2"/>
              <a:buChar char="Ø"/>
            </a:pPr>
            <a:r>
              <a:rPr lang="bn-BD" sz="2400" dirty="0"/>
              <a:t> </a:t>
            </a:r>
            <a:r>
              <a:rPr lang="bn-BD" sz="2400" dirty="0" smtClean="0"/>
              <a:t>তার চারত্রিক গুনাবলি বলতে পারবে । </a:t>
            </a:r>
            <a:endParaRPr lang="en-US"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95325"/>
            <a:ext cx="3418609" cy="58197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1441757770"/>
      </p:ext>
    </p:extLst>
  </p:cSld>
  <p:clrMapOvr>
    <a:masterClrMapping/>
  </p:clrMapOvr>
  <mc:AlternateContent xmlns:mc="http://schemas.openxmlformats.org/markup-compatibility/2006">
    <mc:Choice xmlns:p14="http://schemas.microsoft.com/office/powerpoint/2010/main" Requires="p14">
      <p:transition spd="slow" p14:dur="1600" advTm="98000">
        <p14:prism isInverted="1"/>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48200" y="381000"/>
            <a:ext cx="41148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640773"/>
            <a:ext cx="2819400" cy="707886"/>
          </a:xfrm>
          <a:prstGeom prst="rect">
            <a:avLst/>
          </a:prstGeom>
          <a:noFill/>
          <a:ln w="12700">
            <a:solidFill>
              <a:schemeClr val="tx1"/>
            </a:solidFill>
          </a:ln>
        </p:spPr>
        <p:txBody>
          <a:bodyPr wrap="square" rtlCol="0">
            <a:spAutoFit/>
          </a:bodyPr>
          <a:lstStyle/>
          <a:p>
            <a:r>
              <a:rPr lang="bn-BD" sz="4000" dirty="0" smtClean="0"/>
              <a:t>দেখি ও বলি </a:t>
            </a:r>
            <a:endParaRPr lang="en-US" sz="4000" dirty="0"/>
          </a:p>
        </p:txBody>
      </p:sp>
      <p:sp>
        <p:nvSpPr>
          <p:cNvPr id="3" name="Rectangle 2"/>
          <p:cNvSpPr/>
          <p:nvPr/>
        </p:nvSpPr>
        <p:spPr>
          <a:xfrm>
            <a:off x="5029200" y="788075"/>
            <a:ext cx="3352800" cy="6001643"/>
          </a:xfrm>
          <a:prstGeom prst="rect">
            <a:avLst/>
          </a:prstGeom>
        </p:spPr>
        <p:txBody>
          <a:bodyPr wrap="square">
            <a:spAutoFit/>
          </a:bodyPr>
          <a:lstStyle/>
          <a:p>
            <a:r>
              <a:rPr lang="bn-BD" sz="3200" dirty="0"/>
              <a:t>"রাবেয়া" (যা মূলত আরবিতে "রবিয়া" হয়) ।   এটি আরবিতে দুইভাবে লেখা যায় । যেমনঃ </a:t>
            </a:r>
          </a:p>
          <a:p>
            <a:endParaRPr lang="bn-BD" sz="3200" dirty="0"/>
          </a:p>
          <a:p>
            <a:r>
              <a:rPr lang="bn-BD" sz="3200" dirty="0"/>
              <a:t>(</a:t>
            </a:r>
            <a:r>
              <a:rPr lang="ar-AE" sz="3200" dirty="0"/>
              <a:t>رابعت)  </a:t>
            </a:r>
            <a:r>
              <a:rPr lang="bn-BD" sz="3200" dirty="0"/>
              <a:t>রবিয়া অর্থ চতুর্থা </a:t>
            </a:r>
          </a:p>
          <a:p>
            <a:r>
              <a:rPr lang="bn-BD" sz="3200" dirty="0"/>
              <a:t>(</a:t>
            </a:r>
            <a:r>
              <a:rPr lang="ar-AE" sz="3200" dirty="0"/>
              <a:t>ربیعت)  </a:t>
            </a:r>
            <a:r>
              <a:rPr lang="bn-BD" sz="3200" dirty="0"/>
              <a:t>রবিয়া অর্থ বসন্ত কাল ।</a:t>
            </a:r>
          </a:p>
          <a:p>
            <a:endParaRPr lang="bn-BD" sz="3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71625"/>
            <a:ext cx="3533775" cy="47529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3735272177"/>
      </p:ext>
    </p:extLst>
  </p:cSld>
  <p:clrMapOvr>
    <a:masterClrMapping/>
  </p:clrMapOvr>
  <mc:AlternateContent xmlns:mc="http://schemas.openxmlformats.org/markup-compatibility/2006">
    <mc:Choice xmlns:p14="http://schemas.microsoft.com/office/powerpoint/2010/main" Requires="p14">
      <p:transition spd="slow" p14:dur="1400" advTm="98000">
        <p14:ripple/>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48200" y="381000"/>
            <a:ext cx="43434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640773"/>
            <a:ext cx="2819400" cy="707886"/>
          </a:xfrm>
          <a:prstGeom prst="rect">
            <a:avLst/>
          </a:prstGeom>
          <a:noFill/>
          <a:ln w="12700">
            <a:solidFill>
              <a:schemeClr val="tx1"/>
            </a:solidFill>
          </a:ln>
        </p:spPr>
        <p:txBody>
          <a:bodyPr wrap="square" rtlCol="0">
            <a:spAutoFit/>
          </a:bodyPr>
          <a:lstStyle/>
          <a:p>
            <a:r>
              <a:rPr lang="bn-BD" sz="4000" dirty="0" smtClean="0"/>
              <a:t>দেখি ও বলি </a:t>
            </a:r>
            <a:endParaRPr lang="en-US" sz="40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81150"/>
            <a:ext cx="3686175" cy="49339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4" name="Rectangle 3"/>
          <p:cNvSpPr/>
          <p:nvPr/>
        </p:nvSpPr>
        <p:spPr>
          <a:xfrm>
            <a:off x="4953000" y="640773"/>
            <a:ext cx="3886200" cy="5632311"/>
          </a:xfrm>
          <a:prstGeom prst="rect">
            <a:avLst/>
          </a:prstGeom>
        </p:spPr>
        <p:txBody>
          <a:bodyPr wrap="square">
            <a:spAutoFit/>
          </a:bodyPr>
          <a:lstStyle/>
          <a:p>
            <a:r>
              <a:rPr lang="bn-BD" sz="4000" dirty="0"/>
              <a:t>রাবিয়া শব্দটির অর্থ কী?</a:t>
            </a:r>
          </a:p>
          <a:p>
            <a:r>
              <a:rPr lang="bn-BD" sz="4000" dirty="0"/>
              <a:t>রাবিয়া সেরা নাম অর্থ: উদার, স্বাভাবিক, গুরুতর, আনন্দদায়ক, </a:t>
            </a:r>
            <a:r>
              <a:rPr lang="bn-BD" sz="4000" dirty="0" smtClean="0"/>
              <a:t>সক্রিয়</a:t>
            </a:r>
          </a:p>
          <a:p>
            <a:endParaRPr lang="en-US" sz="4000" dirty="0"/>
          </a:p>
        </p:txBody>
      </p:sp>
    </p:spTree>
    <p:extLst>
      <p:ext uri="{BB962C8B-B14F-4D97-AF65-F5344CB8AC3E}">
        <p14:creationId xmlns:p14="http://schemas.microsoft.com/office/powerpoint/2010/main" val="1168769008"/>
      </p:ext>
    </p:extLst>
  </p:cSld>
  <p:clrMapOvr>
    <a:masterClrMapping/>
  </p:clrMapOvr>
  <mc:AlternateContent xmlns:mc="http://schemas.openxmlformats.org/markup-compatibility/2006">
    <mc:Choice xmlns:p14="http://schemas.microsoft.com/office/powerpoint/2010/main" Requires="p14">
      <p:transition spd="slow" p14:dur="1400" advTm="98000">
        <p14:doors dir="vert"/>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48200" y="381000"/>
            <a:ext cx="43434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640773"/>
            <a:ext cx="2819400" cy="707886"/>
          </a:xfrm>
          <a:prstGeom prst="rect">
            <a:avLst/>
          </a:prstGeom>
          <a:noFill/>
          <a:ln w="12700">
            <a:solidFill>
              <a:schemeClr val="tx1"/>
            </a:solidFill>
          </a:ln>
        </p:spPr>
        <p:txBody>
          <a:bodyPr wrap="square" rtlCol="0">
            <a:spAutoFit/>
          </a:bodyPr>
          <a:lstStyle/>
          <a:p>
            <a:r>
              <a:rPr lang="bn-BD" sz="4000" dirty="0" smtClean="0"/>
              <a:t>দেখি ও বলি </a:t>
            </a:r>
            <a:endParaRPr lang="en-US" sz="4000" dirty="0"/>
          </a:p>
        </p:txBody>
      </p:sp>
      <p:sp>
        <p:nvSpPr>
          <p:cNvPr id="3" name="Rectangle 2"/>
          <p:cNvSpPr/>
          <p:nvPr/>
        </p:nvSpPr>
        <p:spPr>
          <a:xfrm>
            <a:off x="4953000" y="1143000"/>
            <a:ext cx="4052454" cy="5016758"/>
          </a:xfrm>
          <a:prstGeom prst="rect">
            <a:avLst/>
          </a:prstGeom>
        </p:spPr>
        <p:txBody>
          <a:bodyPr wrap="square">
            <a:spAutoFit/>
          </a:bodyPr>
          <a:lstStyle/>
          <a:p>
            <a:r>
              <a:rPr lang="as-IN" sz="2000" dirty="0" smtClean="0"/>
              <a:t>জীবনী</a:t>
            </a:r>
            <a:endParaRPr lang="as-IN" sz="2000" dirty="0"/>
          </a:p>
          <a:p>
            <a:r>
              <a:rPr lang="as-IN" sz="2000" dirty="0"/>
              <a:t>ইরাকের বসরা নগরীতে এক দরিদ্র পল্লীতে জন্ম হয়েছিল এই ধর্মভীরু হযরত রাবেয়া বসরী (রহ.)-এর। হযরত রাবেয়া বসরীর জন্ম তারিখ নিয়ে বহু মতভেদ রয়েছে। তিনি ৯৫ হিজরী, মতান্তরে ৯৯ হিজরির ৭১৯ খ্রিষ্টাব্দের কাছাকাছি সময়ে ইরাকের বসরা নগরীতে জন্ম গ্রহণ করেন। তার পিতার নাম ইসমাঈল এবং মাতার নাম মায়ফুল। তারা দরিদ্র ছিলেন বটে তবে পরম ধার্মিক ও আল্লাহভক্ত ছিলেন। রাবেয়া বসরী ছিলেন ভদ্র, নম্র ও সংযমী। সেই সাথে প্রখর বুদ্ধিমত্তার অধিকারিনী ছিলেন তিনি</a:t>
            </a:r>
            <a:endParaRPr lang="en-US"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1418358"/>
            <a:ext cx="3733800" cy="490624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306671"/>
      </p:ext>
    </p:extLst>
  </p:cSld>
  <p:clrMapOvr>
    <a:masterClrMapping/>
  </p:clrMapOvr>
  <mc:AlternateContent xmlns:mc="http://schemas.openxmlformats.org/markup-compatibility/2006">
    <mc:Choice xmlns:p14="http://schemas.microsoft.com/office/powerpoint/2010/main" Requires="p14">
      <p:transition spd="slow" p14:dur="5000" advTm="98000">
        <p:cut/>
        <p:sndAc>
          <p:stSnd>
            <p:snd r:embed="rId2" name="chimes.wav"/>
          </p:stSnd>
        </p:sndAc>
      </p:transition>
    </mc:Choice>
    <mc:Fallback>
      <p:transition spd="slow" advTm="98000">
        <p:cut/>
        <p:sndAc>
          <p:stSnd>
            <p:snd r:embed="rId2"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48200" y="381000"/>
            <a:ext cx="43434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640773"/>
            <a:ext cx="2819400" cy="707886"/>
          </a:xfrm>
          <a:prstGeom prst="rect">
            <a:avLst/>
          </a:prstGeom>
          <a:noFill/>
          <a:ln w="12700">
            <a:solidFill>
              <a:schemeClr val="tx1"/>
            </a:solidFill>
          </a:ln>
        </p:spPr>
        <p:txBody>
          <a:bodyPr wrap="square" rtlCol="0">
            <a:spAutoFit/>
          </a:bodyPr>
          <a:lstStyle/>
          <a:p>
            <a:r>
              <a:rPr lang="bn-BD" sz="4000" dirty="0" smtClean="0"/>
              <a:t>দেখি ও বলি </a:t>
            </a:r>
            <a:endParaRPr lang="en-US" sz="4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13609"/>
            <a:ext cx="3533775" cy="48109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953000" y="640773"/>
            <a:ext cx="4094018" cy="5262979"/>
          </a:xfrm>
          <a:prstGeom prst="rect">
            <a:avLst/>
          </a:prstGeom>
        </p:spPr>
        <p:txBody>
          <a:bodyPr wrap="square">
            <a:spAutoFit/>
          </a:bodyPr>
          <a:lstStyle/>
          <a:p>
            <a:r>
              <a:rPr lang="as-IN" sz="2400" dirty="0"/>
              <a:t>জবাবে হযরত রাবেয়া বসরী(রহঃ) বলেন, আমাকে চারটি প্রশ্নের উত্তর দাও। তাহলে আমি তোমার কাছে বিয়ে বসব। </a:t>
            </a:r>
          </a:p>
          <a:p>
            <a:endParaRPr lang="as-IN" sz="2400" dirty="0"/>
          </a:p>
          <a:p>
            <a:r>
              <a:rPr lang="as-IN" sz="2400" dirty="0"/>
              <a:t>হযরত হাসান বসরী(রহঃ) বললেন, বলুন আপনার প্রশ্ন। </a:t>
            </a:r>
          </a:p>
          <a:p>
            <a:endParaRPr lang="as-IN" sz="2400" dirty="0"/>
          </a:p>
          <a:p>
            <a:r>
              <a:rPr lang="as-IN" sz="2400" dirty="0"/>
              <a:t>হযরত রাবেয়া বসরী(রহঃ) বললেন, বলো আমি কি বেহেশতি না দোযখী? হযরত হাসান বসরী(রহঃ) নীরব। </a:t>
            </a:r>
          </a:p>
          <a:p>
            <a:endParaRPr lang="as-IN" sz="2400" dirty="0"/>
          </a:p>
        </p:txBody>
      </p:sp>
    </p:spTree>
    <p:extLst>
      <p:ext uri="{BB962C8B-B14F-4D97-AF65-F5344CB8AC3E}">
        <p14:creationId xmlns:p14="http://schemas.microsoft.com/office/powerpoint/2010/main" val="1993576847"/>
      </p:ext>
    </p:extLst>
  </p:cSld>
  <p:clrMapOvr>
    <a:masterClrMapping/>
  </p:clrMapOvr>
  <mc:AlternateContent xmlns:mc="http://schemas.openxmlformats.org/markup-compatibility/2006">
    <mc:Choice xmlns:p14="http://schemas.microsoft.com/office/powerpoint/2010/main" Requires="p14">
      <p:transition spd="slow" p14:dur="1600" advTm="98000">
        <p14:prism isInverted="1"/>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48200" y="381000"/>
            <a:ext cx="4343400"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800" y="381000"/>
            <a:ext cx="4170218" cy="6324600"/>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p:cNvSpPr/>
          <p:nvPr/>
        </p:nvSpPr>
        <p:spPr>
          <a:xfrm>
            <a:off x="4191000" y="450273"/>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Terminator 12"/>
          <p:cNvSpPr/>
          <p:nvPr/>
        </p:nvSpPr>
        <p:spPr>
          <a:xfrm>
            <a:off x="4191000" y="11430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Terminator 13"/>
          <p:cNvSpPr/>
          <p:nvPr/>
        </p:nvSpPr>
        <p:spPr>
          <a:xfrm>
            <a:off x="4225636" y="1932709"/>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Terminator 14"/>
          <p:cNvSpPr/>
          <p:nvPr/>
        </p:nvSpPr>
        <p:spPr>
          <a:xfrm>
            <a:off x="4191000" y="26289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Terminator 15"/>
          <p:cNvSpPr/>
          <p:nvPr/>
        </p:nvSpPr>
        <p:spPr>
          <a:xfrm>
            <a:off x="4191000" y="33147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Terminator 16"/>
          <p:cNvSpPr/>
          <p:nvPr/>
        </p:nvSpPr>
        <p:spPr>
          <a:xfrm>
            <a:off x="4191000" y="40005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p:cNvSpPr/>
          <p:nvPr/>
        </p:nvSpPr>
        <p:spPr>
          <a:xfrm>
            <a:off x="4191000" y="4824845"/>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Terminator 18"/>
          <p:cNvSpPr/>
          <p:nvPr/>
        </p:nvSpPr>
        <p:spPr>
          <a:xfrm>
            <a:off x="4191000" y="5583382"/>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p:cNvSpPr/>
          <p:nvPr/>
        </p:nvSpPr>
        <p:spPr>
          <a:xfrm>
            <a:off x="4191000" y="6324600"/>
            <a:ext cx="762000" cy="381000"/>
          </a:xfrm>
          <a:prstGeom prst="flowChartTerminator">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09600" y="640773"/>
            <a:ext cx="2819400" cy="707886"/>
          </a:xfrm>
          <a:prstGeom prst="rect">
            <a:avLst/>
          </a:prstGeom>
          <a:noFill/>
          <a:ln w="12700">
            <a:solidFill>
              <a:schemeClr val="tx1"/>
            </a:solidFill>
          </a:ln>
        </p:spPr>
        <p:txBody>
          <a:bodyPr wrap="square" rtlCol="0">
            <a:spAutoFit/>
          </a:bodyPr>
          <a:lstStyle/>
          <a:p>
            <a:r>
              <a:rPr lang="bn-BD" sz="4000" dirty="0" smtClean="0"/>
              <a:t>দেখি ও বলি </a:t>
            </a:r>
            <a:endParaRPr lang="en-US" sz="4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13609"/>
            <a:ext cx="3533775" cy="481099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835236" y="542478"/>
            <a:ext cx="4156364" cy="6001643"/>
          </a:xfrm>
          <a:prstGeom prst="rect">
            <a:avLst/>
          </a:prstGeom>
        </p:spPr>
        <p:txBody>
          <a:bodyPr wrap="square">
            <a:spAutoFit/>
          </a:bodyPr>
          <a:lstStyle/>
          <a:p>
            <a:r>
              <a:rPr lang="as-IN" sz="1600" dirty="0"/>
              <a:t>বার প্রশ্ন করলেন রাবেয়া বসরী(রহঃ, হাশরের মাঠে যখন আমলনামা বিতরণ করা হবে তখন কেউ আমলনামা পাবে সাবনে থেকে, কেউ পেছন থেকে। বলো, আমি কোন্ দিক থেকে পাব? </a:t>
            </a:r>
          </a:p>
          <a:p>
            <a:endParaRPr lang="as-IN" sz="1600" dirty="0"/>
          </a:p>
          <a:p>
            <a:r>
              <a:rPr lang="as-IN" sz="1600" dirty="0"/>
              <a:t>হযরত হাসান বসরী(রহঃ) নীরব। </a:t>
            </a:r>
          </a:p>
          <a:p>
            <a:endParaRPr lang="as-IN" sz="1600" dirty="0"/>
          </a:p>
          <a:p>
            <a:r>
              <a:rPr lang="as-IN" sz="1600" dirty="0"/>
              <a:t>তৃতীয় প্রশ্ন করলেন রাবেয়া বসরী(রহঃ, কিয়ামতের দিন যখন আমল মাপা হবে তখন করও নেক আমলের পাল্লা ভারী হবে, কারও বদ আমলের। বলো, আমার নেক আমলের পাল্লা ভারী হবে, না বদ আমলের? </a:t>
            </a:r>
          </a:p>
          <a:p>
            <a:endParaRPr lang="as-IN" sz="1600" dirty="0"/>
          </a:p>
          <a:p>
            <a:r>
              <a:rPr lang="as-IN" sz="1600" dirty="0"/>
              <a:t>হযরত হাসান বসরী(রহঃ) নীরব। </a:t>
            </a:r>
          </a:p>
          <a:p>
            <a:endParaRPr lang="as-IN" sz="1600" dirty="0"/>
          </a:p>
          <a:p>
            <a:r>
              <a:rPr lang="as-IN" sz="1600" dirty="0"/>
              <a:t>চতুর্থ প্রশ্ন করলেন রাবেয়া বসরী(রহঃ, যখন পুলসিরাত পার হওয়ার পালা আসবে তখন কেউ তো বিদ্যুৎগতিতে পার হয়ে যাবে, কেউবা পড়ে যাবে। বলো, আমার অবস্থা কি হবে? </a:t>
            </a:r>
          </a:p>
          <a:p>
            <a:endParaRPr lang="as-IN" sz="1600" dirty="0"/>
          </a:p>
          <a:p>
            <a:r>
              <a:rPr lang="as-IN" sz="1600" dirty="0"/>
              <a:t>হযরত হাসান বসরী(রহঃ) বললেন, রাবেয়া! আপনার কোন প্রশ্নের জবাবই আমার কাছে নেই।</a:t>
            </a:r>
            <a:endParaRPr lang="en-US" sz="1600" dirty="0"/>
          </a:p>
        </p:txBody>
      </p:sp>
    </p:spTree>
    <p:extLst>
      <p:ext uri="{BB962C8B-B14F-4D97-AF65-F5344CB8AC3E}">
        <p14:creationId xmlns:p14="http://schemas.microsoft.com/office/powerpoint/2010/main" val="3671121906"/>
      </p:ext>
    </p:extLst>
  </p:cSld>
  <p:clrMapOvr>
    <a:masterClrMapping/>
  </p:clrMapOvr>
  <mc:AlternateContent xmlns:mc="http://schemas.openxmlformats.org/markup-compatibility/2006">
    <mc:Choice xmlns:p14="http://schemas.microsoft.com/office/powerpoint/2010/main" Requires="p14">
      <p:transition spd="slow" p14:dur="1600" advTm="98000">
        <p14:prism isInverted="1"/>
        <p:sndAc>
          <p:stSnd>
            <p:snd r:embed="rId2" name="chimes.wav"/>
          </p:stSnd>
        </p:sndAc>
      </p:transition>
    </mc:Choice>
    <mc:Fallback>
      <p:transition spd="slow" advTm="98000">
        <p:fade/>
        <p:sndAc>
          <p:stSnd>
            <p:snd r:embed="rId2" name="chimes.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824</Words>
  <Application>Microsoft Office PowerPoint</Application>
  <PresentationFormat>On-screen Show (4:3)</PresentationFormat>
  <Paragraphs>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mddaud</cp:lastModifiedBy>
  <cp:revision>18</cp:revision>
  <dcterms:created xsi:type="dcterms:W3CDTF">2006-08-16T00:00:00Z</dcterms:created>
  <dcterms:modified xsi:type="dcterms:W3CDTF">2020-07-29T06:39:56Z</dcterms:modified>
</cp:coreProperties>
</file>