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photo-477493885-1024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13-20200301082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391400" cy="518159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838200" y="228600"/>
            <a:ext cx="7543800" cy="707886"/>
            <a:chOff x="838200" y="228600"/>
            <a:chExt cx="754380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228600"/>
              <a:ext cx="7543800" cy="7078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ডিজিটাল ক্লাসে সবাইকে স্বাগতম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85aab341297aaf6b-animations-rose-clip-art-library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0" y="304800"/>
              <a:ext cx="533400" cy="536298"/>
            </a:xfrm>
            <a:prstGeom prst="rect">
              <a:avLst/>
            </a:prstGeom>
          </p:spPr>
        </p:pic>
        <p:pic>
          <p:nvPicPr>
            <p:cNvPr id="7" name="Picture 6" descr="85aab341297aaf6b-animations-rose-clip-art-libra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304800"/>
              <a:ext cx="609600" cy="5362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TRIPU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4648200" cy="3505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Garia-Dance-of-Trip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57200"/>
            <a:ext cx="3276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4495800"/>
            <a:ext cx="7772400" cy="13849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ওঁরাওদের সমাজ ব্যবস্হা পিতৃতান্ত্রিক । ওঁরাওদের গ্রাম প্রধানকে মাহাতো বলা হয় । তাদের নিজস্ব আঞ্চলিক পরিষদ আছে যা পাহতো নামে পরিচিত । এই পরিষদে কয়েকটি গ্রামের প্রতিনিধিরা থাকে 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28600"/>
            <a:ext cx="42672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ওঁরাওদের সমাজ ব্যবস্হা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ভারতের-সংস্কৃ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552" y="381000"/>
            <a:ext cx="4346448" cy="38862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Thakurgaon201709181313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3962400" cy="3886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33400" y="4800600"/>
            <a:ext cx="8077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ওঁরাও জনগোষ্ঠী বিভিন্ন দেবতার পূজা করে । তাদের প্রধান দেবতা ধরমী বা ধরমেশ যাকে পৃথিবীর সৃষ্টিকর্তা মনে করে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28600"/>
            <a:ext cx="3429000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ওঁরাওদের ধর্ম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3962400" cy="3581400"/>
          </a:xfrm>
          <a:prstGeom prst="rect">
            <a:avLst/>
          </a:prstGeom>
          <a:ln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unname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57200"/>
            <a:ext cx="41529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76600" y="152400"/>
            <a:ext cx="35052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ঁরাওদের উৎসব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78486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ওঁরাওদের প্রধান উৎসবের নাম ফাগুয়া যা ফ্লাগুন মাসের শেষ তারিখে পালন করা হয় । এছাড়াও তাঁরা প্রতিমাসে ও প্রতি ঋতুতে বিভিন্ন ধর্মীয় ব্রত অনুষ্ঠান পালন করে 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609600" y="1219200"/>
            <a:ext cx="7924800" cy="3581400"/>
            <a:chOff x="152400" y="457200"/>
            <a:chExt cx="8763000" cy="3276600"/>
          </a:xfrm>
        </p:grpSpPr>
        <p:pic>
          <p:nvPicPr>
            <p:cNvPr id="3" name="Picture 2" descr="13-2020030108293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457200"/>
              <a:ext cx="2895600" cy="32004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images (2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457200"/>
              <a:ext cx="3429000" cy="32766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224c64686f85b81427e5be3b67687ddf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457200"/>
              <a:ext cx="2362200" cy="323088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609600" y="5029200"/>
            <a:ext cx="7924800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পুরুষেরা ধূতি , লুঙ্গি , শার্ট ও প্যান্ট পরে । মেয়েরা মোটা কাপড়ের শাড়ি ও ব্লাউজ পরে ।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04800"/>
            <a:ext cx="3581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পোশাক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73667364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533400" y="533400"/>
            <a:ext cx="8132152" cy="3886200"/>
            <a:chOff x="533400" y="533400"/>
            <a:chExt cx="8132152" cy="3505200"/>
          </a:xfrm>
        </p:grpSpPr>
        <p:pic>
          <p:nvPicPr>
            <p:cNvPr id="3" name="Picture 2" descr="1_U1aI0fAV_fDfE_guaWZbUg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533400"/>
              <a:ext cx="2667000" cy="3505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itemL2019090102172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533400"/>
              <a:ext cx="2645752" cy="3429000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 descr="0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6600" y="533400"/>
              <a:ext cx="2705100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0B05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609600" y="4953000"/>
            <a:ext cx="7924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ওঁরাওদের প্রধান খাবার ভাত । এছাড়াও তারা গম, ভুট্টা , মাছ , মাংস ও বিভিন্ন ধরনের শাকসবজি খেয়ে থাকে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28600"/>
            <a:ext cx="40386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ওঁরাওদের খাবার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7700265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685800"/>
            <a:ext cx="3810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ro-langu-45970.jpg"/>
          <p:cNvPicPr>
            <a:picLocks noChangeAspect="1"/>
          </p:cNvPicPr>
          <p:nvPr/>
        </p:nvPicPr>
        <p:blipFill>
          <a:blip r:embed="rId3"/>
          <a:srcRect l="32733" t="777" r="25626" b="-2173"/>
          <a:stretch>
            <a:fillRect/>
          </a:stretch>
        </p:blipFill>
        <p:spPr>
          <a:xfrm>
            <a:off x="3048000" y="3657600"/>
            <a:ext cx="32766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2057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362200"/>
            <a:ext cx="7772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ওঁরাওদের সমাজ ব্যবস্হা সম্পর্কে ২ টি বাক্য লিখ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971800" y="685800"/>
            <a:ext cx="2971800" cy="990600"/>
            <a:chOff x="2971800" y="685800"/>
            <a:chExt cx="2971800" cy="990600"/>
          </a:xfrm>
        </p:grpSpPr>
        <p:sp>
          <p:nvSpPr>
            <p:cNvPr id="3" name="Flowchart: Sequential Access Storage 2"/>
            <p:cNvSpPr/>
            <p:nvPr/>
          </p:nvSpPr>
          <p:spPr>
            <a:xfrm>
              <a:off x="2971800" y="685800"/>
              <a:ext cx="2971800" cy="990600"/>
            </a:xfrm>
            <a:prstGeom prst="flowChartMagneticTap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400" y="9144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133600"/>
          <a:ext cx="5486400" cy="4258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76400"/>
                <a:gridCol w="3810000"/>
              </a:tblGrid>
              <a:tr h="67491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706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ওঁরাওদের ভাষা,ধর্ম,পোশাক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সম্পর্কে ১ টি করে বাক্য লিখ 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706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ওঁরাওদের ভাষা,ধর্ম,পোশাক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সম্পর্কে ১ টি করে বাক্য লিখ 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706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ওঁরাওদের ভাষা,ধর্ম,পোশাক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সম্পর্কে ১ টি করে বাক্য লিখ 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706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বেলি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ওঁরাওদের ভাষা,ধর্ম,পোশাক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সম্পর্কে ১ টি করে বাক্য লিখ 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491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209800"/>
            <a:ext cx="2533650" cy="26670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7162800" cy="7694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1600200"/>
            <a:ext cx="7696200" cy="3581400"/>
            <a:chOff x="762000" y="1600200"/>
            <a:chExt cx="7696200" cy="3581400"/>
          </a:xfrm>
        </p:grpSpPr>
        <p:pic>
          <p:nvPicPr>
            <p:cNvPr id="4" name="Picture 3" descr="ওঁরাও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600200"/>
              <a:ext cx="5968738" cy="3581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3df03cc08667c6e0aec220055f572dde_school-girl-cartoon-jane-pen-girl-png-image-and-clipart-for-_650-651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2209800"/>
              <a:ext cx="1447800" cy="24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066800" y="5410200"/>
            <a:ext cx="6705600" cy="5847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৯০ নং পৃষ্ঠা বের করে নিরবে পড়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971800" y="457200"/>
            <a:ext cx="3048000" cy="1295400"/>
            <a:chOff x="2971800" y="685800"/>
            <a:chExt cx="3048000" cy="1143000"/>
          </a:xfrm>
        </p:grpSpPr>
        <p:sp>
          <p:nvSpPr>
            <p:cNvPr id="3" name="Bevel 2"/>
            <p:cNvSpPr/>
            <p:nvPr/>
          </p:nvSpPr>
          <p:spPr>
            <a:xfrm>
              <a:off x="2971800" y="685800"/>
              <a:ext cx="3048000" cy="1143000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9144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1905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ওঁরাওদের বাড়ি , পোশাক ,উৎসব সম্পর্কে ২ টি করে বাক্য লিখ 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048000"/>
          <a:ext cx="5867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/>
                <a:gridCol w="1955800"/>
                <a:gridCol w="1955800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উৎসব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1474884161.jpg"/>
          <p:cNvPicPr>
            <a:picLocks noChangeAspect="1"/>
          </p:cNvPicPr>
          <p:nvPr/>
        </p:nvPicPr>
        <p:blipFill>
          <a:blip r:embed="rId3"/>
          <a:srcRect t="6818" r="9091"/>
          <a:stretch>
            <a:fillRect/>
          </a:stretch>
        </p:blipFill>
        <p:spPr>
          <a:xfrm>
            <a:off x="6705600" y="2971800"/>
            <a:ext cx="1905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819400" y="381000"/>
            <a:ext cx="3276600" cy="1222248"/>
            <a:chOff x="2819400" y="381000"/>
            <a:chExt cx="3276600" cy="1222248"/>
          </a:xfrm>
        </p:grpSpPr>
        <p:sp>
          <p:nvSpPr>
            <p:cNvPr id="3" name="Oval Callout 2"/>
            <p:cNvSpPr/>
            <p:nvPr/>
          </p:nvSpPr>
          <p:spPr>
            <a:xfrm>
              <a:off x="2819400" y="381000"/>
              <a:ext cx="3276600" cy="1222248"/>
            </a:xfrm>
            <a:prstGeom prst="wedgeEllipseCallout">
              <a:avLst>
                <a:gd name="adj1" fmla="val -38117"/>
                <a:gd name="adj2" fmla="val 10488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2800" y="6858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2667000"/>
            <a:ext cx="76962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ওঁরাওদের ভাষার নাম কী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২।ওঁরাওদের প্রধান উৎসবের নাম কী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৩।ওঁরাওদের গ্রাম প্রধানকে কী বলা হয় 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SC_8730.JPG"/>
          <p:cNvPicPr>
            <a:picLocks noChangeAspect="1"/>
          </p:cNvPicPr>
          <p:nvPr/>
        </p:nvPicPr>
        <p:blipFill>
          <a:blip r:embed="rId3"/>
          <a:srcRect t="10879" r="51667" b="18214"/>
          <a:stretch>
            <a:fillRect/>
          </a:stretch>
        </p:blipFill>
        <p:spPr>
          <a:xfrm>
            <a:off x="2895600" y="4800600"/>
            <a:ext cx="276225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5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585eb7f03e2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1600200" y="685800"/>
            <a:ext cx="6324600" cy="1219200"/>
            <a:chOff x="1600200" y="685800"/>
            <a:chExt cx="6324600" cy="1219200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0" y="762000"/>
              <a:ext cx="3429000" cy="1143000"/>
              <a:chOff x="3048000" y="762000"/>
              <a:chExt cx="3429000" cy="1143000"/>
            </a:xfrm>
          </p:grpSpPr>
          <p:sp>
            <p:nvSpPr>
              <p:cNvPr id="3" name="Bevel 2"/>
              <p:cNvSpPr/>
              <p:nvPr/>
            </p:nvSpPr>
            <p:spPr>
              <a:xfrm>
                <a:off x="3048000" y="762000"/>
                <a:ext cx="3429000" cy="1143000"/>
              </a:xfrm>
              <a:prstGeom prst="bevel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429000" y="1066800"/>
                <a:ext cx="2743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Equal 5"/>
            <p:cNvSpPr/>
            <p:nvPr/>
          </p:nvSpPr>
          <p:spPr>
            <a:xfrm>
              <a:off x="1600200" y="1447800"/>
              <a:ext cx="1828800" cy="38100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 6"/>
            <p:cNvSpPr/>
            <p:nvPr/>
          </p:nvSpPr>
          <p:spPr>
            <a:xfrm>
              <a:off x="6096000" y="1447800"/>
              <a:ext cx="1828800" cy="38100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animated-rose-image-0198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685800"/>
              <a:ext cx="857250" cy="1045427"/>
            </a:xfrm>
            <a:prstGeom prst="rect">
              <a:avLst/>
            </a:prstGeom>
          </p:spPr>
        </p:pic>
        <p:pic>
          <p:nvPicPr>
            <p:cNvPr id="9" name="Picture 8" descr="animated-rose-image-0198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5600" y="685800"/>
              <a:ext cx="857250" cy="1045427"/>
            </a:xfrm>
            <a:prstGeom prst="rect">
              <a:avLst/>
            </a:prstGeom>
          </p:spPr>
        </p:pic>
      </p:grpSp>
      <p:pic>
        <p:nvPicPr>
          <p:cNvPr id="11" name="Picture 10" descr="নিলয় দেব 1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38400"/>
            <a:ext cx="2209800" cy="24384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Equal 11"/>
          <p:cNvSpPr/>
          <p:nvPr/>
        </p:nvSpPr>
        <p:spPr>
          <a:xfrm rot="16200000">
            <a:off x="1524000" y="3505200"/>
            <a:ext cx="3810000" cy="304800"/>
          </a:xfrm>
          <a:prstGeom prst="mathEqual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362200"/>
            <a:ext cx="4800600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 দেব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 সরকারি প্রাথমিক বিদ্যালয়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নবীগঞ্জ , হবিগঞ্জ ।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Email: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sujitdeb142@gmail.com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31242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535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429000"/>
            <a:ext cx="3886200" cy="2647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09600" y="2133600"/>
            <a:ext cx="7772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ওঁরাওদের জীবন ব্যবস্হা সম্পর্কে ৫ টি বাক্য লিখে আনবে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flower-simple-taobao-main-map-image_1722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80693_1.jpg"/>
          <p:cNvPicPr>
            <a:picLocks noChangeAspect="1"/>
          </p:cNvPicPr>
          <p:nvPr/>
        </p:nvPicPr>
        <p:blipFill>
          <a:blip r:embed="rId3"/>
          <a:srcRect b="9809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458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, সবাই ভালো থেকো ।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8404e1877e0e5f0c0bc4914fa900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1" y="152400"/>
            <a:ext cx="8909538" cy="64770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bg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438400"/>
            <a:ext cx="2133600" cy="281161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819400" y="685800"/>
            <a:ext cx="5105400" cy="1295400"/>
            <a:chOff x="2819400" y="685800"/>
            <a:chExt cx="5105400" cy="1295400"/>
          </a:xfrm>
        </p:grpSpPr>
        <p:grpSp>
          <p:nvGrpSpPr>
            <p:cNvPr id="5" name="Group 4"/>
            <p:cNvGrpSpPr/>
            <p:nvPr/>
          </p:nvGrpSpPr>
          <p:grpSpPr>
            <a:xfrm>
              <a:off x="2819400" y="762000"/>
              <a:ext cx="3733800" cy="1219200"/>
              <a:chOff x="2819400" y="762000"/>
              <a:chExt cx="3733800" cy="1219200"/>
            </a:xfrm>
          </p:grpSpPr>
          <p:sp>
            <p:nvSpPr>
              <p:cNvPr id="3" name="Flowchart: Magnetic Disk 2"/>
              <p:cNvSpPr/>
              <p:nvPr/>
            </p:nvSpPr>
            <p:spPr>
              <a:xfrm>
                <a:off x="2819400" y="762000"/>
                <a:ext cx="3733800" cy="1219200"/>
              </a:xfrm>
              <a:prstGeom prst="flowChartMagneticDisk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200400" y="1219200"/>
                <a:ext cx="304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 পরিচিতি</a:t>
                </a:r>
                <a:endPara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Equal 6"/>
            <p:cNvSpPr/>
            <p:nvPr/>
          </p:nvSpPr>
          <p:spPr>
            <a:xfrm>
              <a:off x="6096000" y="1600200"/>
              <a:ext cx="1828800" cy="381000"/>
            </a:xfrm>
            <a:prstGeom prst="mathEqua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85aab341297aaf6b-animations-rose-clip-art-library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685800"/>
              <a:ext cx="1138238" cy="115473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48000" y="2514600"/>
            <a:ext cx="5410200" cy="27392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 বাংলাদেশ ও বি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শ্বপরিচয়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 : পঞ্চম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 : বাংলাদেশের ক্ষুদ্র নৃ – গোষ্ঠী (ওঁরাও )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 : ওঁরাও জনগোষ্ঠীর ------ থাকে ।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: ১১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৪০ মিনিট 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-colorful-cute-flower-frame-design-background-colorful-cute-frame-flower-flower-border-cute-frame-cute-border-128661573.jpg"/>
          <p:cNvPicPr>
            <a:picLocks noChangeAspect="1"/>
          </p:cNvPicPr>
          <p:nvPr/>
        </p:nvPicPr>
        <p:blipFill>
          <a:blip r:embed="rId2"/>
          <a:srcRect b="554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3124200" y="609600"/>
            <a:ext cx="2743200" cy="1146048"/>
            <a:chOff x="3124200" y="609600"/>
            <a:chExt cx="2743200" cy="1146048"/>
          </a:xfrm>
        </p:grpSpPr>
        <p:sp>
          <p:nvSpPr>
            <p:cNvPr id="3" name="Oval Callout 2"/>
            <p:cNvSpPr/>
            <p:nvPr/>
          </p:nvSpPr>
          <p:spPr>
            <a:xfrm>
              <a:off x="3124200" y="609600"/>
              <a:ext cx="2743200" cy="1146048"/>
            </a:xfrm>
            <a:prstGeom prst="wedgeEllipseCallout">
              <a:avLst>
                <a:gd name="adj1" fmla="val -22324"/>
                <a:gd name="adj2" fmla="val 7086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400" y="838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90600" y="2209800"/>
            <a:ext cx="71628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-----------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05835"/>
            <a:ext cx="7239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২.১.৭ । জাতি ,শ্রেণি , ধর্ম , বর্ণ গোষ্ঠী , ছোট-বড় নির্বিশেষে সবাইকে সমান মর্যাদা দিবে ও মিলে মিশে চলবে । </a:t>
            </a:r>
            <a:endParaRPr lang="en-US" sz="24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343400"/>
            <a:ext cx="7239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২.১.৮ । গারো , খাসিয়া , ম্রো , ত্রিপুরা ও ওঁরাওদের সংস্কৃতি বর্ণনা করতে পারবে ।</a:t>
            </a:r>
            <a:endParaRPr lang="en-US" sz="24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-clipart-borders-frame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4" y="152400"/>
            <a:ext cx="8815192" cy="655320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1143000"/>
            <a:ext cx="6248400" cy="7078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একটি নৃত্য দেখি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2667000"/>
          <a:ext cx="1752600" cy="1219200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4419600"/>
            <a:ext cx="6477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নৃত্যটি মনোযোগ সহকারে দেখ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b2707b610850da08a2e52e6d55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kj.PNG"/>
          <p:cNvPicPr>
            <a:picLocks noChangeAspect="1"/>
          </p:cNvPicPr>
          <p:nvPr/>
        </p:nvPicPr>
        <p:blipFill>
          <a:blip r:embed="rId3"/>
          <a:srcRect l="38357" r="555" b="36667"/>
          <a:stretch>
            <a:fillRect/>
          </a:stretch>
        </p:blipFill>
        <p:spPr>
          <a:xfrm>
            <a:off x="304800" y="304800"/>
            <a:ext cx="4419600" cy="6172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953000" y="381000"/>
            <a:ext cx="3657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এটি কিসের ছবি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524000"/>
            <a:ext cx="3657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মানচিত্রের ছবি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1143000" y="1524000"/>
            <a:ext cx="457200" cy="457200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2667000"/>
            <a:ext cx="3048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b2707b610850da08a2e52e6d55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133600" y="304800"/>
            <a:ext cx="4724400" cy="1066800"/>
            <a:chOff x="2133600" y="304800"/>
            <a:chExt cx="4724400" cy="1066800"/>
          </a:xfrm>
        </p:grpSpPr>
        <p:sp>
          <p:nvSpPr>
            <p:cNvPr id="3" name="Frame 2"/>
            <p:cNvSpPr/>
            <p:nvPr/>
          </p:nvSpPr>
          <p:spPr>
            <a:xfrm>
              <a:off x="2133600" y="304800"/>
              <a:ext cx="4724400" cy="1066800"/>
            </a:xfrm>
            <a:prstGeom prst="fram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2200" y="533400"/>
              <a:ext cx="4267200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আমাদের আজকের পাঠ </a:t>
              </a:r>
              <a:endPara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1524000"/>
            <a:ext cx="7924800" cy="3124200"/>
            <a:chOff x="609600" y="1752600"/>
            <a:chExt cx="7924800" cy="2895600"/>
          </a:xfrm>
        </p:grpSpPr>
        <p:sp>
          <p:nvSpPr>
            <p:cNvPr id="6" name="Bevel 5"/>
            <p:cNvSpPr/>
            <p:nvPr/>
          </p:nvSpPr>
          <p:spPr>
            <a:xfrm>
              <a:off x="609600" y="1752600"/>
              <a:ext cx="7924800" cy="2895600"/>
            </a:xfrm>
            <a:prstGeom prst="bevel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286000"/>
              <a:ext cx="6553200" cy="17543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বাংলাদেশের ক্ষুদ্র নৃ – গোষ্ঠী ( ওঁরাও)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অধ্যায় : ১১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পৃষ্ঠা নং ৯০ - ৯১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bijhu-dance-tripura_orig-1757322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800600"/>
            <a:ext cx="5181600" cy="184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9fb32e3b1abdbb12ed927214127970e.jpg"/>
          <p:cNvPicPr>
            <a:picLocks noChangeAspect="1"/>
          </p:cNvPicPr>
          <p:nvPr/>
        </p:nvPicPr>
        <p:blipFill>
          <a:blip r:embed="rId2"/>
          <a:srcRect l="885" t="3391" r="885" b="1061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09600" y="457200"/>
            <a:ext cx="8001000" cy="3505200"/>
            <a:chOff x="609600" y="457200"/>
            <a:chExt cx="8001000" cy="3505200"/>
          </a:xfrm>
        </p:grpSpPr>
        <p:pic>
          <p:nvPicPr>
            <p:cNvPr id="4" name="Picture 3" descr="maxresdefaul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57200"/>
              <a:ext cx="4343400" cy="35052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13-2020030108293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457200"/>
              <a:ext cx="3505200" cy="35052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762000" y="4343400"/>
            <a:ext cx="7696200" cy="107721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ওঁরাও জনগোষ্ঠীর বেশিরভাগ রাজশাহী , রংপুর , দিনাজপুর অঞ্চলে বাস করে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7239000" cy="39624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5105400"/>
            <a:ext cx="7162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ওঁরাওদের ভাষার নাম কুডুখ বা মাদ্রি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1000"/>
            <a:ext cx="4114800" cy="7694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ওঁরাওদের ভাষা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410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101</cp:revision>
  <dcterms:created xsi:type="dcterms:W3CDTF">2006-08-16T00:00:00Z</dcterms:created>
  <dcterms:modified xsi:type="dcterms:W3CDTF">2020-07-03T11:54:58Z</dcterms:modified>
</cp:coreProperties>
</file>