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77" r:id="rId2"/>
    <p:sldId id="257" r:id="rId3"/>
    <p:sldId id="284" r:id="rId4"/>
    <p:sldId id="259" r:id="rId5"/>
    <p:sldId id="276" r:id="rId6"/>
    <p:sldId id="283" r:id="rId7"/>
    <p:sldId id="260" r:id="rId8"/>
    <p:sldId id="280" r:id="rId9"/>
    <p:sldId id="267" r:id="rId10"/>
    <p:sldId id="282" r:id="rId11"/>
    <p:sldId id="281" r:id="rId12"/>
    <p:sldId id="273" r:id="rId13"/>
    <p:sldId id="278" r:id="rId14"/>
  </p:sldIdLst>
  <p:sldSz cx="9144000" cy="5143500" type="screen16x9"/>
  <p:notesSz cx="6858000" cy="9144000"/>
  <p:embeddedFontLst>
    <p:embeddedFont>
      <p:font typeface="NikoshBAN" panose="02000000000000000000" pitchFamily="2" charset="0"/>
      <p:regular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  <p:embeddedFont>
      <p:font typeface="Wingdings 2" panose="05020102010507070707" pitchFamily="18" charset="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948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815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7445171a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7445171a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bn-BD" sz="3200" dirty="0" smtClean="0"/>
              <a:t>শ্রদ্ধেয়</a:t>
            </a:r>
            <a:r>
              <a:rPr lang="bn-BD" sz="3200" baseline="0" dirty="0" smtClean="0"/>
              <a:t> শিক্ষক মন্ডলীদের স্লাইডের ছবিগুলো দেখে শিক্ষার্থীদেরকে পাঠদান করতে হবে ।</a:t>
            </a:r>
            <a:endParaRPr lang="bn-BD" sz="3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9665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7445171a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7445171a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39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7445171a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7445171a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508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7445171ab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7445171ab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2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7445171a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7445171a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7445171a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7445171a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/>
              <a:t>শ্রদ্ধেয়</a:t>
            </a:r>
            <a:r>
              <a:rPr lang="en-US" sz="4400" baseline="0" dirty="0" smtClean="0"/>
              <a:t> </a:t>
            </a:r>
            <a:r>
              <a:rPr lang="en-US" sz="4400" baseline="0" dirty="0" err="1" smtClean="0"/>
              <a:t>শিক্ষক</a:t>
            </a:r>
            <a:r>
              <a:rPr lang="en-US" sz="4400" baseline="0" dirty="0" smtClean="0"/>
              <a:t> </a:t>
            </a:r>
            <a:r>
              <a:rPr lang="en-US" sz="4400" baseline="0" dirty="0" err="1" smtClean="0"/>
              <a:t>মন্ডলীদের</a:t>
            </a:r>
            <a:r>
              <a:rPr lang="en-US" sz="4400" baseline="0" dirty="0" smtClean="0"/>
              <a:t> </a:t>
            </a:r>
            <a:r>
              <a:rPr lang="en-US" sz="4400" baseline="0" dirty="0" err="1" smtClean="0"/>
              <a:t>স্লাইডের</a:t>
            </a:r>
            <a:r>
              <a:rPr lang="en-US" sz="4400" baseline="0" dirty="0" smtClean="0"/>
              <a:t> ছবিগুলো </a:t>
            </a:r>
            <a:r>
              <a:rPr lang="en-US" sz="4400" baseline="0" dirty="0" err="1" smtClean="0"/>
              <a:t>দেখে</a:t>
            </a:r>
            <a:r>
              <a:rPr lang="en-US" sz="4400" baseline="0" dirty="0" smtClean="0"/>
              <a:t> </a:t>
            </a:r>
            <a:r>
              <a:rPr lang="en-US" sz="4400" baseline="0" dirty="0" err="1" smtClean="0"/>
              <a:t>শিক্ষার্থীদেরকে</a:t>
            </a:r>
            <a:r>
              <a:rPr lang="en-US" sz="4400" baseline="0" dirty="0" smtClean="0"/>
              <a:t> </a:t>
            </a:r>
            <a:r>
              <a:rPr lang="en-US" sz="4400" baseline="0" dirty="0" err="1" smtClean="0"/>
              <a:t>পাঠদান</a:t>
            </a:r>
            <a:r>
              <a:rPr lang="en-US" sz="4400" baseline="0" dirty="0" smtClean="0"/>
              <a:t> </a:t>
            </a:r>
            <a:r>
              <a:rPr lang="en-US" sz="4400" baseline="0" dirty="0" err="1" smtClean="0"/>
              <a:t>করতে</a:t>
            </a:r>
            <a:r>
              <a:rPr lang="en-US" sz="4400" baseline="0" dirty="0" smtClean="0"/>
              <a:t> </a:t>
            </a:r>
            <a:r>
              <a:rPr lang="en-US" sz="4400" baseline="0" dirty="0" err="1" smtClean="0"/>
              <a:t>হবে</a:t>
            </a:r>
            <a:r>
              <a:rPr lang="en-US" sz="4400" baseline="0" dirty="0" smtClean="0"/>
              <a:t> ।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91006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7445171a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7445171a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7445171a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7445171a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26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7445171a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7445171a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bn-BD" dirty="0" smtClean="0"/>
              <a:t>শ্রদ্ধেয়</a:t>
            </a:r>
            <a:r>
              <a:rPr lang="bn-BD" baseline="0" dirty="0" smtClean="0"/>
              <a:t> শিক্ষক মন্ডলীদের স্লাইডের ছবিগুলো দেখে শিক্ষার্থীদেরকে পাঠদান করতে হবে ।</a:t>
            </a:r>
            <a:endParaRPr lang="bn-BD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22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7445171a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7445171a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bn-BD" dirty="0" smtClean="0"/>
              <a:t>শ্রদ্ধেয়</a:t>
            </a:r>
            <a:r>
              <a:rPr lang="bn-BD" baseline="0" dirty="0" smtClean="0"/>
              <a:t> শিক্ষক মন্ডলীদের স্লাইডের ছবিগুলো দেখে শিক্ষার্থীদেরকে পাঠদান করতে হবে ।</a:t>
            </a:r>
            <a:endParaRPr lang="bn-BD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7445171a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7445171a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bn-BD" dirty="0" smtClean="0"/>
              <a:t>শ্রদ্ধেয়</a:t>
            </a:r>
            <a:r>
              <a:rPr lang="bn-BD" baseline="0" dirty="0" smtClean="0"/>
              <a:t> শিক্ষক মন্ডলীদের স্লাইডের ছবিগুলো দেখে শিক্ষার্থীদেরকে পাঠদান করতে হবে ।</a:t>
            </a:r>
            <a:endParaRPr lang="bn-BD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0116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7445171a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7445171a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bn-BD" dirty="0" smtClean="0"/>
              <a:t>শ্রদ্ধেয়</a:t>
            </a:r>
            <a:r>
              <a:rPr lang="bn-BD" baseline="0" dirty="0" smtClean="0"/>
              <a:t> শিক্ষক মন্ডলীদের স্লাইডের ছবিগুলো দেখে শিক্ষার্থীদেরকে পাঠদান করতে হবে ।</a:t>
            </a:r>
            <a:endParaRPr lang="bn-BD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061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41" y="910212"/>
            <a:ext cx="6992718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7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r="16110"/>
          <a:stretch/>
        </p:blipFill>
        <p:spPr>
          <a:xfrm rot="19021038">
            <a:off x="3417747" y="1441810"/>
            <a:ext cx="1342170" cy="103933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57260" y="1164465"/>
            <a:ext cx="179281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defTabSz="914400">
              <a:spcBef>
                <a:spcPts val="250"/>
              </a:spcBef>
              <a:buClr>
                <a:srgbClr val="2DA2BF"/>
              </a:buClr>
              <a:buSzPct val="80000"/>
              <a:buFont typeface="Wingdings 2" pitchFamily="18" charset="2"/>
              <a:buNone/>
            </a:pPr>
            <a:r>
              <a:rPr lang="bn-BD" sz="2400" b="1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endParaRPr lang="en-US" sz="2400" b="1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36485" y="2546537"/>
            <a:ext cx="3270269" cy="1634712"/>
            <a:chOff x="1869939" y="2864995"/>
            <a:chExt cx="4883503" cy="32548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328884" y="3542779"/>
              <a:ext cx="1595751" cy="12533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7" t="15943" r="27766" b="15778"/>
            <a:stretch/>
          </p:blipFill>
          <p:spPr>
            <a:xfrm rot="16931590" flipH="1">
              <a:off x="1695463" y="3374004"/>
              <a:ext cx="1470639" cy="1121688"/>
            </a:xfrm>
            <a:prstGeom prst="rect">
              <a:avLst/>
            </a:prstGeom>
          </p:spPr>
        </p:pic>
        <p:pic>
          <p:nvPicPr>
            <p:cNvPr id="10" name="Picture 3" descr="D:\pp\ss\1194984395619889880earth_globe_dan_gerhrads_01.svg.m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993" y="2864995"/>
              <a:ext cx="3154210" cy="3254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1950396" y="4388161"/>
            <a:ext cx="4118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727588" y="2085753"/>
            <a:ext cx="2861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defTabSz="914400">
              <a:spcBef>
                <a:spcPts val="250"/>
              </a:spcBef>
              <a:buClr>
                <a:srgbClr val="2DA2BF"/>
              </a:buClr>
              <a:buSzPct val="80000"/>
              <a:buFont typeface="Wingdings 2" pitchFamily="18" charset="2"/>
              <a:buNone/>
            </a:pP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150" y="152021"/>
            <a:ext cx="21970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846017" y="3724049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defTabSz="914400">
              <a:spcBef>
                <a:spcPts val="250"/>
              </a:spcBef>
              <a:buClr>
                <a:srgbClr val="2DA2BF"/>
              </a:buClr>
              <a:buSzPct val="80000"/>
              <a:buFont typeface="Wingdings 2" pitchFamily="18" charset="2"/>
              <a:buNone/>
            </a:pP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5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" name="Picture 7" descr="cubo_rosso_architetto_f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087" y="527405"/>
            <a:ext cx="1447800" cy="91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861211" y="541693"/>
            <a:ext cx="4499832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>
              <a:spcBef>
                <a:spcPct val="20000"/>
              </a:spcBef>
            </a:pPr>
            <a:r>
              <a:rPr lang="en-US" sz="80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একক</a:t>
            </a:r>
            <a:r>
              <a:rPr lang="en-US" sz="8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কাজ</a:t>
            </a:r>
            <a:endParaRPr lang="en-GB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7957" y="2064571"/>
            <a:ext cx="4533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accent6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তথ্য ও যোগাযোগ </a:t>
            </a:r>
            <a:r>
              <a:rPr lang="en-US" sz="3200" b="1" dirty="0" smtClean="0">
                <a:solidFill>
                  <a:schemeClr val="accent6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প্রযুক্তি </a:t>
            </a:r>
            <a:r>
              <a:rPr lang="en-US" sz="3200" b="1" dirty="0" err="1" smtClean="0">
                <a:solidFill>
                  <a:schemeClr val="accent6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accent6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9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8555" y="383506"/>
            <a:ext cx="3658913" cy="14521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8525" y="1971027"/>
            <a:ext cx="5755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তথ্য </a:t>
            </a:r>
            <a:r>
              <a:rPr lang="en-US" alt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ও যোগাযোগ প্রযুক্তির গুরুত্ব </a:t>
            </a:r>
            <a:r>
              <a:rPr lang="en-US" sz="1800" b="1" dirty="0" err="1" smtClean="0">
                <a:solidFill>
                  <a:srgbClr val="002060"/>
                </a:solidFill>
              </a:rPr>
              <a:t>বাড়ি</a:t>
            </a:r>
            <a:r>
              <a:rPr lang="en-US" sz="1800" b="1" dirty="0" smtClean="0">
                <a:solidFill>
                  <a:srgbClr val="002060"/>
                </a:solidFill>
              </a:rPr>
              <a:t> থেকে </a:t>
            </a:r>
            <a:r>
              <a:rPr lang="en-US" sz="1800" b="1" dirty="0" err="1" smtClean="0">
                <a:solidFill>
                  <a:srgbClr val="002060"/>
                </a:solidFill>
              </a:rPr>
              <a:t>মূল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বই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এবং</a:t>
            </a:r>
            <a:r>
              <a:rPr lang="en-US" sz="1800" b="1" dirty="0" smtClean="0">
                <a:solidFill>
                  <a:srgbClr val="002060"/>
                </a:solidFill>
              </a:rPr>
              <a:t> এই মাল্টিমিডিয়া</a:t>
            </a:r>
          </a:p>
          <a:p>
            <a:r>
              <a:rPr lang="en-US" sz="1800" b="1" dirty="0" smtClean="0">
                <a:solidFill>
                  <a:srgbClr val="002060"/>
                </a:solidFill>
              </a:rPr>
              <a:t>     </a:t>
            </a:r>
            <a:r>
              <a:rPr lang="en-US" sz="1800" b="1" dirty="0" err="1" smtClean="0">
                <a:solidFill>
                  <a:srgbClr val="002060"/>
                </a:solidFill>
              </a:rPr>
              <a:t>ক্লাসের</a:t>
            </a:r>
            <a:r>
              <a:rPr lang="en-US" sz="1800" b="1" dirty="0" smtClean="0">
                <a:solidFill>
                  <a:srgbClr val="002060"/>
                </a:solidFill>
              </a:rPr>
              <a:t> আলোচনা থেকে </a:t>
            </a:r>
            <a:r>
              <a:rPr lang="en-US" sz="1800" b="1" dirty="0" err="1" smtClean="0">
                <a:solidFill>
                  <a:srgbClr val="002060"/>
                </a:solidFill>
              </a:rPr>
              <a:t>লিখে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শিখে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আসবে</a:t>
            </a:r>
            <a:r>
              <a:rPr lang="as-IN" sz="1800" b="1" dirty="0" smtClean="0">
                <a:solidFill>
                  <a:srgbClr val="002060"/>
                </a:solidFill>
              </a:rPr>
              <a:t>।</a:t>
            </a:r>
            <a:endParaRPr lang="as-IN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807" y="4179810"/>
            <a:ext cx="4035902" cy="126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51" y="956235"/>
            <a:ext cx="6992718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3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58;p15"/>
          <p:cNvGrpSpPr>
            <a:grpSpLocks/>
          </p:cNvGrpSpPr>
          <p:nvPr/>
        </p:nvGrpSpPr>
        <p:grpSpPr bwMode="auto">
          <a:xfrm>
            <a:off x="1412358" y="712824"/>
            <a:ext cx="5181600" cy="3505200"/>
            <a:chOff x="1934025" y="1001650"/>
            <a:chExt cx="415300" cy="355600"/>
          </a:xfrm>
        </p:grpSpPr>
        <p:sp>
          <p:nvSpPr>
            <p:cNvPr id="9" name="Google Shape;159;p15"/>
            <p:cNvSpPr>
              <a:spLocks noChangeArrowheads="1"/>
            </p:cNvSpPr>
            <p:nvPr/>
          </p:nvSpPr>
          <p:spPr bwMode="auto">
            <a:xfrm>
              <a:off x="1934025" y="1303620"/>
              <a:ext cx="207650" cy="53630"/>
            </a:xfrm>
            <a:custGeom>
              <a:avLst/>
              <a:gdLst>
                <a:gd name="T0" fmla="*/ 0 w 8306"/>
                <a:gd name="T1" fmla="*/ 0 h 2144"/>
                <a:gd name="T2" fmla="*/ 8306 w 8306"/>
                <a:gd name="T3" fmla="*/ 2144 h 2144"/>
              </a:gdLst>
              <a:ahLst/>
              <a:cxnLst/>
              <a:rect l="T0" t="T1" r="T2" b="T3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solidFill>
              <a:srgbClr val="F3F3F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C3B1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Arial" charset="0"/>
              </a:endParaRPr>
            </a:p>
          </p:txBody>
        </p:sp>
        <p:sp>
          <p:nvSpPr>
            <p:cNvPr id="10" name="Google Shape;160;p15"/>
            <p:cNvSpPr>
              <a:spLocks noChangeArrowheads="1"/>
            </p:cNvSpPr>
            <p:nvPr/>
          </p:nvSpPr>
          <p:spPr bwMode="auto">
            <a:xfrm>
              <a:off x="2141675" y="1303620"/>
              <a:ext cx="207650" cy="53630"/>
            </a:xfrm>
            <a:custGeom>
              <a:avLst/>
              <a:gdLst>
                <a:gd name="T0" fmla="*/ 0 w 8307"/>
                <a:gd name="T1" fmla="*/ 0 h 2144"/>
                <a:gd name="T2" fmla="*/ 8307 w 8307"/>
                <a:gd name="T3" fmla="*/ 2144 h 2144"/>
              </a:gdLst>
              <a:ahLst/>
              <a:cxnLst/>
              <a:rect l="T0" t="T1" r="T2" b="T3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solidFill>
              <a:srgbClr val="F3F3F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C3B1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Arial" charset="0"/>
              </a:endParaRPr>
            </a:p>
          </p:txBody>
        </p:sp>
        <p:sp>
          <p:nvSpPr>
            <p:cNvPr id="11" name="Google Shape;161;p15"/>
            <p:cNvSpPr>
              <a:spLocks noChangeArrowheads="1"/>
            </p:cNvSpPr>
            <p:nvPr/>
          </p:nvSpPr>
          <p:spPr bwMode="auto">
            <a:xfrm>
              <a:off x="1934025" y="1001650"/>
              <a:ext cx="207650" cy="331281"/>
            </a:xfrm>
            <a:custGeom>
              <a:avLst/>
              <a:gdLst>
                <a:gd name="T0" fmla="*/ 0 w 8306"/>
                <a:gd name="T1" fmla="*/ 0 h 13250"/>
                <a:gd name="T2" fmla="*/ 8306 w 8306"/>
                <a:gd name="T3" fmla="*/ 13250 h 13250"/>
              </a:gdLst>
              <a:ahLst/>
              <a:cxnLst/>
              <a:rect l="T0" t="T1" r="T2" b="T3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close/>
                </a:path>
              </a:pathLst>
            </a:custGeom>
            <a:solidFill>
              <a:srgbClr val="F3F3F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C3B1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Arial" charset="0"/>
              </a:endParaRPr>
            </a:p>
          </p:txBody>
        </p:sp>
        <p:sp>
          <p:nvSpPr>
            <p:cNvPr id="12" name="Google Shape;162;p15"/>
            <p:cNvSpPr>
              <a:spLocks noChangeArrowheads="1"/>
            </p:cNvSpPr>
            <p:nvPr/>
          </p:nvSpPr>
          <p:spPr bwMode="auto">
            <a:xfrm>
              <a:off x="2141675" y="1001650"/>
              <a:ext cx="207650" cy="331281"/>
            </a:xfrm>
            <a:custGeom>
              <a:avLst/>
              <a:gdLst>
                <a:gd name="T0" fmla="*/ 0 w 8307"/>
                <a:gd name="T1" fmla="*/ 0 h 13250"/>
                <a:gd name="T2" fmla="*/ 8307 w 8307"/>
                <a:gd name="T3" fmla="*/ 13250 h 13250"/>
              </a:gdLst>
              <a:ahLst/>
              <a:cxnLst/>
              <a:rect l="T0" t="T1" r="T2" b="T3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close/>
                </a:path>
              </a:pathLst>
            </a:custGeom>
            <a:solidFill>
              <a:srgbClr val="F3F3F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C3B1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Arial" charset="0"/>
              </a:endParaRPr>
            </a:p>
          </p:txBody>
        </p:sp>
      </p:grpSp>
      <p:sp>
        <p:nvSpPr>
          <p:cNvPr id="6" name="Text Placeholder 3"/>
          <p:cNvSpPr txBox="1">
            <a:spLocks/>
          </p:cNvSpPr>
          <p:nvPr/>
        </p:nvSpPr>
        <p:spPr>
          <a:xfrm>
            <a:off x="4155558" y="1839949"/>
            <a:ext cx="2286000" cy="1676400"/>
          </a:xfrm>
          <a:prstGeom prst="rect">
            <a:avLst/>
          </a:prstGeom>
          <a:solidFill>
            <a:srgbClr val="0C343D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50" normalizeH="0" baseline="0" noProof="0" dirty="0">
                <a:ln w="13500">
                  <a:solidFill>
                    <a:srgbClr val="0C343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/>
                <a:ea typeface="Arial"/>
                <a:cs typeface="Arial"/>
              </a:rPr>
              <a:t>নাম: মোঃ রুহুল আমিন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সহকারি শিক্ষক (তথ্য ও যোগাযোগ প্রযুক্তি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সারাংপুর  বিলাতেশ্বরী উচ্চ বিদ্যালয়।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সারাংপুর,বাটরা,নাগরপুর,টাঙ্গাইল।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/>
                <a:ea typeface="Arial"/>
                <a:cs typeface="Arial"/>
              </a:rPr>
              <a:t>মোবাইল নম্বরঃ  01911-147680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ই-মেইলঃmdruhulamin.cse@gmail.com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Facebook ID. facebook.com/mdruhulamin.cse2020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55558" y="1318437"/>
            <a:ext cx="2286000" cy="4484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3B1"/>
              </a:buClr>
              <a:buSzPts val="5000"/>
              <a:buFont typeface="Lexend Deca"/>
              <a:buNone/>
              <a:tabLst/>
              <a:defRPr/>
            </a:pPr>
            <a:r>
              <a:rPr kumimoji="0" lang="en-US" sz="2000" i="0" u="none" strike="noStrike" kern="0" normalizeH="0" baseline="0" noProof="0" dirty="0">
                <a:solidFill>
                  <a:schemeClr val="tx1"/>
                </a:solidFill>
                <a:uLnTx/>
                <a:uFillTx/>
                <a:latin typeface="NikoshBAN"/>
                <a:ea typeface="Lexend Deca"/>
                <a:cs typeface="Lexend Deca"/>
                <a:sym typeface="Lexend Deca"/>
              </a:rPr>
              <a:t>   </a:t>
            </a:r>
            <a:r>
              <a:rPr kumimoji="0" lang="en-US" sz="2400" b="1" i="0" u="none" strike="noStrike" kern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/>
                <a:ea typeface="Lexend Deca"/>
                <a:cs typeface="Lexend Deca"/>
                <a:sym typeface="Lexend Deca"/>
              </a:rPr>
              <a:t>শিক্ষক পরিচিতি</a:t>
            </a:r>
            <a:endParaRPr kumimoji="0" lang="en-US" sz="2800" b="1" i="0" u="none" strike="noStrike" kern="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14" name="Picture 1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7512" r="20812" b="8060"/>
          <a:stretch/>
        </p:blipFill>
        <p:spPr>
          <a:xfrm>
            <a:off x="1867530" y="1594682"/>
            <a:ext cx="1474552" cy="1828800"/>
          </a:xfrm>
          <a:prstGeom prst="rect">
            <a:avLst/>
          </a:prstGeom>
          <a:ln w="38100" cap="rnd" cmpd="sng">
            <a:solidFill>
              <a:schemeClr val="accent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5" name="Rectangle 14"/>
          <p:cNvSpPr/>
          <p:nvPr/>
        </p:nvSpPr>
        <p:spPr>
          <a:xfrm>
            <a:off x="7513093" y="204891"/>
            <a:ext cx="1417091" cy="1410643"/>
          </a:xfrm>
          <a:prstGeom prst="rect">
            <a:avLst/>
          </a:prstGeom>
          <a:ln w="28575">
            <a:solidFill>
              <a:srgbClr val="D89F39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অষ্ট</a:t>
            </a:r>
            <a:r>
              <a:rPr kumimoji="0" lang="bn-BD" sz="1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ম-শ্রে</a:t>
            </a: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নি</a:t>
            </a:r>
            <a:endParaRPr kumimoji="0" lang="bn-BD" sz="18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বিষয়‌ঃ </a:t>
            </a:r>
            <a:r>
              <a:rPr kumimoji="0" lang="en-US" sz="1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আইসিটি</a:t>
            </a:r>
            <a:endParaRPr kumimoji="0" lang="bn-BD" sz="12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অধ্য</a:t>
            </a:r>
            <a:r>
              <a:rPr kumimoji="0" lang="en-US" sz="1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া</a:t>
            </a:r>
            <a:r>
              <a:rPr kumimoji="0" lang="bn-BD" sz="1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য়-</a:t>
            </a:r>
            <a:r>
              <a:rPr kumimoji="0" lang="en-US" sz="1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১0ম–পাঠ-1ম</a:t>
            </a:r>
            <a:endParaRPr kumimoji="0" lang="bn-BD" sz="12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সময়ঃ ৫০ মিনিট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bn-BD" sz="105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তারিখঃ </a:t>
            </a:r>
            <a:r>
              <a:rPr lang="en-US" sz="1050" b="1" kern="1200" dirty="0" smtClean="0">
                <a:ln w="0"/>
                <a:solidFill>
                  <a:srgbClr val="002060"/>
                </a:solidFill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01</a:t>
            </a:r>
            <a:r>
              <a:rPr kumimoji="0" lang="en-US" sz="105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/০7</a:t>
            </a:r>
            <a:r>
              <a:rPr kumimoji="0" lang="bn-IN" sz="105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/</a:t>
            </a:r>
            <a:r>
              <a:rPr kumimoji="0" lang="en-US" sz="105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২০২০</a:t>
            </a:r>
            <a:r>
              <a:rPr kumimoji="0" lang="bn-BD" sz="105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খ্রিঃ</a:t>
            </a:r>
            <a:endParaRPr kumimoji="0" lang="bn-BD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13" name="TextBox 12"/>
          <p:cNvSpPr txBox="1"/>
          <p:nvPr/>
        </p:nvSpPr>
        <p:spPr>
          <a:xfrm>
            <a:off x="888671" y="3719945"/>
            <a:ext cx="4023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4366" y="3858039"/>
            <a:ext cx="3526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26" name="Picture 2" descr="Sultangazi Bilgisayar,Satı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2" y="1386824"/>
            <a:ext cx="2736273" cy="23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তথ্য ও যোগাযোগ প্রযুক্তি | অনুশীলন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r="13769"/>
          <a:stretch/>
        </p:blipFill>
        <p:spPr bwMode="auto">
          <a:xfrm>
            <a:off x="3039682" y="1309255"/>
            <a:ext cx="2370518" cy="22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তথ্য ও যোগাযোগ প্রযুক্তি | 637129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48" y="1386824"/>
            <a:ext cx="3370408" cy="22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4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617526" y="1637249"/>
            <a:ext cx="7910625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</a:rPr>
              <a:t>আজকের পাঠের বিষয়</a:t>
            </a:r>
          </a:p>
          <a:p>
            <a:pPr algn="ctr" eaLnBrk="1" hangingPunct="1"/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“তথ্য ও যোগাযোগ প্রযুক্তি”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1936908" y="793146"/>
            <a:ext cx="27670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bn-IN" altLang="en-US" sz="60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</a:rPr>
              <a:t>শিখনফল</a:t>
            </a:r>
            <a:endParaRPr lang="en-US" altLang="en-US" sz="6000" b="1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 bwMode="auto">
          <a:xfrm>
            <a:off x="1165685" y="1301146"/>
            <a:ext cx="6477582" cy="3138232"/>
          </a:xfrm>
          <a:prstGeom prst="horizontalScroll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4914" y="1675808"/>
            <a:ext cx="4368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</a:rPr>
              <a:t>পাঠ শেষে শিক্ষার্থীরা</a:t>
            </a:r>
            <a:r>
              <a:rPr lang="bn-IN" altLang="en-US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</a:rPr>
              <a:t>...</a:t>
            </a:r>
            <a:r>
              <a:rPr lang="bn-BD" altLang="en-US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</a:rPr>
              <a:t> </a:t>
            </a:r>
            <a:endParaRPr lang="en-US" alt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29236" y="2183808"/>
            <a:ext cx="5723725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85750" indent="-285750" eaLnBrk="1" hangingPunct="1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alt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তথ্য </a:t>
            </a:r>
            <a:r>
              <a:rPr lang="en-US" alt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ও যোগাযোগ </a:t>
            </a:r>
            <a:r>
              <a:rPr lang="en-US" alt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প্রযুক্তি </a:t>
            </a:r>
            <a:r>
              <a:rPr lang="en-US" altLang="en-US" sz="1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কী</a:t>
            </a:r>
            <a:r>
              <a:rPr lang="en-US" alt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 ? </a:t>
            </a:r>
            <a:r>
              <a:rPr lang="en-US" altLang="en-US" sz="1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তা</a:t>
            </a:r>
            <a:r>
              <a:rPr lang="en-US" alt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altLang="en-US" sz="1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ব্যাখ্যা</a:t>
            </a:r>
            <a:r>
              <a:rPr lang="en-US" alt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 করতে </a:t>
            </a:r>
            <a:r>
              <a:rPr lang="en-US" altLang="en-US" sz="1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পারবে</a:t>
            </a:r>
            <a:r>
              <a:rPr lang="en-US" alt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 ।</a:t>
            </a: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তথ্য ও যোগাযোগ প্রযুক্তি প্রয়োগে বিভিন্ন সুবিধাদি </a:t>
            </a:r>
            <a:r>
              <a:rPr lang="en-US" altLang="en-US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ব্যাখ্যা</a:t>
            </a:r>
            <a:r>
              <a:rPr lang="en-US" alt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altLang="en-US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করতে</a:t>
            </a:r>
            <a:r>
              <a:rPr lang="en-US" alt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altLang="en-US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পারবে</a:t>
            </a:r>
            <a:r>
              <a:rPr lang="en-US" alt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alt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।</a:t>
            </a:r>
            <a:endParaRPr lang="en-US" alt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anose="02000000000000000000" pitchFamily="2" charset="0"/>
            </a:endParaRPr>
          </a:p>
          <a:p>
            <a:pPr marL="285750" indent="-285750" eaLnBrk="1" hangingPunct="1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alt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তথ্য </a:t>
            </a:r>
            <a:r>
              <a:rPr lang="en-US" alt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ও যোগাযোগ </a:t>
            </a:r>
            <a:r>
              <a:rPr lang="en-US" alt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প্রযুক্তির গুরুত্ব ব্যাখ্যা করতে পারবে ।</a:t>
            </a: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তথ্য ও যোগাযোগ প্রযুক্তির সাহায্যে </a:t>
            </a:r>
            <a:r>
              <a:rPr lang="en-US" alt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বিভিন্ন বিষয় </a:t>
            </a:r>
            <a:r>
              <a:rPr lang="en-US" alt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</a:rPr>
              <a:t>অনেক সহজ তা জানতে পারবে ।</a:t>
            </a:r>
          </a:p>
          <a:p>
            <a:pPr eaLnBrk="1" hangingPunct="1">
              <a:buClr>
                <a:srgbClr val="0070C0"/>
              </a:buClr>
            </a:pPr>
            <a:endParaRPr lang="en-US" altLang="en-US" sz="16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6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76607" y="397383"/>
            <a:ext cx="6275627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 defTabSz="457200" eaLnBrk="0" hangingPunct="0">
              <a:buClrTx/>
              <a:buFontTx/>
              <a:buNone/>
              <a:defRPr/>
            </a:pPr>
            <a:r>
              <a:rPr lang="en-US" sz="4800" b="1" kern="12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তথ্য ও যোগাযোগ প্রযুক্তি</a:t>
            </a:r>
            <a:endParaRPr lang="bn-BD" sz="4800" b="1" kern="1200" dirty="0">
              <a:solidFill>
                <a:prstClr val="black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5098" y="1352084"/>
            <a:ext cx="5161303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 ব্যবস্থার সাথে সংশ্লিষ্ট প্রযুক্তিকে বলে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 প্রযুক্তি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5098" y="2047216"/>
            <a:ext cx="6795075" cy="8309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একস্থান থেকে অন্য স্থানে নির্ভরযোগ্য ভাবে তথ্য আদান প্রদানে ব্যবহৃত প্রযুক্তিই হচ্ছে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যোগাযোগ প্রযুক্তি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34837" y="3006436"/>
            <a:ext cx="7176655" cy="1734032"/>
            <a:chOff x="927652" y="4028661"/>
            <a:chExt cx="5603233" cy="2411896"/>
          </a:xfrm>
        </p:grpSpPr>
        <p:sp>
          <p:nvSpPr>
            <p:cNvPr id="18" name="Oval 17"/>
            <p:cNvSpPr/>
            <p:nvPr/>
          </p:nvSpPr>
          <p:spPr>
            <a:xfrm>
              <a:off x="927652" y="4028661"/>
              <a:ext cx="2040835" cy="11529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তথ্য প্রযুক্তি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940904" y="5287618"/>
              <a:ext cx="2027584" cy="11529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যোগাযোগ প্রযুক্তি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3787684" y="4439478"/>
              <a:ext cx="2743201" cy="1152939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তথ্য ও যোগাযোগ প্রযুক্তি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968487" y="4439478"/>
              <a:ext cx="1007163" cy="28851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>
            <a:xfrm flipV="1">
              <a:off x="2984715" y="5234329"/>
              <a:ext cx="1007162" cy="16565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3818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753967" y="551276"/>
            <a:ext cx="5634585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 eaLnBrk="0" hangingPunct="0">
              <a:defRPr/>
            </a:pPr>
            <a:r>
              <a:rPr lang="en-US" sz="36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তথ্য</a:t>
            </a:r>
            <a:r>
              <a:rPr lang="en-US" sz="36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যোগাযোগ</a:t>
            </a:r>
            <a:r>
              <a:rPr lang="en-US" sz="36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প্রযুক্তির</a:t>
            </a:r>
            <a:r>
              <a:rPr lang="en-US" sz="36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ভাগ</a:t>
            </a:r>
            <a:endParaRPr lang="bn-BD" sz="36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901" y="1478817"/>
            <a:ext cx="468929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en-US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ইনফরমেশন</a:t>
            </a:r>
            <a:endParaRPr lang="en-US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9" y="1893036"/>
            <a:ext cx="2279564" cy="19458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8689" y="3931814"/>
            <a:ext cx="226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প্রসেসিং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7189" y="4254980"/>
            <a:ext cx="226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বুদ্ধিমত্তা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09346" y="4543668"/>
            <a:ext cx="226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NikoshBAN" pitchFamily="2" charset="0"/>
                <a:cs typeface="NikoshBAN" pitchFamily="2" charset="0"/>
              </a:rPr>
              <a:t>এক্সপার্ট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50" y="1528715"/>
            <a:ext cx="1528763" cy="28003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68" y="1433930"/>
            <a:ext cx="2881729" cy="307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154916" y="219669"/>
            <a:ext cx="21795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ব্রডকাষ্টিং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046" y="3961243"/>
            <a:ext cx="217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4736" y="3961242"/>
            <a:ext cx="217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24" y="1093653"/>
            <a:ext cx="2669553" cy="26695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7" y="1064037"/>
            <a:ext cx="3030200" cy="269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57753" y="219669"/>
            <a:ext cx="437341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টেলিকমিউনিকেশন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7892" y="4282544"/>
            <a:ext cx="259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1516" y="4220502"/>
            <a:ext cx="259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ফোন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96" y="219669"/>
            <a:ext cx="4171123" cy="417112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1" y="819901"/>
            <a:ext cx="3284783" cy="34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2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300</Words>
  <Application>Microsoft Office PowerPoint</Application>
  <PresentationFormat>On-screen Show (16:9)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NikoshBAN</vt:lpstr>
      <vt:lpstr>Nunito</vt:lpstr>
      <vt:lpstr>Arial</vt:lpstr>
      <vt:lpstr>Lexend Deca</vt:lpstr>
      <vt:lpstr>Wingdings 2</vt:lpstr>
      <vt:lpstr>Wingdings</vt:lpstr>
      <vt:lpstr>Calibri</vt:lpstr>
      <vt:lpstr>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yeara</dc:creator>
  <cp:lastModifiedBy>mdruhulamin</cp:lastModifiedBy>
  <cp:revision>303</cp:revision>
  <dcterms:modified xsi:type="dcterms:W3CDTF">2020-07-01T18:05:56Z</dcterms:modified>
</cp:coreProperties>
</file>