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  <p:sldId id="259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62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6B74E-D73D-4D7B-A18A-518EC8D622E7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755110-FDA9-49D5-93FF-FD695B4447E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z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ড</a:t>
          </a:r>
          <a:endParaRPr lang="en-US" sz="3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40B2BF-807A-47D8-BE4D-186521BD8BFF}" type="parTrans" cxnId="{AA753B1F-03C6-4F52-BF01-064C659010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894A7E-27CB-43AA-A5D3-78E1A88EF9DE}" type="sibTrans" cxnId="{AA753B1F-03C6-4F52-BF01-064C659010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22DA55-7805-42E0-AD3D-AB1F8786BD9B}">
      <dgm:prSet phldrT="[Text]" custT="1"/>
      <dgm:spPr/>
      <dgm:t>
        <a:bodyPr/>
        <a:lstStyle/>
        <a:p>
          <a:pPr algn="ctr"/>
          <a:r>
            <a: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জন্ম: ১লা জানুয়ারি ১৯৩৪ খ্রিস্টাব্দ।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6219DD-2FD7-41A8-905F-501E7C3EDCEA}" type="parTrans" cxnId="{D98219FE-A288-4CF0-9025-10976BDAF680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F3921-0AD8-4986-841B-08F961E44220}" type="sibTrans" cxnId="{D98219FE-A288-4CF0-9025-10976BDAF6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D2ED47-F4D7-4092-848A-0B9699C59B42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বিশ্ববিদ্যালয়ের বাংলা বিভাগের অধ্যাপক।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04BD97-8021-466E-BEE1-6976971DCC9C}" type="parTrans" cxnId="{F55B9666-4CDF-4C91-9B3D-4A4BF0F36308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F769-EE48-47F1-90DE-6829EA928279}" type="sibTrans" cxnId="{F55B9666-4CDF-4C91-9B3D-4A4BF0F363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587ADD-DCBB-4228-A927-EA996E2AF8D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উল্লেখযোগ্য গ্রন্থগুলো</a:t>
          </a:r>
        </a:p>
        <a:p>
          <a:pPr>
            <a:spcAft>
              <a:spcPts val="0"/>
            </a:spcAft>
          </a:pPr>
          <a:r>
            <a: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বাংলাদেশে স্বাধীনতা সংগ্রাম ,ভাষা আন্দোলনো ও শহীদ মিনার ।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B4D0FC-2DA5-46C9-BE00-60B27FA34B75}" type="parTrans" cxnId="{7D855515-7283-4CD0-84B7-817AD4942D74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82F10B-DB09-426B-95E6-0A13240F7893}" type="sibTrans" cxnId="{7D855515-7283-4CD0-84B7-817AD4942D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0C8C79-2881-4988-8D5C-8E9670D6F764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F7ECD1-184F-480D-8CAA-A83C6A70CC31}" type="parTrans" cxnId="{1199011E-8894-41F6-A2E9-D1CBC541D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FB1A77-4754-47A8-AA10-FD572AEA4A94}" type="sibTrans" cxnId="{1199011E-8894-41F6-A2E9-D1CBC541DD07}">
      <dgm:prSet custLinFactNeighborX="1651" custLinFactNeighborY="-638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3BCDA0-2937-426D-B1B5-D769E2AD5AE7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4A531-A31A-4D87-AC67-88382AFDD515}" type="parTrans" cxnId="{AE81F1EA-6E19-4A2F-959F-04F942C57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C93061-DC09-49E0-9AFC-CB7EC34312F6}" type="sibTrans" cxnId="{AE81F1EA-6E19-4A2F-959F-04F942C5794B}">
      <dgm:prSet custLinFactNeighborX="1651" custLinFactNeighborY="-638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E4C634-E79E-4F35-A7B8-59BBCBC68EC1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পুরস্কার: নজরুল একাডেমি ,বাংলা একাডেমি ও একুশে পদক লাভ করেন।</a:t>
          </a:r>
        </a:p>
      </dgm:t>
    </dgm:pt>
    <dgm:pt modelId="{47C77E43-E238-4671-B979-0404379D2D23}" type="parTrans" cxnId="{693BAC69-1E62-4DE0-BCC3-F8ED1D1676B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04801C-2FAA-4691-9D47-58593644BEE6}" type="sibTrans" cxnId="{693BAC69-1E62-4DE0-BCC3-F8ED1D1676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0564CD-5CDE-4D35-AA75-23A5FC0056DC}">
      <dgm:prSet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রফিকুল ইসলাম।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2A908D-AC55-4474-84CF-5FEFCA4798FE}" type="parTrans" cxnId="{5A4CD81E-661E-41C2-BC0F-AA770664B5E1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4B7E6E-7E1D-421D-B3CE-7B954E930661}" type="sibTrans" cxnId="{5A4CD81E-661E-41C2-BC0F-AA770664B5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68A85F-3003-4755-827B-8BD5BEEDAC24}" type="pres">
      <dgm:prSet presAssocID="{8AD6B74E-D73D-4D7B-A18A-518EC8D622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E05E37-F549-4D36-8115-91B7C279F3FE}" type="pres">
      <dgm:prSet presAssocID="{7E755110-FDA9-49D5-93FF-FD695B4447EB}" presName="centerShape" presStyleLbl="node0" presStyleIdx="0" presStyleCnt="1" custScaleX="107742" custScaleY="118014" custLinFactNeighborX="215" custLinFactNeighborY="-431"/>
      <dgm:spPr/>
    </dgm:pt>
    <dgm:pt modelId="{99A4B3EF-3EAE-4F2F-B3E8-85546FF8D084}" type="pres">
      <dgm:prSet presAssocID="{332A908D-AC55-4474-84CF-5FEFCA4798FE}" presName="parTrans" presStyleLbl="sibTrans2D1" presStyleIdx="0" presStyleCnt="5"/>
      <dgm:spPr/>
    </dgm:pt>
    <dgm:pt modelId="{A8957AD3-A614-4E43-A2D0-D63992C62FC1}" type="pres">
      <dgm:prSet presAssocID="{332A908D-AC55-4474-84CF-5FEFCA4798FE}" presName="connectorText" presStyleLbl="sibTrans2D1" presStyleIdx="0" presStyleCnt="5"/>
      <dgm:spPr/>
    </dgm:pt>
    <dgm:pt modelId="{969CB218-AF8E-42C3-9565-8F8FE0656860}" type="pres">
      <dgm:prSet presAssocID="{E00564CD-5CDE-4D35-AA75-23A5FC0056DC}" presName="node" presStyleLbl="node1" presStyleIdx="0" presStyleCnt="5" custScaleX="110412" custRadScaleRad="99409" custRadScaleInc="2007">
        <dgm:presLayoutVars>
          <dgm:bulletEnabled val="1"/>
        </dgm:presLayoutVars>
      </dgm:prSet>
      <dgm:spPr/>
    </dgm:pt>
    <dgm:pt modelId="{3ECCB183-2B0D-4F1C-97DA-AA37E095A728}" type="pres">
      <dgm:prSet presAssocID="{886219DD-2FD7-41A8-905F-501E7C3EDCEA}" presName="parTrans" presStyleLbl="sibTrans2D1" presStyleIdx="1" presStyleCnt="5"/>
      <dgm:spPr/>
    </dgm:pt>
    <dgm:pt modelId="{453BC28C-C592-444B-874C-70EC9AACF40F}" type="pres">
      <dgm:prSet presAssocID="{886219DD-2FD7-41A8-905F-501E7C3EDCEA}" presName="connectorText" presStyleLbl="sibTrans2D1" presStyleIdx="1" presStyleCnt="5"/>
      <dgm:spPr/>
    </dgm:pt>
    <dgm:pt modelId="{3469802F-B48C-4378-B436-24BE8B0594C8}" type="pres">
      <dgm:prSet presAssocID="{FD22DA55-7805-42E0-AD3D-AB1F8786BD9B}" presName="node" presStyleLbl="node1" presStyleIdx="1" presStyleCnt="5" custScaleX="175678" custScaleY="130983" custRadScaleRad="118940" custRadScaleInc="-4066">
        <dgm:presLayoutVars>
          <dgm:bulletEnabled val="1"/>
        </dgm:presLayoutVars>
      </dgm:prSet>
      <dgm:spPr/>
    </dgm:pt>
    <dgm:pt modelId="{3E6E807A-5B69-4ACD-B116-C9542465D7C3}" type="pres">
      <dgm:prSet presAssocID="{3304BD97-8021-466E-BEE1-6976971DCC9C}" presName="parTrans" presStyleLbl="sibTrans2D1" presStyleIdx="2" presStyleCnt="5"/>
      <dgm:spPr/>
    </dgm:pt>
    <dgm:pt modelId="{53CE31B8-1F2F-46E0-AB36-D91C68AF294C}" type="pres">
      <dgm:prSet presAssocID="{3304BD97-8021-466E-BEE1-6976971DCC9C}" presName="connectorText" presStyleLbl="sibTrans2D1" presStyleIdx="2" presStyleCnt="5"/>
      <dgm:spPr/>
    </dgm:pt>
    <dgm:pt modelId="{10C0458E-68D0-4493-B02D-9F4877960D36}" type="pres">
      <dgm:prSet presAssocID="{E7D2ED47-F4D7-4092-848A-0B9699C59B42}" presName="node" presStyleLbl="node1" presStyleIdx="2" presStyleCnt="5" custScaleX="179562" custScaleY="137808" custRadScaleRad="125303" custRadScaleInc="-40833">
        <dgm:presLayoutVars>
          <dgm:bulletEnabled val="1"/>
        </dgm:presLayoutVars>
      </dgm:prSet>
      <dgm:spPr/>
    </dgm:pt>
    <dgm:pt modelId="{408FD758-AE58-4F4F-8B82-F272A7E4AB48}" type="pres">
      <dgm:prSet presAssocID="{4FB4D0FC-2DA5-46C9-BE00-60B27FA34B75}" presName="parTrans" presStyleLbl="sibTrans2D1" presStyleIdx="3" presStyleCnt="5"/>
      <dgm:spPr/>
    </dgm:pt>
    <dgm:pt modelId="{1626BBCA-D228-4789-8E62-ACD5B02A7C90}" type="pres">
      <dgm:prSet presAssocID="{4FB4D0FC-2DA5-46C9-BE00-60B27FA34B75}" presName="connectorText" presStyleLbl="sibTrans2D1" presStyleIdx="3" presStyleCnt="5"/>
      <dgm:spPr/>
    </dgm:pt>
    <dgm:pt modelId="{146AD842-0C78-40BA-B3E7-690CBAE954BB}" type="pres">
      <dgm:prSet presAssocID="{92587ADD-DCBB-4228-A927-EA996E2AF8DF}" presName="node" presStyleLbl="node1" presStyleIdx="3" presStyleCnt="5" custScaleX="174614" custScaleY="129944" custRadScaleRad="122638" custRadScaleInc="39027">
        <dgm:presLayoutVars>
          <dgm:bulletEnabled val="1"/>
        </dgm:presLayoutVars>
      </dgm:prSet>
      <dgm:spPr/>
    </dgm:pt>
    <dgm:pt modelId="{0124EE9A-A61D-48D3-8CDC-54C988FE8B5F}" type="pres">
      <dgm:prSet presAssocID="{47C77E43-E238-4671-B979-0404379D2D23}" presName="parTrans" presStyleLbl="sibTrans2D1" presStyleIdx="4" presStyleCnt="5"/>
      <dgm:spPr/>
    </dgm:pt>
    <dgm:pt modelId="{260D68A6-10AC-4BD5-9694-DACE28FA06FA}" type="pres">
      <dgm:prSet presAssocID="{47C77E43-E238-4671-B979-0404379D2D23}" presName="connectorText" presStyleLbl="sibTrans2D1" presStyleIdx="4" presStyleCnt="5"/>
      <dgm:spPr/>
    </dgm:pt>
    <dgm:pt modelId="{AEE146B6-7B3D-4BCD-91DC-4094857E3D29}" type="pres">
      <dgm:prSet presAssocID="{87E4C634-E79E-4F35-A7B8-59BBCBC68EC1}" presName="node" presStyleLbl="node1" presStyleIdx="4" presStyleCnt="5" custScaleX="174913" custScaleY="130425" custRadScaleRad="123847" custRadScaleInc="17389">
        <dgm:presLayoutVars>
          <dgm:bulletEnabled val="1"/>
        </dgm:presLayoutVars>
      </dgm:prSet>
      <dgm:spPr/>
    </dgm:pt>
  </dgm:ptLst>
  <dgm:cxnLst>
    <dgm:cxn modelId="{5998B900-0F79-4EE6-8384-51A8BEF2F1DE}" type="presOf" srcId="{4FB4D0FC-2DA5-46C9-BE00-60B27FA34B75}" destId="{408FD758-AE58-4F4F-8B82-F272A7E4AB48}" srcOrd="0" destOrd="0" presId="urn:microsoft.com/office/officeart/2005/8/layout/radial5"/>
    <dgm:cxn modelId="{53F0BB12-26DA-4A47-83DE-BF8D001DB67F}" type="presOf" srcId="{8AD6B74E-D73D-4D7B-A18A-518EC8D622E7}" destId="{5568A85F-3003-4755-827B-8BD5BEEDAC24}" srcOrd="0" destOrd="0" presId="urn:microsoft.com/office/officeart/2005/8/layout/radial5"/>
    <dgm:cxn modelId="{7D855515-7283-4CD0-84B7-817AD4942D74}" srcId="{7E755110-FDA9-49D5-93FF-FD695B4447EB}" destId="{92587ADD-DCBB-4228-A927-EA996E2AF8DF}" srcOrd="3" destOrd="0" parTransId="{4FB4D0FC-2DA5-46C9-BE00-60B27FA34B75}" sibTransId="{5A82F10B-DB09-426B-95E6-0A13240F7893}"/>
    <dgm:cxn modelId="{1199011E-8894-41F6-A2E9-D1CBC541DD07}" srcId="{8AD6B74E-D73D-4D7B-A18A-518EC8D622E7}" destId="{420C8C79-2881-4988-8D5C-8E9670D6F764}" srcOrd="2" destOrd="0" parTransId="{D6F7ECD1-184F-480D-8CAA-A83C6A70CC31}" sibTransId="{29FB1A77-4754-47A8-AA10-FD572AEA4A94}"/>
    <dgm:cxn modelId="{5A4CD81E-661E-41C2-BC0F-AA770664B5E1}" srcId="{7E755110-FDA9-49D5-93FF-FD695B4447EB}" destId="{E00564CD-5CDE-4D35-AA75-23A5FC0056DC}" srcOrd="0" destOrd="0" parTransId="{332A908D-AC55-4474-84CF-5FEFCA4798FE}" sibTransId="{204B7E6E-7E1D-421D-B3CE-7B954E930661}"/>
    <dgm:cxn modelId="{AA753B1F-03C6-4F52-BF01-064C6590107A}" srcId="{8AD6B74E-D73D-4D7B-A18A-518EC8D622E7}" destId="{7E755110-FDA9-49D5-93FF-FD695B4447EB}" srcOrd="0" destOrd="0" parTransId="{1640B2BF-807A-47D8-BE4D-186521BD8BFF}" sibTransId="{63894A7E-27CB-43AA-A5D3-78E1A88EF9DE}"/>
    <dgm:cxn modelId="{42F1992A-7856-44B3-8125-A75EC7A99B6D}" type="presOf" srcId="{47C77E43-E238-4671-B979-0404379D2D23}" destId="{260D68A6-10AC-4BD5-9694-DACE28FA06FA}" srcOrd="1" destOrd="0" presId="urn:microsoft.com/office/officeart/2005/8/layout/radial5"/>
    <dgm:cxn modelId="{662B8133-245E-4A6F-A512-284379123559}" type="presOf" srcId="{886219DD-2FD7-41A8-905F-501E7C3EDCEA}" destId="{453BC28C-C592-444B-874C-70EC9AACF40F}" srcOrd="1" destOrd="0" presId="urn:microsoft.com/office/officeart/2005/8/layout/radial5"/>
    <dgm:cxn modelId="{9825B63D-35F5-4B46-8658-3A20136D1B86}" type="presOf" srcId="{3304BD97-8021-466E-BEE1-6976971DCC9C}" destId="{53CE31B8-1F2F-46E0-AB36-D91C68AF294C}" srcOrd="1" destOrd="0" presId="urn:microsoft.com/office/officeart/2005/8/layout/radial5"/>
    <dgm:cxn modelId="{F55B9666-4CDF-4C91-9B3D-4A4BF0F36308}" srcId="{7E755110-FDA9-49D5-93FF-FD695B4447EB}" destId="{E7D2ED47-F4D7-4092-848A-0B9699C59B42}" srcOrd="2" destOrd="0" parTransId="{3304BD97-8021-466E-BEE1-6976971DCC9C}" sibTransId="{38E1F769-EE48-47F1-90DE-6829EA928279}"/>
    <dgm:cxn modelId="{693BAC69-1E62-4DE0-BCC3-F8ED1D1676B9}" srcId="{7E755110-FDA9-49D5-93FF-FD695B4447EB}" destId="{87E4C634-E79E-4F35-A7B8-59BBCBC68EC1}" srcOrd="4" destOrd="0" parTransId="{47C77E43-E238-4671-B979-0404379D2D23}" sibTransId="{0D04801C-2FAA-4691-9D47-58593644BEE6}"/>
    <dgm:cxn modelId="{C1952451-937C-4106-BAF9-75D2DDF85AEE}" type="presOf" srcId="{E00564CD-5CDE-4D35-AA75-23A5FC0056DC}" destId="{969CB218-AF8E-42C3-9565-8F8FE0656860}" srcOrd="0" destOrd="0" presId="urn:microsoft.com/office/officeart/2005/8/layout/radial5"/>
    <dgm:cxn modelId="{A9E33593-6C2A-42ED-BB41-C4B7CCEEA13B}" type="presOf" srcId="{886219DD-2FD7-41A8-905F-501E7C3EDCEA}" destId="{3ECCB183-2B0D-4F1C-97DA-AA37E095A728}" srcOrd="0" destOrd="0" presId="urn:microsoft.com/office/officeart/2005/8/layout/radial5"/>
    <dgm:cxn modelId="{B1E3CDA9-EC18-41B8-ABDA-CCE578CF7C1B}" type="presOf" srcId="{3304BD97-8021-466E-BEE1-6976971DCC9C}" destId="{3E6E807A-5B69-4ACD-B116-C9542465D7C3}" srcOrd="0" destOrd="0" presId="urn:microsoft.com/office/officeart/2005/8/layout/radial5"/>
    <dgm:cxn modelId="{83FDFCAA-6F3E-4C1F-85C3-16CFFEF6DC19}" type="presOf" srcId="{332A908D-AC55-4474-84CF-5FEFCA4798FE}" destId="{99A4B3EF-3EAE-4F2F-B3E8-85546FF8D084}" srcOrd="0" destOrd="0" presId="urn:microsoft.com/office/officeart/2005/8/layout/radial5"/>
    <dgm:cxn modelId="{BB2D53AE-8E52-4C07-B2DE-703FD43D15F2}" type="presOf" srcId="{7E755110-FDA9-49D5-93FF-FD695B4447EB}" destId="{B3E05E37-F549-4D36-8115-91B7C279F3FE}" srcOrd="0" destOrd="0" presId="urn:microsoft.com/office/officeart/2005/8/layout/radial5"/>
    <dgm:cxn modelId="{601CA8B6-CB77-4F18-ADF3-CC7FE754E1AC}" type="presOf" srcId="{FD22DA55-7805-42E0-AD3D-AB1F8786BD9B}" destId="{3469802F-B48C-4378-B436-24BE8B0594C8}" srcOrd="0" destOrd="0" presId="urn:microsoft.com/office/officeart/2005/8/layout/radial5"/>
    <dgm:cxn modelId="{936451BB-3B85-43D8-904D-06706310C2E3}" type="presOf" srcId="{332A908D-AC55-4474-84CF-5FEFCA4798FE}" destId="{A8957AD3-A614-4E43-A2D0-D63992C62FC1}" srcOrd="1" destOrd="0" presId="urn:microsoft.com/office/officeart/2005/8/layout/radial5"/>
    <dgm:cxn modelId="{1C266DDA-03E6-4CC8-82E5-45E5D5786BDB}" type="presOf" srcId="{92587ADD-DCBB-4228-A927-EA996E2AF8DF}" destId="{146AD842-0C78-40BA-B3E7-690CBAE954BB}" srcOrd="0" destOrd="0" presId="urn:microsoft.com/office/officeart/2005/8/layout/radial5"/>
    <dgm:cxn modelId="{A24A83DE-B709-42F6-BE40-3DC1C5825F01}" type="presOf" srcId="{87E4C634-E79E-4F35-A7B8-59BBCBC68EC1}" destId="{AEE146B6-7B3D-4BCD-91DC-4094857E3D29}" srcOrd="0" destOrd="0" presId="urn:microsoft.com/office/officeart/2005/8/layout/radial5"/>
    <dgm:cxn modelId="{7464D4DF-C090-4B29-80D0-551344D467CE}" type="presOf" srcId="{E7D2ED47-F4D7-4092-848A-0B9699C59B42}" destId="{10C0458E-68D0-4493-B02D-9F4877960D36}" srcOrd="0" destOrd="0" presId="urn:microsoft.com/office/officeart/2005/8/layout/radial5"/>
    <dgm:cxn modelId="{AE81F1EA-6E19-4A2F-959F-04F942C5794B}" srcId="{8AD6B74E-D73D-4D7B-A18A-518EC8D622E7}" destId="{8F3BCDA0-2937-426D-B1B5-D769E2AD5AE7}" srcOrd="1" destOrd="0" parTransId="{F134A531-A31A-4D87-AC67-88382AFDD515}" sibTransId="{A1C93061-DC09-49E0-9AFC-CB7EC34312F6}"/>
    <dgm:cxn modelId="{EF0EE9EE-1D95-496C-9FC7-A0FC9B05BCB9}" type="presOf" srcId="{4FB4D0FC-2DA5-46C9-BE00-60B27FA34B75}" destId="{1626BBCA-D228-4789-8E62-ACD5B02A7C90}" srcOrd="1" destOrd="0" presId="urn:microsoft.com/office/officeart/2005/8/layout/radial5"/>
    <dgm:cxn modelId="{DBCF1FF5-C68E-45D3-8AED-04904C0FDA60}" type="presOf" srcId="{47C77E43-E238-4671-B979-0404379D2D23}" destId="{0124EE9A-A61D-48D3-8CDC-54C988FE8B5F}" srcOrd="0" destOrd="0" presId="urn:microsoft.com/office/officeart/2005/8/layout/radial5"/>
    <dgm:cxn modelId="{D98219FE-A288-4CF0-9025-10976BDAF680}" srcId="{7E755110-FDA9-49D5-93FF-FD695B4447EB}" destId="{FD22DA55-7805-42E0-AD3D-AB1F8786BD9B}" srcOrd="1" destOrd="0" parTransId="{886219DD-2FD7-41A8-905F-501E7C3EDCEA}" sibTransId="{0BFF3921-0AD8-4986-841B-08F961E44220}"/>
    <dgm:cxn modelId="{29E0A045-C8F3-48B0-85F1-0EAB97642900}" type="presParOf" srcId="{5568A85F-3003-4755-827B-8BD5BEEDAC24}" destId="{B3E05E37-F549-4D36-8115-91B7C279F3FE}" srcOrd="0" destOrd="0" presId="urn:microsoft.com/office/officeart/2005/8/layout/radial5"/>
    <dgm:cxn modelId="{53141AC8-953F-4C5D-8982-7495E34CC1FB}" type="presParOf" srcId="{5568A85F-3003-4755-827B-8BD5BEEDAC24}" destId="{99A4B3EF-3EAE-4F2F-B3E8-85546FF8D084}" srcOrd="1" destOrd="0" presId="urn:microsoft.com/office/officeart/2005/8/layout/radial5"/>
    <dgm:cxn modelId="{1F2D3C57-7D58-4AD0-929D-C6825EC6135E}" type="presParOf" srcId="{99A4B3EF-3EAE-4F2F-B3E8-85546FF8D084}" destId="{A8957AD3-A614-4E43-A2D0-D63992C62FC1}" srcOrd="0" destOrd="0" presId="urn:microsoft.com/office/officeart/2005/8/layout/radial5"/>
    <dgm:cxn modelId="{400F698A-958E-489A-AD16-C54F32ABE044}" type="presParOf" srcId="{5568A85F-3003-4755-827B-8BD5BEEDAC24}" destId="{969CB218-AF8E-42C3-9565-8F8FE0656860}" srcOrd="2" destOrd="0" presId="urn:microsoft.com/office/officeart/2005/8/layout/radial5"/>
    <dgm:cxn modelId="{E412955F-36B3-4B2B-B32F-733F5925B38F}" type="presParOf" srcId="{5568A85F-3003-4755-827B-8BD5BEEDAC24}" destId="{3ECCB183-2B0D-4F1C-97DA-AA37E095A728}" srcOrd="3" destOrd="0" presId="urn:microsoft.com/office/officeart/2005/8/layout/radial5"/>
    <dgm:cxn modelId="{E3C50C06-D524-4499-BC9B-B0111A49DA31}" type="presParOf" srcId="{3ECCB183-2B0D-4F1C-97DA-AA37E095A728}" destId="{453BC28C-C592-444B-874C-70EC9AACF40F}" srcOrd="0" destOrd="0" presId="urn:microsoft.com/office/officeart/2005/8/layout/radial5"/>
    <dgm:cxn modelId="{9EEC40DA-A2D4-43D6-9839-89F5D9A0C42B}" type="presParOf" srcId="{5568A85F-3003-4755-827B-8BD5BEEDAC24}" destId="{3469802F-B48C-4378-B436-24BE8B0594C8}" srcOrd="4" destOrd="0" presId="urn:microsoft.com/office/officeart/2005/8/layout/radial5"/>
    <dgm:cxn modelId="{423AEAE2-8A0E-424D-BCCB-D9667FDA4778}" type="presParOf" srcId="{5568A85F-3003-4755-827B-8BD5BEEDAC24}" destId="{3E6E807A-5B69-4ACD-B116-C9542465D7C3}" srcOrd="5" destOrd="0" presId="urn:microsoft.com/office/officeart/2005/8/layout/radial5"/>
    <dgm:cxn modelId="{25EB4BAC-0E40-4DC9-AB23-ABEB2FAC7AA3}" type="presParOf" srcId="{3E6E807A-5B69-4ACD-B116-C9542465D7C3}" destId="{53CE31B8-1F2F-46E0-AB36-D91C68AF294C}" srcOrd="0" destOrd="0" presId="urn:microsoft.com/office/officeart/2005/8/layout/radial5"/>
    <dgm:cxn modelId="{64DA07DB-9266-4740-B615-70AB79BD0D77}" type="presParOf" srcId="{5568A85F-3003-4755-827B-8BD5BEEDAC24}" destId="{10C0458E-68D0-4493-B02D-9F4877960D36}" srcOrd="6" destOrd="0" presId="urn:microsoft.com/office/officeart/2005/8/layout/radial5"/>
    <dgm:cxn modelId="{C57816CD-F7AF-48E8-9DDD-34ABF282690B}" type="presParOf" srcId="{5568A85F-3003-4755-827B-8BD5BEEDAC24}" destId="{408FD758-AE58-4F4F-8B82-F272A7E4AB48}" srcOrd="7" destOrd="0" presId="urn:microsoft.com/office/officeart/2005/8/layout/radial5"/>
    <dgm:cxn modelId="{EAAE335C-B2F3-4B39-9F44-524B7F23ED0A}" type="presParOf" srcId="{408FD758-AE58-4F4F-8B82-F272A7E4AB48}" destId="{1626BBCA-D228-4789-8E62-ACD5B02A7C90}" srcOrd="0" destOrd="0" presId="urn:microsoft.com/office/officeart/2005/8/layout/radial5"/>
    <dgm:cxn modelId="{AF68DAD3-6CAE-41F4-98DC-3F00FC74C98F}" type="presParOf" srcId="{5568A85F-3003-4755-827B-8BD5BEEDAC24}" destId="{146AD842-0C78-40BA-B3E7-690CBAE954BB}" srcOrd="8" destOrd="0" presId="urn:microsoft.com/office/officeart/2005/8/layout/radial5"/>
    <dgm:cxn modelId="{2CF10CD5-EB22-428F-8FB6-68773F1D33CF}" type="presParOf" srcId="{5568A85F-3003-4755-827B-8BD5BEEDAC24}" destId="{0124EE9A-A61D-48D3-8CDC-54C988FE8B5F}" srcOrd="9" destOrd="0" presId="urn:microsoft.com/office/officeart/2005/8/layout/radial5"/>
    <dgm:cxn modelId="{A09A4D69-9406-480A-8BC6-DE5B199160C3}" type="presParOf" srcId="{0124EE9A-A61D-48D3-8CDC-54C988FE8B5F}" destId="{260D68A6-10AC-4BD5-9694-DACE28FA06FA}" srcOrd="0" destOrd="0" presId="urn:microsoft.com/office/officeart/2005/8/layout/radial5"/>
    <dgm:cxn modelId="{02129675-9920-4BFD-8B2B-1A30E99D75CC}" type="presParOf" srcId="{5568A85F-3003-4755-827B-8BD5BEEDAC24}" destId="{AEE146B6-7B3D-4BCD-91DC-4094857E3D2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05E37-F549-4D36-8115-91B7C279F3FE}">
      <dsp:nvSpPr>
        <dsp:cNvPr id="0" name=""/>
        <dsp:cNvSpPr/>
      </dsp:nvSpPr>
      <dsp:spPr>
        <a:xfrm>
          <a:off x="3173946" y="2007641"/>
          <a:ext cx="1793786" cy="19648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ড</a:t>
          </a:r>
          <a:endParaRPr lang="en-US" sz="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6640" y="2295380"/>
        <a:ext cx="1268398" cy="1389326"/>
      </dsp:txXfrm>
    </dsp:sp>
    <dsp:sp modelId="{99A4B3EF-3EAE-4F2F-B3E8-85546FF8D084}">
      <dsp:nvSpPr>
        <dsp:cNvPr id="0" name=""/>
        <dsp:cNvSpPr/>
      </dsp:nvSpPr>
      <dsp:spPr>
        <a:xfrm rot="16228731">
          <a:off x="3953209" y="1490770"/>
          <a:ext cx="255589" cy="566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1227" y="1642319"/>
        <a:ext cx="178912" cy="339638"/>
      </dsp:txXfrm>
    </dsp:sp>
    <dsp:sp modelId="{969CB218-AF8E-42C3-9565-8F8FE0656860}">
      <dsp:nvSpPr>
        <dsp:cNvPr id="0" name=""/>
        <dsp:cNvSpPr/>
      </dsp:nvSpPr>
      <dsp:spPr>
        <a:xfrm>
          <a:off x="3170917" y="-139412"/>
          <a:ext cx="1838239" cy="16648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রফিকুল ইসলাম।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0121" y="104405"/>
        <a:ext cx="1299831" cy="1177256"/>
      </dsp:txXfrm>
    </dsp:sp>
    <dsp:sp modelId="{3ECCB183-2B0D-4F1C-97DA-AA37E095A728}">
      <dsp:nvSpPr>
        <dsp:cNvPr id="0" name=""/>
        <dsp:cNvSpPr/>
      </dsp:nvSpPr>
      <dsp:spPr>
        <a:xfrm rot="20447796">
          <a:off x="5010388" y="2339198"/>
          <a:ext cx="232932" cy="566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12332" y="2463903"/>
        <a:ext cx="163052" cy="339638"/>
      </dsp:txXfrm>
    </dsp:sp>
    <dsp:sp modelId="{3469802F-B48C-4378-B436-24BE8B0594C8}">
      <dsp:nvSpPr>
        <dsp:cNvPr id="0" name=""/>
        <dsp:cNvSpPr/>
      </dsp:nvSpPr>
      <dsp:spPr>
        <a:xfrm>
          <a:off x="5203153" y="995925"/>
          <a:ext cx="2924846" cy="21807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জন্ম: ১লা জানুয়ারি ১৯৩৪ খ্রিস্টাব্দ। 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1487" y="1315284"/>
        <a:ext cx="2068178" cy="1542005"/>
      </dsp:txXfrm>
    </dsp:sp>
    <dsp:sp modelId="{3E6E807A-5B69-4ACD-B116-C9542465D7C3}">
      <dsp:nvSpPr>
        <dsp:cNvPr id="0" name=""/>
        <dsp:cNvSpPr/>
      </dsp:nvSpPr>
      <dsp:spPr>
        <a:xfrm rot="2383736">
          <a:off x="4858607" y="3511088"/>
          <a:ext cx="359505" cy="566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1060" y="3589833"/>
        <a:ext cx="251654" cy="339638"/>
      </dsp:txXfrm>
    </dsp:sp>
    <dsp:sp modelId="{10C0458E-68D0-4493-B02D-9F4877960D36}">
      <dsp:nvSpPr>
        <dsp:cNvPr id="0" name=""/>
        <dsp:cNvSpPr/>
      </dsp:nvSpPr>
      <dsp:spPr>
        <a:xfrm>
          <a:off x="4826362" y="3713004"/>
          <a:ext cx="2989510" cy="22943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বিশ্ববিদ্যালয়ের বাংলা বিভাগের অধ্যাপক। 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4166" y="4049004"/>
        <a:ext cx="2113902" cy="1622352"/>
      </dsp:txXfrm>
    </dsp:sp>
    <dsp:sp modelId="{408FD758-AE58-4F4F-8B82-F272A7E4AB48}">
      <dsp:nvSpPr>
        <dsp:cNvPr id="0" name=""/>
        <dsp:cNvSpPr/>
      </dsp:nvSpPr>
      <dsp:spPr>
        <a:xfrm rot="8392277">
          <a:off x="2920337" y="3522330"/>
          <a:ext cx="366529" cy="566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17354" y="3600107"/>
        <a:ext cx="256570" cy="339638"/>
      </dsp:txXfrm>
    </dsp:sp>
    <dsp:sp modelId="{146AD842-0C78-40BA-B3E7-690CBAE954BB}">
      <dsp:nvSpPr>
        <dsp:cNvPr id="0" name=""/>
        <dsp:cNvSpPr/>
      </dsp:nvSpPr>
      <dsp:spPr>
        <a:xfrm>
          <a:off x="415710" y="3764105"/>
          <a:ext cx="2907132" cy="21634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উল্লেখযোগ্য গ্রন্থগুলো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বাংলাদেশে স্বাধীনতা সংগ্রাম ,ভাষা আন্দোলনো ও শহীদ মিনার ।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1450" y="4080931"/>
        <a:ext cx="2055652" cy="1529773"/>
      </dsp:txXfrm>
    </dsp:sp>
    <dsp:sp modelId="{0124EE9A-A61D-48D3-8CDC-54C988FE8B5F}">
      <dsp:nvSpPr>
        <dsp:cNvPr id="0" name=""/>
        <dsp:cNvSpPr/>
      </dsp:nvSpPr>
      <dsp:spPr>
        <a:xfrm rot="12242103">
          <a:off x="2825845" y="2220954"/>
          <a:ext cx="310171" cy="566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14862" y="2353116"/>
        <a:ext cx="217120" cy="339638"/>
      </dsp:txXfrm>
    </dsp:sp>
    <dsp:sp modelId="{AEE146B6-7B3D-4BCD-91DC-4094857E3D29}">
      <dsp:nvSpPr>
        <dsp:cNvPr id="0" name=""/>
        <dsp:cNvSpPr/>
      </dsp:nvSpPr>
      <dsp:spPr>
        <a:xfrm>
          <a:off x="0" y="738232"/>
          <a:ext cx="2912110" cy="21714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bn-IN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পুরস্কার: নজরুল একাডেমি ,বাংলা একাডেমি ও একুশে পদক লাভ করেন।</a:t>
          </a:r>
        </a:p>
      </dsp:txBody>
      <dsp:txXfrm>
        <a:off x="426469" y="1056231"/>
        <a:ext cx="2059172" cy="153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2759-1D78-45E8-AC43-829CFDD6D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F3FFC-B01D-4E3B-A2AB-09425BD34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0B9A8-DD75-4FD1-B27B-7BA5352E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2BC26-AF3F-4E98-8483-5A7F7B6C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338B2-7A88-4AFA-AD47-DB339DB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2C48-026E-42B4-A5DF-59CADB94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ABF74-4924-4CB3-8AB2-9EEBD3259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2CA16-1EAA-44C4-B476-8A852238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E581B-F064-4317-9888-08A29294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032E3-7B9F-4C36-B355-0D35AD7F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24AE3-7AF3-4CAA-B75E-8831FD15B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84227-5E4F-4244-A657-CF4353BD4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51CA2-397C-404A-B2EF-6BD31603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5771C-E142-45A6-A256-DBC7881F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4F4D9-097F-4ABC-B684-D4B1A0C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31DA-C50F-4E44-B101-E37E541A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BD0B-5EF8-4CC0-B9D2-7DE9F3B28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8AD8B-C9A4-4FFA-BF79-8410F415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F074B-8734-471D-B00B-1AA0DD0F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5F8AF-4DD4-4562-B6D9-A596C925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D7B1-F0D3-4414-8611-741972EB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E592-92F1-458F-8D6A-A7EBF3BAC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8D1C1-544B-4B58-9A39-CF200780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1361F-F3A2-48D1-B3A4-217F44AE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C637-AB18-4A62-B180-C7C8E65F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76FB-D4FC-4F74-88F2-CF693E28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1D37-6D8A-4A1C-9108-AE9EF42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15253-43BC-4D3E-9DAE-DF7E42A31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B8E11-B88A-45EA-8007-6592B5B8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35828-DA70-429D-815F-4B6BD63B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77904-C6BA-4CF6-B422-B12025FF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AE45-AEF5-490F-AA61-45641347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E8310-29BA-479E-BC2C-49E68B0CE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6D354-5920-433D-B101-DA461366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43F62-7E54-44D8-8300-1D40BD016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F513C-3F9F-4888-B4D9-F929C40D6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E940B-2B43-4089-85FF-B02C29A9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BA5C8-A9CF-40FD-B8DB-D96E8601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16F6B-7F2B-4231-84F6-C1704654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2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DDE5-77A4-4AFE-81E3-56A72750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6C727-2FEA-4D7C-8E47-11E12658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FF1C3-FCBB-4430-A1AA-DA2D0DD9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A757E-8C2F-4712-8879-F9CA8641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3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0BEC4-4194-453D-996E-347337EBC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9" y="596352"/>
            <a:ext cx="1325216" cy="784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7F3E5-A0F4-445B-B05B-69091EDDC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28" y="847363"/>
            <a:ext cx="1228193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C1DD1-4F59-4D90-A8E7-F6254E5FF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7" y="5744333"/>
            <a:ext cx="1325216" cy="784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724CF-DAA1-44B7-91D0-9D6B5B256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38" y="6073589"/>
            <a:ext cx="1325216" cy="784411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5635CF-6AF6-485E-B0AF-38A42DFDC44C}"/>
              </a:ext>
            </a:extLst>
          </p:cNvPr>
          <p:cNvSpPr/>
          <p:nvPr userDrawn="1"/>
        </p:nvSpPr>
        <p:spPr>
          <a:xfrm>
            <a:off x="112645" y="-42435"/>
            <a:ext cx="12192000" cy="6858000"/>
          </a:xfrm>
          <a:prstGeom prst="rect">
            <a:avLst/>
          </a:prstGeom>
          <a:ln w="244475" cmpd="sng">
            <a:gradFill flip="none" rotWithShape="1">
              <a:gsLst>
                <a:gs pos="14000">
                  <a:srgbClr val="FF0000"/>
                </a:gs>
                <a:gs pos="0">
                  <a:srgbClr val="C00000"/>
                </a:gs>
                <a:gs pos="27000">
                  <a:srgbClr val="FFC000"/>
                </a:gs>
                <a:gs pos="40000">
                  <a:srgbClr val="FFFF00"/>
                </a:gs>
                <a:gs pos="97000">
                  <a:srgbClr val="002060"/>
                </a:gs>
                <a:gs pos="80000">
                  <a:srgbClr val="00B0F0"/>
                </a:gs>
                <a:gs pos="67000">
                  <a:srgbClr val="00B050"/>
                </a:gs>
                <a:gs pos="55000">
                  <a:srgbClr val="92D050"/>
                </a:gs>
              </a:gsLst>
              <a:path path="circle">
                <a:fillToRect r="100000" b="100000"/>
              </a:path>
              <a:tileRect l="-100000" t="-100000"/>
            </a:gra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DC73C4-956F-463A-820A-36AF3D018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138721"/>
            <a:ext cx="940902" cy="607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69F0-20E9-4BC1-8587-810CB643F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832" y="6012683"/>
            <a:ext cx="894523" cy="670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487BA-38D3-4B95-9FF7-3135764E3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453" y="112457"/>
            <a:ext cx="940902" cy="607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F5B91F-B24D-43FB-AD22-66F878196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1" y="6168007"/>
            <a:ext cx="881269" cy="5147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FBE937-69AA-4411-82E7-CE3DF3AF1D20}"/>
              </a:ext>
            </a:extLst>
          </p:cNvPr>
          <p:cNvSpPr/>
          <p:nvPr userDrawn="1"/>
        </p:nvSpPr>
        <p:spPr>
          <a:xfrm>
            <a:off x="2167207" y="6255661"/>
            <a:ext cx="809423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খাতুন, সহকারী শিক্ষক(আইসিটি), লক্ষ্মীপুর দ্বিমুখী উচ্চ বিদ্যালয়, কুলিয়ারচর, কিশোরগঞ্জ।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8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7AE1-332A-4DDB-9DA5-A3A25A09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607F1-134B-45C5-B694-6C62F636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B4758-F5C1-445A-9706-279CE902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91772-0DAD-48B8-897D-378680DF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91DF1-31AD-41ED-9D7F-D62D1037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C49EF-9CAB-4BFF-8EA3-D751F66B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0425-4F79-4433-AFD6-B938A453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31BD4-3047-4047-8D52-E226D5E4A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B7A2A-307B-4BBC-A125-EB277CDC6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85312-090D-459B-9F64-E2024713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49EC3-8C1A-4921-8081-CC52F3A1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062E-81EF-446A-8B5E-FEE97F4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7F235-DBAC-46AC-BD94-F5E4B16C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DCEF3-0C3C-495B-9F3C-95BC6EF60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832B-A0B1-4737-8C9D-700B80F99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B266-E875-44F9-8274-F962CDE8D5E4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19C00-E647-4DB3-B345-40610DD57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6F83-E7F8-4BDB-AA1B-A2E649347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AA4DA-83B8-42E4-AEA1-260B590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দেশে দেশে এবারের ভাষা দিবস | বিশ্ব | DW ...">
            <a:extLst>
              <a:ext uri="{FF2B5EF4-FFF2-40B4-BE49-F238E27FC236}">
                <a16:creationId xmlns:a16="http://schemas.microsoft.com/office/drawing/2014/main" id="{203D60D1-6E24-4C5C-8C7D-181B803C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55551"/>
            <a:ext cx="6667500" cy="3752850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F50ED8-A5A0-4207-8582-245ADAA8702F}"/>
              </a:ext>
            </a:extLst>
          </p:cNvPr>
          <p:cNvSpPr txBox="1"/>
          <p:nvPr/>
        </p:nvSpPr>
        <p:spPr>
          <a:xfrm>
            <a:off x="1378226" y="499309"/>
            <a:ext cx="9760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সকলকেস্বাগতম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C3C2-ABD9-475C-AB9E-C15D176B2534}"/>
              </a:ext>
            </a:extLst>
          </p:cNvPr>
          <p:cNvSpPr txBox="1">
            <a:spLocks/>
          </p:cNvSpPr>
          <p:nvPr/>
        </p:nvSpPr>
        <p:spPr>
          <a:xfrm>
            <a:off x="1904999" y="357216"/>
            <a:ext cx="8235185" cy="12429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FFBBC0-46C9-4444-AB0F-56F02239FE0C}"/>
              </a:ext>
            </a:extLst>
          </p:cNvPr>
          <p:cNvSpPr txBox="1">
            <a:spLocks/>
          </p:cNvSpPr>
          <p:nvPr/>
        </p:nvSpPr>
        <p:spPr>
          <a:xfrm>
            <a:off x="3656172" y="99943"/>
            <a:ext cx="4732838" cy="10011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5871078-0B6B-4A74-9241-0FF17B81777A}"/>
              </a:ext>
            </a:extLst>
          </p:cNvPr>
          <p:cNvSpPr/>
          <p:nvPr/>
        </p:nvSpPr>
        <p:spPr>
          <a:xfrm>
            <a:off x="1227906" y="1299800"/>
            <a:ext cx="2230909" cy="7955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সিংহদ্বার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C7F862D-7BC4-4F6E-973A-0636451E32EC}"/>
              </a:ext>
            </a:extLst>
          </p:cNvPr>
          <p:cNvSpPr/>
          <p:nvPr/>
        </p:nvSpPr>
        <p:spPr>
          <a:xfrm>
            <a:off x="7013055" y="1343956"/>
            <a:ext cx="3849942" cy="7955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দরজা বা প্রবেশ পথ।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F9AA7D4C-14AC-4A7F-B4C1-108B0DF0EEC6}"/>
              </a:ext>
            </a:extLst>
          </p:cNvPr>
          <p:cNvSpPr/>
          <p:nvPr/>
        </p:nvSpPr>
        <p:spPr>
          <a:xfrm>
            <a:off x="1227906" y="3068056"/>
            <a:ext cx="2230909" cy="7955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খন্ডযুদ্ধ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986F019B-3FA1-40FD-84B1-2ADC2D6689EA}"/>
              </a:ext>
            </a:extLst>
          </p:cNvPr>
          <p:cNvSpPr/>
          <p:nvPr/>
        </p:nvSpPr>
        <p:spPr>
          <a:xfrm>
            <a:off x="1227905" y="4836312"/>
            <a:ext cx="2230909" cy="7955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দাবানল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AB3EDAA-0454-4146-8EC7-41F02591DB27}"/>
              </a:ext>
            </a:extLst>
          </p:cNvPr>
          <p:cNvSpPr/>
          <p:nvPr/>
        </p:nvSpPr>
        <p:spPr>
          <a:xfrm>
            <a:off x="7013055" y="3031245"/>
            <a:ext cx="3849942" cy="7955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ছোট ছোট সংঘর্ষ বা যুদ্ধ।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5E3A3D44-98D2-42E4-B135-A9D63E14922E}"/>
              </a:ext>
            </a:extLst>
          </p:cNvPr>
          <p:cNvSpPr/>
          <p:nvPr/>
        </p:nvSpPr>
        <p:spPr>
          <a:xfrm>
            <a:off x="7013055" y="4927525"/>
            <a:ext cx="3825385" cy="8332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আগুনের প্রবাহ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পিকনিক | এম এ জোবায়ের এর বাংলা ব্লগ">
            <a:extLst>
              <a:ext uri="{FF2B5EF4-FFF2-40B4-BE49-F238E27FC236}">
                <a16:creationId xmlns:a16="http://schemas.microsoft.com/office/drawing/2014/main" id="{C861E280-5339-49E8-B894-4F8BF831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79" y="971412"/>
            <a:ext cx="2699512" cy="1550530"/>
          </a:xfrm>
          <a:prstGeom prst="rect">
            <a:avLst/>
          </a:prstGeom>
          <a:ln w="38100" cap="sq">
            <a:solidFill>
              <a:srgbClr val="96288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fold Bangla">
            <a:extLst>
              <a:ext uri="{FF2B5EF4-FFF2-40B4-BE49-F238E27FC236}">
                <a16:creationId xmlns:a16="http://schemas.microsoft.com/office/drawing/2014/main" id="{65505AFB-9F63-49C6-982D-02D668BD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79" y="2690546"/>
            <a:ext cx="2699512" cy="1550530"/>
          </a:xfrm>
          <a:prstGeom prst="rect">
            <a:avLst/>
          </a:prstGeom>
          <a:ln w="38100" cap="sq">
            <a:solidFill>
              <a:srgbClr val="96288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অস্ট্রেলিয়ায় ভয়াবহ দাবানল ও আমরা ...">
            <a:extLst>
              <a:ext uri="{FF2B5EF4-FFF2-40B4-BE49-F238E27FC236}">
                <a16:creationId xmlns:a16="http://schemas.microsoft.com/office/drawing/2014/main" id="{FEA7418D-0B41-44FE-8AF0-88B0163F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179" y="4481749"/>
            <a:ext cx="2803560" cy="1724847"/>
          </a:xfrm>
          <a:prstGeom prst="rect">
            <a:avLst/>
          </a:prstGeom>
          <a:ln w="38100" cap="sq">
            <a:solidFill>
              <a:srgbClr val="96288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45E70-9058-48F7-A610-E1BC5D618C5D}"/>
              </a:ext>
            </a:extLst>
          </p:cNvPr>
          <p:cNvSpPr/>
          <p:nvPr/>
        </p:nvSpPr>
        <p:spPr>
          <a:xfrm>
            <a:off x="4453048" y="133818"/>
            <a:ext cx="3285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জোড়ায় কাজ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7EC4A-2878-47BE-959D-77B82DBB7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48" y="1697933"/>
            <a:ext cx="2955925" cy="1552575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7DBB48-6FF2-47DF-ABF9-264D044A6F5C}"/>
              </a:ext>
            </a:extLst>
          </p:cNvPr>
          <p:cNvSpPr/>
          <p:nvPr/>
        </p:nvSpPr>
        <p:spPr>
          <a:xfrm>
            <a:off x="1305338" y="4137580"/>
            <a:ext cx="9581322" cy="1311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সিংহদ্বার ও দাবনল শব্দ দ্বারা নতুন দু’টি বাক্য গঠন কর।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1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17A6-221F-4EE1-81DC-32E605BAB874}"/>
              </a:ext>
            </a:extLst>
          </p:cNvPr>
          <p:cNvSpPr txBox="1"/>
          <p:nvPr/>
        </p:nvSpPr>
        <p:spPr>
          <a:xfrm>
            <a:off x="1417405" y="5340588"/>
            <a:ext cx="949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উর্দু পাকিস্তানের রাষ্ট্রভাষার ঘোষণায় ছাত্র সমাজ ফেটে পড়ে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B4A3E-71A3-4B26-A393-2AE4F3486EB8}"/>
              </a:ext>
            </a:extLst>
          </p:cNvPr>
          <p:cNvSpPr txBox="1"/>
          <p:nvPr/>
        </p:nvSpPr>
        <p:spPr>
          <a:xfrm>
            <a:off x="3469376" y="6000605"/>
            <a:ext cx="616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বাংলা বলে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906F6-B641-463D-9D6C-34B02696D749}"/>
              </a:ext>
            </a:extLst>
          </p:cNvPr>
          <p:cNvSpPr txBox="1"/>
          <p:nvPr/>
        </p:nvSpPr>
        <p:spPr>
          <a:xfrm>
            <a:off x="1912787" y="5344182"/>
            <a:ext cx="823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২১শে ফেব্রুয়ারি ভাষা আন্দোলনে শহিদ হন শফিউর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B2D01-B2D5-4A69-8FD5-152AB54C8A44}"/>
              </a:ext>
            </a:extLst>
          </p:cNvPr>
          <p:cNvSpPr txBox="1"/>
          <p:nvPr/>
        </p:nvSpPr>
        <p:spPr>
          <a:xfrm>
            <a:off x="3472872" y="4831041"/>
            <a:ext cx="385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উর্দু পাকিস্তানের রাষ্ট্রভাষা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03625-5041-4F7A-9697-D72917B29F08}"/>
              </a:ext>
            </a:extLst>
          </p:cNvPr>
          <p:cNvSpPr txBox="1"/>
          <p:nvPr/>
        </p:nvSpPr>
        <p:spPr>
          <a:xfrm>
            <a:off x="4834852" y="4878450"/>
            <a:ext cx="180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শফিউর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0A50D-A60D-4C42-BFA6-786C9755E8D2}"/>
              </a:ext>
            </a:extLst>
          </p:cNvPr>
          <p:cNvSpPr/>
          <p:nvPr/>
        </p:nvSpPr>
        <p:spPr>
          <a:xfrm>
            <a:off x="3300741" y="218374"/>
            <a:ext cx="5232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3CB458-A646-43C5-8701-239DE53B5DA4}"/>
              </a:ext>
            </a:extLst>
          </p:cNvPr>
          <p:cNvGrpSpPr/>
          <p:nvPr/>
        </p:nvGrpSpPr>
        <p:grpSpPr>
          <a:xfrm>
            <a:off x="1510019" y="959437"/>
            <a:ext cx="8981513" cy="3583988"/>
            <a:chOff x="1324309" y="947209"/>
            <a:chExt cx="8981513" cy="27996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37EDA7-930D-47D9-BAA9-241E14446C44}"/>
                </a:ext>
              </a:extLst>
            </p:cNvPr>
            <p:cNvGrpSpPr/>
            <p:nvPr/>
          </p:nvGrpSpPr>
          <p:grpSpPr>
            <a:xfrm>
              <a:off x="1324309" y="950699"/>
              <a:ext cx="6765643" cy="2791744"/>
              <a:chOff x="3169189" y="1037130"/>
              <a:chExt cx="6765643" cy="265935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249EC33-9698-45CB-B770-8B5829763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9189" y="1039067"/>
                <a:ext cx="4407083" cy="265742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FF7E142-E083-478F-AEAA-2BE4DB240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0095" y="1037130"/>
                <a:ext cx="2294737" cy="265935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A9ED57-BD7A-4FEE-BBD6-A16EC1048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2813" y="947209"/>
              <a:ext cx="2153009" cy="27996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B758D88-C05D-4676-8C89-23E4F4E70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70" y="969530"/>
            <a:ext cx="2364221" cy="3578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5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2875E7-2B78-4247-915D-45BAA8B855F5}"/>
              </a:ext>
            </a:extLst>
          </p:cNvPr>
          <p:cNvSpPr/>
          <p:nvPr/>
        </p:nvSpPr>
        <p:spPr>
          <a:xfrm>
            <a:off x="4305093" y="201991"/>
            <a:ext cx="4495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A83C3-B3E6-422C-A420-07A4879E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93" y="933977"/>
            <a:ext cx="3802275" cy="3834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16F4FA-E4F1-4A8F-9EFA-C1E8BB97F970}"/>
              </a:ext>
            </a:extLst>
          </p:cNvPr>
          <p:cNvSpPr/>
          <p:nvPr/>
        </p:nvSpPr>
        <p:spPr>
          <a:xfrm>
            <a:off x="4378830" y="4939838"/>
            <a:ext cx="4426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কে কেন বীরশ্রেষ্ঠ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0CB0B-EF5E-48DB-BD34-DB09BA728ED8}"/>
              </a:ext>
            </a:extLst>
          </p:cNvPr>
          <p:cNvSpPr txBox="1"/>
          <p:nvPr/>
        </p:nvSpPr>
        <p:spPr>
          <a:xfrm>
            <a:off x="1831800" y="5480684"/>
            <a:ext cx="893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ভাষার জন্য তারা জীবন দিয়াছেন তাই তাদের কে বীরশ্রেষ্ঠ বলা হয়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92D54-FFC2-4DFB-AA54-EC071B48D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93" y="956160"/>
            <a:ext cx="3802275" cy="3834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6CC3D-9F25-4584-9168-1DEF75FEF9FE}"/>
              </a:ext>
            </a:extLst>
          </p:cNvPr>
          <p:cNvSpPr txBox="1"/>
          <p:nvPr/>
        </p:nvSpPr>
        <p:spPr>
          <a:xfrm>
            <a:off x="4666111" y="4962021"/>
            <a:ext cx="275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 কী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6F7EE-DC20-4506-B9B9-E7F5F337D2F3}"/>
              </a:ext>
            </a:extLst>
          </p:cNvPr>
          <p:cNvSpPr txBox="1"/>
          <p:nvPr/>
        </p:nvSpPr>
        <p:spPr>
          <a:xfrm>
            <a:off x="1090570" y="5460779"/>
            <a:ext cx="1064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শহিদের স্মরণে যে স্মৃতিস্তম্ভ নির্মান করা হয় তাকে শহিদ মিনার বলা হয়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882">
              <a:schemeClr val="accent2">
                <a:lumMod val="75000"/>
              </a:schemeClr>
            </a:gs>
            <a:gs pos="41596">
              <a:srgbClr val="00B0F0"/>
            </a:gs>
            <a:gs pos="27442">
              <a:srgbClr val="C00000"/>
            </a:gs>
            <a:gs pos="10656">
              <a:srgbClr val="FFFF00"/>
            </a:gs>
            <a:gs pos="0">
              <a:srgbClr val="92D050"/>
            </a:gs>
            <a:gs pos="73000">
              <a:srgbClr val="C00000"/>
            </a:gs>
            <a:gs pos="81000">
              <a:srgbClr val="00B050"/>
            </a:gs>
            <a:gs pos="100000">
              <a:srgbClr val="0070C0">
                <a:alpha val="9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A0068F-796C-4413-890C-1D10FDA212C1}"/>
              </a:ext>
            </a:extLst>
          </p:cNvPr>
          <p:cNvSpPr/>
          <p:nvPr/>
        </p:nvSpPr>
        <p:spPr>
          <a:xfrm>
            <a:off x="3077977" y="5100381"/>
            <a:ext cx="603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তাৎপর্য লিখ।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4E0A0-A775-4F4A-B3B0-2F30070B360F}"/>
              </a:ext>
            </a:extLst>
          </p:cNvPr>
          <p:cNvSpPr txBox="1"/>
          <p:nvPr/>
        </p:nvSpPr>
        <p:spPr>
          <a:xfrm>
            <a:off x="4704881" y="231658"/>
            <a:ext cx="340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E6DF7-0CC6-42DA-95C7-C0251986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05" y="1717862"/>
            <a:ext cx="3217590" cy="253117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32000" endPos="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4400000"/>
            </a:lightRig>
          </a:scene3d>
          <a:sp3d extrusionH="241300" contourW="95250">
            <a:bevelT w="514350" h="355600" prst="angle"/>
            <a:bevelB w="152400" h="13970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8039F-B75E-45FF-956F-1D45BE400C10}"/>
              </a:ext>
            </a:extLst>
          </p:cNvPr>
          <p:cNvSpPr txBox="1"/>
          <p:nvPr/>
        </p:nvSpPr>
        <p:spPr>
          <a:xfrm>
            <a:off x="4228747" y="494033"/>
            <a:ext cx="3734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928339-C3F8-4FF1-8CF7-DAC808774821}"/>
              </a:ext>
            </a:extLst>
          </p:cNvPr>
          <p:cNvSpPr/>
          <p:nvPr/>
        </p:nvSpPr>
        <p:spPr>
          <a:xfrm>
            <a:off x="1696278" y="1781825"/>
            <a:ext cx="88488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lvl="1"/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েছিল কত সালে?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তিনজন ভাষা শহিদদের নাম বল।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কাদের বলা হয়।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7CA6D7-CE3A-4984-9475-440D5C2B36C0}"/>
              </a:ext>
            </a:extLst>
          </p:cNvPr>
          <p:cNvSpPr txBox="1"/>
          <p:nvPr/>
        </p:nvSpPr>
        <p:spPr>
          <a:xfrm>
            <a:off x="4036977" y="211930"/>
            <a:ext cx="409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ভাষা আন্দোলন ছড়িয়ে পড়লো গাইবান্ধার গ্রাম ও শহরে">
            <a:extLst>
              <a:ext uri="{FF2B5EF4-FFF2-40B4-BE49-F238E27FC236}">
                <a16:creationId xmlns:a16="http://schemas.microsoft.com/office/drawing/2014/main" id="{33B7ACCD-C282-4E5F-B5B5-E03BC8C2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29" y="1305339"/>
            <a:ext cx="6667500" cy="3505200"/>
          </a:xfrm>
          <a:prstGeom prst="rect">
            <a:avLst/>
          </a:prstGeom>
          <a:ln w="762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5C19CF-4F55-4705-AF3D-34C6CA5ADF78}"/>
              </a:ext>
            </a:extLst>
          </p:cNvPr>
          <p:cNvSpPr/>
          <p:nvPr/>
        </p:nvSpPr>
        <p:spPr>
          <a:xfrm>
            <a:off x="2027052" y="5399574"/>
            <a:ext cx="10687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একটি শহিদ মিনারের ছবি এঁকে আনবে।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জিন্নাহ'র ঢাকা সফরে 'বাংলাকে' সরকারি ভাষা ঘোষণা">
            <a:extLst>
              <a:ext uri="{FF2B5EF4-FFF2-40B4-BE49-F238E27FC236}">
                <a16:creationId xmlns:a16="http://schemas.microsoft.com/office/drawing/2014/main" id="{6C54C4B4-9B91-41AD-8C73-A62D12C4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82" y="2400300"/>
            <a:ext cx="7034696" cy="3165613"/>
          </a:xfrm>
          <a:prstGeom prst="rect">
            <a:avLst/>
          </a:prstGeom>
          <a:ln w="762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64BB49-F349-423C-AEEC-9322EEC44750}"/>
              </a:ext>
            </a:extLst>
          </p:cNvPr>
          <p:cNvSpPr txBox="1"/>
          <p:nvPr/>
        </p:nvSpPr>
        <p:spPr>
          <a:xfrm>
            <a:off x="3007271" y="466236"/>
            <a:ext cx="617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ধন্যবাদ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2EF29-1241-4135-89DF-9064F0224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89" y="476883"/>
            <a:ext cx="2695539" cy="3223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77C453-20B9-4592-AC1F-44F0C965275C}"/>
              </a:ext>
            </a:extLst>
          </p:cNvPr>
          <p:cNvSpPr/>
          <p:nvPr/>
        </p:nvSpPr>
        <p:spPr>
          <a:xfrm>
            <a:off x="7244997" y="3700459"/>
            <a:ext cx="4340122" cy="22929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৬ষ্ঠ </a:t>
            </a:r>
          </a:p>
          <a:p>
            <a:pPr algn="ctr">
              <a:spcAft>
                <a:spcPts val="6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>
              <a:spcAft>
                <a:spcPts val="6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২০খ্রি: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F4B3B-7385-4F0C-8025-F461EB07D0D6}"/>
              </a:ext>
            </a:extLst>
          </p:cNvPr>
          <p:cNvSpPr/>
          <p:nvPr/>
        </p:nvSpPr>
        <p:spPr>
          <a:xfrm>
            <a:off x="799073" y="1212574"/>
            <a:ext cx="5155096" cy="4545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</a:t>
            </a:r>
          </a:p>
          <a:p>
            <a:pPr algn="ctr"/>
            <a:endParaRPr lang="bn-IN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 )</a:t>
            </a:r>
          </a:p>
          <a:p>
            <a:pPr algn="ctr"/>
            <a:endParaRPr lang="bn-IN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দ্বিমুখী উচ্চ বিদ্যালয়</a:t>
            </a:r>
          </a:p>
          <a:p>
            <a:pPr algn="ctr"/>
            <a:endPara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E514E-6824-4527-A591-AFED558E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66" y="476883"/>
            <a:ext cx="1946543" cy="20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55D22-A9CF-4484-B864-AA7FDD6EAD49}"/>
              </a:ext>
            </a:extLst>
          </p:cNvPr>
          <p:cNvSpPr/>
          <p:nvPr/>
        </p:nvSpPr>
        <p:spPr>
          <a:xfrm>
            <a:off x="3066163" y="300593"/>
            <a:ext cx="6059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দেখি: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0C0014-5592-418E-AB4A-31131B8D7E11}"/>
              </a:ext>
            </a:extLst>
          </p:cNvPr>
          <p:cNvSpPr/>
          <p:nvPr/>
        </p:nvSpPr>
        <p:spPr>
          <a:xfrm>
            <a:off x="4068040" y="5662991"/>
            <a:ext cx="4055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MADINA KHATUN">
            <a:hlinkClick r:id="" action="ppaction://media"/>
            <a:extLst>
              <a:ext uri="{FF2B5EF4-FFF2-40B4-BE49-F238E27FC236}">
                <a16:creationId xmlns:a16="http://schemas.microsoft.com/office/drawing/2014/main" id="{E8F8A7BA-209B-4DAF-A6A7-C863C94739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0848" y="1462159"/>
            <a:ext cx="6060989" cy="3414641"/>
          </a:xfrm>
          <a:prstGeom prst="rect">
            <a:avLst/>
          </a:prstGeom>
          <a:ln w="762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8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1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EC46BA-094E-428A-AE7B-7521C7894944}"/>
              </a:ext>
            </a:extLst>
          </p:cNvPr>
          <p:cNvSpPr/>
          <p:nvPr/>
        </p:nvSpPr>
        <p:spPr>
          <a:xfrm>
            <a:off x="7669373" y="2576181"/>
            <a:ext cx="3163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 ইসলাম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2A4EB-4604-42FD-827E-8364D4E3FE98}"/>
              </a:ext>
            </a:extLst>
          </p:cNvPr>
          <p:cNvSpPr txBox="1"/>
          <p:nvPr/>
        </p:nvSpPr>
        <p:spPr>
          <a:xfrm>
            <a:off x="3534266" y="1299906"/>
            <a:ext cx="4666826" cy="1276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 একুশ </a:t>
            </a:r>
            <a:endParaRPr lang="en-US" sz="60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D9B9E-2038-4A25-BD8F-F8FA81899B27}"/>
              </a:ext>
            </a:extLst>
          </p:cNvPr>
          <p:cNvSpPr txBox="1"/>
          <p:nvPr/>
        </p:nvSpPr>
        <p:spPr>
          <a:xfrm>
            <a:off x="3534266" y="375838"/>
            <a:ext cx="462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অমর একুশে">
            <a:extLst>
              <a:ext uri="{FF2B5EF4-FFF2-40B4-BE49-F238E27FC236}">
                <a16:creationId xmlns:a16="http://schemas.microsoft.com/office/drawing/2014/main" id="{0B42E8A6-A2BA-4027-A1FE-25DCDC45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24" y="3149871"/>
            <a:ext cx="4347411" cy="289827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29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9A7ECE-2B49-4153-850D-6F289314FACD}"/>
              </a:ext>
            </a:extLst>
          </p:cNvPr>
          <p:cNvSpPr/>
          <p:nvPr/>
        </p:nvSpPr>
        <p:spPr>
          <a:xfrm>
            <a:off x="1382825" y="2444208"/>
            <a:ext cx="96849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২. নতুন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৩. ভাষা শহিদদের পরিচয় বর্ণনা করতে পারবে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C6C6A-AE3D-4BA2-9BDB-858B4A176A4D}"/>
              </a:ext>
            </a:extLst>
          </p:cNvPr>
          <p:cNvSpPr txBox="1"/>
          <p:nvPr/>
        </p:nvSpPr>
        <p:spPr>
          <a:xfrm>
            <a:off x="4483021" y="627434"/>
            <a:ext cx="2830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43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B1E3A7-0915-49D5-89C5-56F3DABEF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546067"/>
              </p:ext>
            </p:extLst>
          </p:nvPr>
        </p:nvGraphicFramePr>
        <p:xfrm>
          <a:off x="2365389" y="267718"/>
          <a:ext cx="8128000" cy="588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325A1B-157D-435A-A119-162625258532}"/>
              </a:ext>
            </a:extLst>
          </p:cNvPr>
          <p:cNvSpPr txBox="1"/>
          <p:nvPr/>
        </p:nvSpPr>
        <p:spPr>
          <a:xfrm>
            <a:off x="591806" y="267718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05E37-F549-4D36-8115-91B7C279F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3E05E37-F549-4D36-8115-91B7C279F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3E05E37-F549-4D36-8115-91B7C279F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B3E05E37-F549-4D36-8115-91B7C279F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A4B3EF-3EAE-4F2F-B3E8-85546FF8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99A4B3EF-3EAE-4F2F-B3E8-85546FF8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99A4B3EF-3EAE-4F2F-B3E8-85546FF8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9A4B3EF-3EAE-4F2F-B3E8-85546FF8D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9CB218-AF8E-42C3-9565-8F8FE065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969CB218-AF8E-42C3-9565-8F8FE065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969CB218-AF8E-42C3-9565-8F8FE065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969CB218-AF8E-42C3-9565-8F8FE0656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CCB183-2B0D-4F1C-97DA-AA37E095A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3ECCB183-2B0D-4F1C-97DA-AA37E095A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3ECCB183-2B0D-4F1C-97DA-AA37E095A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ECCB183-2B0D-4F1C-97DA-AA37E095A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69802F-B48C-4378-B436-24BE8B05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3469802F-B48C-4378-B436-24BE8B05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3469802F-B48C-4378-B436-24BE8B05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3469802F-B48C-4378-B436-24BE8B059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6E807A-5B69-4ACD-B116-C9542465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3E6E807A-5B69-4ACD-B116-C9542465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3E6E807A-5B69-4ACD-B116-C9542465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3E6E807A-5B69-4ACD-B116-C9542465D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C0458E-68D0-4493-B02D-9F4877960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10C0458E-68D0-4493-B02D-9F4877960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10C0458E-68D0-4493-B02D-9F4877960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10C0458E-68D0-4493-B02D-9F4877960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FD758-AE58-4F4F-8B82-F272A7E4A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408FD758-AE58-4F4F-8B82-F272A7E4A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408FD758-AE58-4F4F-8B82-F272A7E4A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408FD758-AE58-4F4F-8B82-F272A7E4A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AD842-0C78-40BA-B3E7-690CBAE95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146AD842-0C78-40BA-B3E7-690CBAE95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146AD842-0C78-40BA-B3E7-690CBAE95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graphicEl>
                                              <a:dgm id="{146AD842-0C78-40BA-B3E7-690CBAE95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4EE9A-A61D-48D3-8CDC-54C988FE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0124EE9A-A61D-48D3-8CDC-54C988FE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0124EE9A-A61D-48D3-8CDC-54C988FE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0124EE9A-A61D-48D3-8CDC-54C988FE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E146B6-7B3D-4BCD-91DC-4094857E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AEE146B6-7B3D-4BCD-91DC-4094857E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AEE146B6-7B3D-4BCD-91DC-4094857E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AEE146B6-7B3D-4BCD-91DC-4094857E3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রফিকুল ইসলাম- । কালজয়ী">
            <a:extLst>
              <a:ext uri="{FF2B5EF4-FFF2-40B4-BE49-F238E27FC236}">
                <a16:creationId xmlns:a16="http://schemas.microsoft.com/office/drawing/2014/main" id="{57C1659B-A73D-4528-8FEA-EEA153FE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06657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877A1B6-BF4E-41C4-934B-6C759BA58E24}"/>
              </a:ext>
            </a:extLst>
          </p:cNvPr>
          <p:cNvSpPr/>
          <p:nvPr/>
        </p:nvSpPr>
        <p:spPr>
          <a:xfrm>
            <a:off x="3790122" y="304799"/>
            <a:ext cx="4187687" cy="1311965"/>
          </a:xfrm>
          <a:prstGeom prst="horizontalScroll">
            <a:avLst/>
          </a:prstGeom>
          <a:solidFill>
            <a:srgbClr val="FFFFFF"/>
          </a:solidFill>
          <a:ln>
            <a:solidFill>
              <a:srgbClr val="96288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AB535-774E-4B07-BA3E-49B500AB9626}"/>
              </a:ext>
            </a:extLst>
          </p:cNvPr>
          <p:cNvSpPr/>
          <p:nvPr/>
        </p:nvSpPr>
        <p:spPr>
          <a:xfrm>
            <a:off x="1590260" y="4359966"/>
            <a:ext cx="9011479" cy="1139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 রফিকুল ইসলামের সংক্ষিপ্ত পরিচয় লিখ।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6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BAE1E3-AFA0-4972-9E10-1A9FDCC156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825" y="1923276"/>
            <a:ext cx="5120640" cy="40571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42900"/>
          </a:effectLst>
          <a:scene3d>
            <a:camera prst="orthographicFront">
              <a:rot lat="0" lon="12600000" rev="0"/>
            </a:camera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C20BF14-75F2-4EF6-862C-58D6464FAC1E}"/>
              </a:ext>
            </a:extLst>
          </p:cNvPr>
          <p:cNvSpPr/>
          <p:nvPr/>
        </p:nvSpPr>
        <p:spPr>
          <a:xfrm>
            <a:off x="3978302" y="354140"/>
            <a:ext cx="4187687" cy="1311965"/>
          </a:xfrm>
          <a:prstGeom prst="horizontalScroll">
            <a:avLst/>
          </a:prstGeom>
          <a:solidFill>
            <a:srgbClr val="FFFFFF"/>
          </a:solidFill>
          <a:ln>
            <a:solidFill>
              <a:srgbClr val="96288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0C50705-3CE1-4D99-89A5-1F8A627415F3}"/>
              </a:ext>
            </a:extLst>
          </p:cNvPr>
          <p:cNvSpPr/>
          <p:nvPr/>
        </p:nvSpPr>
        <p:spPr>
          <a:xfrm>
            <a:off x="4429364" y="397567"/>
            <a:ext cx="2823410" cy="110794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04877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B2EA6-FB9F-43A9-B9CD-699EB152C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104" y="2008238"/>
            <a:ext cx="4651513" cy="403475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72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307</Words>
  <Application>Microsoft Office PowerPoint</Application>
  <PresentationFormat>Widescreen</PresentationFormat>
  <Paragraphs>70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18</cp:revision>
  <dcterms:created xsi:type="dcterms:W3CDTF">2020-06-22T06:35:53Z</dcterms:created>
  <dcterms:modified xsi:type="dcterms:W3CDTF">2020-07-03T14:13:47Z</dcterms:modified>
</cp:coreProperties>
</file>