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9" r:id="rId11"/>
    <p:sldId id="266" r:id="rId12"/>
    <p:sldId id="267" r:id="rId13"/>
    <p:sldId id="272" r:id="rId14"/>
    <p:sldId id="268" r:id="rId15"/>
    <p:sldId id="258" r:id="rId16"/>
    <p:sldId id="270" r:id="rId17"/>
    <p:sldId id="271" r:id="rId18"/>
    <p:sldId id="273" r:id="rId19"/>
    <p:sldId id="280" r:id="rId20"/>
    <p:sldId id="274" r:id="rId21"/>
    <p:sldId id="275" r:id="rId22"/>
    <p:sldId id="276" r:id="rId23"/>
    <p:sldId id="277" r:id="rId24"/>
    <p:sldId id="278" r:id="rId25"/>
    <p:sldId id="27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D1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234" y="-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128D5E-682D-448A-A13B-E41CD7A9D908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EF1A17-E6C3-4B45-9FCA-DD3FA97A1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787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F1A17-E6C3-4B45-9FCA-DD3FA97A1E2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368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F1A17-E6C3-4B45-9FCA-DD3FA97A1E2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592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31515D-9481-41E8-A7C8-3E97ABAD0C10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9EEF7F-3EC0-400B-8726-5F8686C1B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487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31515D-9481-41E8-A7C8-3E97ABAD0C10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9EEF7F-3EC0-400B-8726-5F8686C1B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583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31515D-9481-41E8-A7C8-3E97ABAD0C10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9EEF7F-3EC0-400B-8726-5F8686C1B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52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31515D-9481-41E8-A7C8-3E97ABAD0C10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9EEF7F-3EC0-400B-8726-5F8686C1B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741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31515D-9481-41E8-A7C8-3E97ABAD0C10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9EEF7F-3EC0-400B-8726-5F8686C1B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756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31515D-9481-41E8-A7C8-3E97ABAD0C10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9EEF7F-3EC0-400B-8726-5F8686C1B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559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31515D-9481-41E8-A7C8-3E97ABAD0C10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9EEF7F-3EC0-400B-8726-5F8686C1B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759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31515D-9481-41E8-A7C8-3E97ABAD0C10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9EEF7F-3EC0-400B-8726-5F8686C1B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946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31515D-9481-41E8-A7C8-3E97ABAD0C10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9EEF7F-3EC0-400B-8726-5F8686C1B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89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31515D-9481-41E8-A7C8-3E97ABAD0C10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9EEF7F-3EC0-400B-8726-5F8686C1B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77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31515D-9481-41E8-A7C8-3E97ABAD0C10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9EEF7F-3EC0-400B-8726-5F8686C1B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429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129"/>
            </a:avLst>
          </a:prstGeom>
          <a:solidFill>
            <a:srgbClr val="00B05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160337"/>
            <a:ext cx="660400" cy="652695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77800" y="6413616"/>
            <a:ext cx="11836400" cy="279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অভিজিৎ</a:t>
            </a:r>
            <a:r>
              <a:rPr lang="bn-IN" sz="1800" b="1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কুমার মন্ডল,সহকারী শিক্ষক(বাংলা),বঙ্গবাসী মাধ্যমিক বিদ্যালয়,খালিশপুর,খুলনা।ফোন</a:t>
            </a:r>
            <a:r>
              <a:rPr lang="en-US" sz="1800" b="1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800" b="1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-০১৭৬৬-৯৯৪২৪১  </a:t>
            </a:r>
            <a:r>
              <a:rPr lang="en-US" sz="1800" b="1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Email-avijit09011988@gmail.com</a:t>
            </a:r>
            <a:endParaRPr 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610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7" Type="http://schemas.openxmlformats.org/officeDocument/2006/relationships/image" Target="../media/image39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44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g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fif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3707" y="382137"/>
            <a:ext cx="99082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সকলকে  শুভেচ্ছা</a:t>
            </a:r>
            <a:endParaRPr lang="en-US" sz="72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51" y="1433014"/>
            <a:ext cx="11368586" cy="47494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33" name="Group 32"/>
          <p:cNvGrpSpPr/>
          <p:nvPr/>
        </p:nvGrpSpPr>
        <p:grpSpPr>
          <a:xfrm>
            <a:off x="123427" y="86765"/>
            <a:ext cx="5886704" cy="6566805"/>
            <a:chOff x="123427" y="86765"/>
            <a:chExt cx="5886704" cy="6566805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4" r="9832"/>
            <a:stretch/>
          </p:blipFill>
          <p:spPr>
            <a:xfrm>
              <a:off x="123427" y="94244"/>
              <a:ext cx="1261537" cy="6559326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4" r="9832"/>
            <a:stretch/>
          </p:blipFill>
          <p:spPr>
            <a:xfrm>
              <a:off x="1351889" y="94244"/>
              <a:ext cx="1261537" cy="6559326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4" r="9832"/>
            <a:stretch/>
          </p:blipFill>
          <p:spPr>
            <a:xfrm>
              <a:off x="2607130" y="86765"/>
              <a:ext cx="1261537" cy="6559326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4" r="9832"/>
            <a:stretch/>
          </p:blipFill>
          <p:spPr>
            <a:xfrm>
              <a:off x="3822186" y="86765"/>
              <a:ext cx="1261537" cy="6559326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4" r="9832"/>
            <a:stretch/>
          </p:blipFill>
          <p:spPr>
            <a:xfrm>
              <a:off x="5064055" y="86765"/>
              <a:ext cx="946076" cy="6559326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6010131" y="128077"/>
            <a:ext cx="6027763" cy="6559326"/>
            <a:chOff x="6010131" y="128077"/>
            <a:chExt cx="6027763" cy="6559326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4" r="8366"/>
            <a:stretch/>
          </p:blipFill>
          <p:spPr>
            <a:xfrm>
              <a:off x="10755005" y="128077"/>
              <a:ext cx="1282889" cy="6559326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4" r="9832"/>
            <a:stretch/>
          </p:blipFill>
          <p:spPr>
            <a:xfrm>
              <a:off x="9533246" y="128077"/>
              <a:ext cx="1261537" cy="6559326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4" r="9832"/>
            <a:stretch/>
          </p:blipFill>
          <p:spPr>
            <a:xfrm>
              <a:off x="8298081" y="128077"/>
              <a:ext cx="1261537" cy="6559326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4" r="9832"/>
            <a:stretch/>
          </p:blipFill>
          <p:spPr>
            <a:xfrm>
              <a:off x="7043247" y="128077"/>
              <a:ext cx="1261537" cy="6559326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4" r="9832"/>
            <a:stretch/>
          </p:blipFill>
          <p:spPr>
            <a:xfrm>
              <a:off x="6010131" y="128077"/>
              <a:ext cx="1029968" cy="65593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5160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3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3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2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16" r="5451"/>
          <a:stretch/>
        </p:blipFill>
        <p:spPr>
          <a:xfrm>
            <a:off x="2472157" y="1466237"/>
            <a:ext cx="5880272" cy="2535951"/>
          </a:xfrm>
          <a:prstGeom prst="rect">
            <a:avLst/>
          </a:prstGeom>
          <a:ln w="285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1760561" y="309883"/>
            <a:ext cx="7888406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সরব পাঠ </a:t>
            </a:r>
          </a:p>
        </p:txBody>
      </p:sp>
      <p:sp>
        <p:nvSpPr>
          <p:cNvPr id="4" name="Rectangle 3"/>
          <p:cNvSpPr/>
          <p:nvPr/>
        </p:nvSpPr>
        <p:spPr>
          <a:xfrm>
            <a:off x="2472157" y="4235212"/>
            <a:ext cx="5880273" cy="156966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bn-I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কুলি – মজুর </a:t>
            </a:r>
          </a:p>
          <a:p>
            <a:pPr algn="ctr"/>
            <a:r>
              <a:rPr lang="bn-I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কাজী নজরুল ইসলাম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457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2810" y="309380"/>
            <a:ext cx="65372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নতুন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শব্দার্থগুলোর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অর্থ জেনে নেই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6054" y="1404872"/>
            <a:ext cx="2471862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অট্টালিকা</a:t>
            </a:r>
            <a:r>
              <a:rPr lang="bn-IN" sz="4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44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47212" y="2664283"/>
            <a:ext cx="4154610" cy="707886"/>
          </a:xfrm>
          <a:prstGeom prst="rect">
            <a:avLst/>
          </a:prstGeom>
          <a:noFill/>
          <a:ln w="158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বুকে । 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6054" y="3821372"/>
            <a:ext cx="2471862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গাঁইতি   </a:t>
            </a:r>
            <a:r>
              <a:rPr lang="en-US" sz="4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bn-IN" sz="4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44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47212" y="3935637"/>
            <a:ext cx="4154610" cy="707886"/>
          </a:xfrm>
          <a:prstGeom prst="rect">
            <a:avLst/>
          </a:prstGeom>
          <a:noFill/>
          <a:ln w="158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পাথর ।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47212" y="5337840"/>
            <a:ext cx="4154610" cy="707886"/>
          </a:xfrm>
          <a:prstGeom prst="rect">
            <a:avLst/>
          </a:prstGeom>
          <a:noFill/>
          <a:ln w="158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কোটি । 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47212" y="1392929"/>
            <a:ext cx="4154610" cy="1077218"/>
          </a:xfrm>
          <a:prstGeom prst="rect">
            <a:avLst/>
          </a:prstGeom>
          <a:noFill/>
          <a:ln w="158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n>
                  <a:solidFill>
                    <a:srgbClr val="0A081A"/>
                  </a:solidFill>
                </a:ln>
                <a:solidFill>
                  <a:srgbClr val="0A081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প্রাসাদ, অন্য কথায় সুউচ্চ দালান বা </a:t>
            </a:r>
            <a:r>
              <a:rPr lang="bn-BD" sz="3200" b="1" dirty="0" smtClean="0">
                <a:ln>
                  <a:solidFill>
                    <a:srgbClr val="0A081A"/>
                  </a:solidFill>
                </a:ln>
                <a:solidFill>
                  <a:srgbClr val="0A081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ইমারত</a:t>
            </a:r>
            <a:r>
              <a:rPr lang="bn-IN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bn-BD" sz="3200" b="1" dirty="0">
              <a:ln>
                <a:solidFill>
                  <a:srgbClr val="0A081A"/>
                </a:solidFill>
              </a:ln>
              <a:solidFill>
                <a:srgbClr val="0A081A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6054" y="2601927"/>
            <a:ext cx="2471862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বক্ষে   </a:t>
            </a:r>
            <a:endParaRPr lang="en-US" sz="44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9701" y="5342140"/>
            <a:ext cx="2471862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ক্রোর   </a:t>
            </a:r>
            <a:r>
              <a:rPr lang="en-US" sz="4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bn-IN" sz="4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44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838" y="1378424"/>
            <a:ext cx="2847975" cy="79588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838" y="2549895"/>
            <a:ext cx="2847975" cy="76944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838" y="3815318"/>
            <a:ext cx="2847975" cy="78154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838" y="5337839"/>
            <a:ext cx="2847975" cy="88683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64523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2810" y="309380"/>
            <a:ext cx="65372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নতুন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শব্দার্থগুলোর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অর্থ জেনে নেই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6054" y="1404872"/>
            <a:ext cx="2471862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ঠুলি</a:t>
            </a:r>
            <a:r>
              <a:rPr lang="bn-IN" sz="44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44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47212" y="2664283"/>
            <a:ext cx="4154610" cy="830997"/>
          </a:xfrm>
          <a:prstGeom prst="rect">
            <a:avLst/>
          </a:prstGeom>
          <a:noFill/>
          <a:ln w="158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ln>
                  <a:solidFill>
                    <a:srgbClr val="0A081A"/>
                  </a:solidFill>
                </a:ln>
                <a:solidFill>
                  <a:srgbClr val="0A081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মুদ্রার একক বিশেষ, এখন যেমন টাকা ও পয়সা</a:t>
            </a:r>
          </a:p>
        </p:txBody>
      </p:sp>
      <p:sp>
        <p:nvSpPr>
          <p:cNvPr id="5" name="Rectangle 4"/>
          <p:cNvSpPr/>
          <p:nvPr/>
        </p:nvSpPr>
        <p:spPr>
          <a:xfrm>
            <a:off x="476054" y="3821372"/>
            <a:ext cx="2471862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 উত্থান    </a:t>
            </a:r>
            <a:r>
              <a:rPr lang="en-US" sz="4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bn-IN" sz="4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44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47212" y="3935637"/>
            <a:ext cx="4154610" cy="830997"/>
          </a:xfrm>
          <a:prstGeom prst="rect">
            <a:avLst/>
          </a:prstGeom>
          <a:noFill/>
          <a:ln w="158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কোনো ভালো কাজের জন্য নতুন করে উদ্যোগী হওয়া ।</a:t>
            </a:r>
            <a:endParaRPr lang="en-US" sz="24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47212" y="5337840"/>
            <a:ext cx="4154610" cy="523220"/>
          </a:xfrm>
          <a:prstGeom prst="rect">
            <a:avLst/>
          </a:prstGeom>
          <a:noFill/>
          <a:ln w="158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n>
                  <a:solidFill>
                    <a:srgbClr val="0A081A"/>
                  </a:solidFill>
                </a:ln>
                <a:solidFill>
                  <a:srgbClr val="0A081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লোহার তৈরি মাটি খোঁড়ার হাতিয়ার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47212" y="1392929"/>
            <a:ext cx="4154610" cy="707886"/>
          </a:xfrm>
          <a:prstGeom prst="rect">
            <a:avLst/>
          </a:prstGeom>
          <a:noFill/>
          <a:ln w="158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000" b="1" dirty="0">
                <a:ln>
                  <a:solidFill>
                    <a:srgbClr val="0A081A"/>
                  </a:solidFill>
                </a:ln>
                <a:solidFill>
                  <a:srgbClr val="0A081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চোখের উপরের ঢাকনি। ঘানি টানার জন্য গরুর চোখে ঢাকনি পরানো হতো। ঐ ঢাকনির নাম ‘ঠুলি’।</a:t>
            </a:r>
          </a:p>
        </p:txBody>
      </p:sp>
      <p:sp>
        <p:nvSpPr>
          <p:cNvPr id="9" name="Rectangle 8"/>
          <p:cNvSpPr/>
          <p:nvPr/>
        </p:nvSpPr>
        <p:spPr>
          <a:xfrm>
            <a:off x="476054" y="2601927"/>
            <a:ext cx="2471862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bn-IN" sz="4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9701" y="5342140"/>
            <a:ext cx="2471862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শাবল   </a:t>
            </a:r>
            <a:r>
              <a:rPr lang="en-US" sz="4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bn-IN" sz="4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44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780" y="1399148"/>
            <a:ext cx="2974359" cy="77516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781" y="2601927"/>
            <a:ext cx="2974359" cy="769441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781" y="3798982"/>
            <a:ext cx="2974360" cy="79183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781" y="5339989"/>
            <a:ext cx="2974359" cy="77374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21731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17956" y="713359"/>
            <a:ext cx="10396289" cy="5263421"/>
            <a:chOff x="802320" y="671795"/>
            <a:chExt cx="10396289" cy="526342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3643" y="1786323"/>
              <a:ext cx="5067940" cy="3082674"/>
            </a:xfrm>
            <a:prstGeom prst="rect">
              <a:avLst/>
            </a:prstGeom>
            <a:ln w="38100" cap="sq" cmpd="thickThin">
              <a:solidFill>
                <a:schemeClr val="tx1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6D4E8B2E-4F62-406A-BCB8-2561B52A8595}"/>
                </a:ext>
              </a:extLst>
            </p:cNvPr>
            <p:cNvSpPr/>
            <p:nvPr/>
          </p:nvSpPr>
          <p:spPr>
            <a:xfrm>
              <a:off x="3153644" y="671795"/>
              <a:ext cx="5067940" cy="769441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জোড়ায় কাজ </a:t>
              </a:r>
              <a:endPara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802320" y="5274379"/>
              <a:ext cx="10396289" cy="660837"/>
            </a:xfrm>
            <a:prstGeom prst="rect">
              <a:avLst/>
            </a:prstGeom>
            <a:ln w="15875" cmpd="thickThin">
              <a:solidFill>
                <a:srgbClr val="009900"/>
              </a:solidFill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71500" indent="-571500">
                <a:buFont typeface="Wingdings" pitchFamily="2" charset="2"/>
                <a:buChar char="v"/>
              </a:pPr>
              <a:r>
                <a:rPr lang="bn-IN" sz="3200" dirty="0" smtClean="0">
                  <a:ln w="0"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ক্রোর,শাবল,পাই </a:t>
              </a:r>
              <a:r>
                <a:rPr lang="en-US" sz="3200" dirty="0" err="1" smtClean="0">
                  <a:ln w="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শব্দ</a:t>
              </a:r>
              <a:r>
                <a:rPr lang="en-US" sz="3200" dirty="0" smtClean="0">
                  <a:ln w="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3200" dirty="0" smtClean="0">
                  <a:ln w="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গুলো </a:t>
              </a:r>
              <a:r>
                <a:rPr lang="en-US" sz="3200" dirty="0" err="1" smtClean="0">
                  <a:ln w="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দিয়ে</a:t>
              </a:r>
              <a:r>
                <a:rPr lang="en-US" sz="3200" dirty="0" smtClean="0">
                  <a:ln w="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3200" dirty="0" smtClean="0">
                  <a:ln w="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 </a:t>
              </a:r>
              <a:r>
                <a:rPr lang="en-US" sz="3200" dirty="0" err="1" smtClean="0">
                  <a:ln w="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টি</a:t>
              </a:r>
              <a:r>
                <a:rPr lang="en-US" sz="3200" dirty="0" smtClean="0">
                  <a:ln w="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n w="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করে</a:t>
              </a:r>
              <a:r>
                <a:rPr lang="en-US" sz="3200" dirty="0" smtClean="0">
                  <a:ln w="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n w="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বাক্য</a:t>
              </a:r>
              <a:r>
                <a:rPr lang="en-US" sz="3200" dirty="0" smtClean="0">
                  <a:ln w="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n w="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লিখ</a:t>
              </a:r>
              <a:r>
                <a:rPr lang="en-US" sz="3200" dirty="0" smtClean="0">
                  <a:ln w="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।</a:t>
              </a:r>
              <a:endParaRPr lang="en-US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2971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083" y="868337"/>
            <a:ext cx="4458341" cy="192945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2320120" y="3643952"/>
            <a:ext cx="806582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b="1" dirty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দেখিনু সে দিন রেলে,</a:t>
            </a:r>
          </a:p>
          <a:p>
            <a:pPr algn="just"/>
            <a:r>
              <a:rPr lang="bn-BD" sz="3200" b="1" dirty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কুলি বলে এক বাবু সা’ব তারে ঠেলে দিলে নিচে ফেলে-</a:t>
            </a:r>
          </a:p>
          <a:p>
            <a:pPr algn="just"/>
            <a:r>
              <a:rPr lang="bn-BD" sz="3200" b="1" dirty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              চোখ ফেটে এলো জল,</a:t>
            </a:r>
          </a:p>
          <a:p>
            <a:pPr algn="just"/>
            <a:r>
              <a:rPr lang="bn-BD" sz="3200" b="1" dirty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এমনি করে কি জগৎ জুড়িয়া মার খাবে </a:t>
            </a:r>
            <a:r>
              <a:rPr lang="bn-BD" sz="32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দুর্বল</a:t>
            </a:r>
            <a:r>
              <a:rPr lang="bn-IN" sz="32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540" y="868337"/>
            <a:ext cx="3817179" cy="192945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3755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56345" y="3889612"/>
            <a:ext cx="738343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3200" b="1" dirty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 দধীচিদের হাড় দিয়ে ঐ বাষ্প-শকট চলে,</a:t>
            </a:r>
          </a:p>
          <a:p>
            <a:pPr algn="just"/>
            <a:r>
              <a:rPr lang="bn-BD" sz="3200" b="1" dirty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বাবু সাব এসে চড়িল তাহাতে, কুলিরা পড়িল তলে।</a:t>
            </a:r>
          </a:p>
          <a:p>
            <a:pPr algn="just"/>
            <a:r>
              <a:rPr lang="bn-BD" sz="3200" b="1" dirty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বেতন দিয়াছ?-চুপ রও যত মিথ্যাবাদীর দল!</a:t>
            </a:r>
          </a:p>
          <a:p>
            <a:pPr algn="just"/>
            <a:r>
              <a:rPr lang="bn-BD" sz="3200" b="1" dirty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 পাই দিয়ে কুলিদের তুই কত ক্রোর পেলি বল?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407" y="1373305"/>
            <a:ext cx="2847975" cy="20932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196" y="1373306"/>
            <a:ext cx="2776395" cy="20932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67386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06722" y="3480179"/>
            <a:ext cx="652363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রাজপথে তব চলিছে মোটর, সাগরে জাহাজ চলে,</a:t>
            </a:r>
          </a:p>
          <a:p>
            <a:pPr algn="just"/>
            <a:r>
              <a:rPr lang="bn-BD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রেলপথে চলে বাষ্প-শকট, দেশ ছেয়ে গেল কলে,</a:t>
            </a:r>
          </a:p>
          <a:p>
            <a:pPr algn="just"/>
            <a:r>
              <a:rPr lang="bn-BD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 তো এসব কাহাদের দান!</a:t>
            </a:r>
            <a:r>
              <a:rPr lang="en-US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তোমার অট্টালিকা</a:t>
            </a:r>
          </a:p>
          <a:p>
            <a:pPr algn="just"/>
            <a:r>
              <a:rPr lang="bn-BD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কার খুনে রাঙা?-</a:t>
            </a:r>
            <a:r>
              <a:rPr lang="en-US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ঠুলি খুলে দেখ,</a:t>
            </a:r>
            <a:r>
              <a:rPr lang="en-US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প্রতি ইটে আছে লিখা।</a:t>
            </a:r>
          </a:p>
          <a:p>
            <a:pPr algn="just"/>
            <a:r>
              <a:rPr lang="bn-BD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তুমি জান নাকো</a:t>
            </a:r>
            <a:r>
              <a:rPr lang="en-US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BD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কিন্তু পথের প্রতি </a:t>
            </a:r>
            <a:r>
              <a:rPr lang="bn-IN" sz="28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ধূ</a:t>
            </a:r>
            <a:r>
              <a:rPr lang="bn-BD" sz="28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লিকণা </a:t>
            </a:r>
            <a:r>
              <a:rPr lang="bn-BD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জানে</a:t>
            </a:r>
          </a:p>
          <a:p>
            <a:pPr algn="just"/>
            <a:r>
              <a:rPr lang="bn-BD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ঐ পথ</a:t>
            </a:r>
            <a:r>
              <a:rPr lang="en-US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BD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ঐ জাহাজ</a:t>
            </a:r>
            <a:r>
              <a:rPr lang="en-US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BD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শকট</a:t>
            </a:r>
            <a:r>
              <a:rPr lang="en-US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BD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অট্টালিকার মানে!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153" y="816592"/>
            <a:ext cx="2733675" cy="1676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443" y="816592"/>
            <a:ext cx="2724150" cy="1676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041" y="892792"/>
            <a:ext cx="2857500" cy="1600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156155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57350" y="3159922"/>
            <a:ext cx="650998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IN" sz="20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                       </a:t>
            </a:r>
            <a:r>
              <a:rPr lang="bn-BD" sz="24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আসিতেছে </a:t>
            </a:r>
            <a:r>
              <a:rPr lang="bn-BD" sz="2400" b="1" dirty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শুভদিন,</a:t>
            </a:r>
          </a:p>
          <a:p>
            <a:pPr algn="just"/>
            <a:r>
              <a:rPr lang="bn-BD" sz="2400" b="1" dirty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দিনে দিনে বহু বাড়িয়াছে দেনা, শুধিতে হইবে ঋণ!</a:t>
            </a:r>
          </a:p>
          <a:p>
            <a:pPr algn="just"/>
            <a:r>
              <a:rPr lang="bn-BD" sz="2400" b="1" dirty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হাতুড়ি শাবল গাঁইতি চালায়ে ভাঙ্গিল যারা পাহাড়,</a:t>
            </a:r>
          </a:p>
          <a:p>
            <a:pPr algn="just"/>
            <a:r>
              <a:rPr lang="bn-BD" sz="2400" b="1" dirty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পাহাড়-কাটা সে পথের দু-পাশে পড়িয়া যাদের হাড়,</a:t>
            </a:r>
          </a:p>
          <a:p>
            <a:pPr algn="just"/>
            <a:r>
              <a:rPr lang="bn-BD" sz="2400" b="1" dirty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তোমারে সেবিতে হইল যাহারা মজুর, মুটে ও কুলি,</a:t>
            </a:r>
          </a:p>
          <a:p>
            <a:pPr algn="just"/>
            <a:r>
              <a:rPr lang="bn-BD" sz="2400" b="1" dirty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তোমারে বহিতে যারা পবিত্র অঙ্গে লাগাল ধূলি;</a:t>
            </a:r>
          </a:p>
          <a:p>
            <a:pPr algn="just"/>
            <a:r>
              <a:rPr lang="bn-BD" sz="2400" b="1" dirty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তারাই মানুষ, তারাই দেবতা, গাহি তাহাদেরি গান,</a:t>
            </a:r>
          </a:p>
          <a:p>
            <a:pPr algn="just"/>
            <a:r>
              <a:rPr lang="bn-BD" sz="2400" b="1" dirty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তাদেরি ব্যথিত বক্ষে পা ফেলে আসে নব উত্থান</a:t>
            </a:r>
            <a:r>
              <a:rPr lang="bn-BD" sz="24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!</a:t>
            </a:r>
            <a:endParaRPr lang="bn-BD" sz="2400" b="1" dirty="0">
              <a:ln w="11430">
                <a:solidFill>
                  <a:srgbClr val="180000"/>
                </a:solidFill>
              </a:ln>
              <a:solidFill>
                <a:srgbClr val="18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845" y="554440"/>
            <a:ext cx="2847975" cy="1600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468" y="554440"/>
            <a:ext cx="2552700" cy="1600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374" y="554440"/>
            <a:ext cx="2924175" cy="15621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80337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24585" y="4709012"/>
            <a:ext cx="76836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3200" b="1" dirty="0" smtClean="0">
                <a:ln>
                  <a:solidFill>
                    <a:srgbClr val="260000"/>
                  </a:solidFill>
                </a:ln>
                <a:solidFill>
                  <a:srgbClr val="26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 কুলি-মজুরের মূল্য রাজা বাদশাদের চেয়ে অধিক </a:t>
            </a:r>
          </a:p>
          <a:p>
            <a:pPr algn="just"/>
            <a:r>
              <a:rPr lang="bn-IN" sz="3200" b="1" dirty="0" smtClean="0">
                <a:ln>
                  <a:solidFill>
                    <a:srgbClr val="260000"/>
                  </a:solidFill>
                </a:ln>
                <a:solidFill>
                  <a:srgbClr val="26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 সমাজ সে ভাবে এদেরকে মূল্য দেয়না এদের উপর নির্ভর করে গড়ে উঠেছে  আধুনিক </a:t>
            </a:r>
            <a:r>
              <a:rPr lang="bn-IN" sz="3200" b="1" dirty="0" smtClean="0">
                <a:ln>
                  <a:solidFill>
                    <a:srgbClr val="260000"/>
                  </a:solidFill>
                </a:ln>
                <a:solidFill>
                  <a:srgbClr val="26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 ও  </a:t>
            </a:r>
            <a:r>
              <a:rPr lang="bn-IN" sz="3200" b="1" dirty="0" smtClean="0">
                <a:ln>
                  <a:solidFill>
                    <a:srgbClr val="260000"/>
                  </a:solidFill>
                </a:ln>
                <a:solidFill>
                  <a:srgbClr val="26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সভ্যতা </a:t>
            </a:r>
            <a:r>
              <a:rPr lang="bn-BD" sz="3200" b="1" dirty="0" smtClean="0">
                <a:ln>
                  <a:solidFill>
                    <a:srgbClr val="260000"/>
                  </a:solidFill>
                </a:ln>
                <a:solidFill>
                  <a:srgbClr val="26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n>
                <a:solidFill>
                  <a:srgbClr val="260000"/>
                </a:solidFill>
              </a:ln>
              <a:solidFill>
                <a:srgbClr val="26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95"/>
          <a:stretch/>
        </p:blipFill>
        <p:spPr>
          <a:xfrm>
            <a:off x="4723120" y="603913"/>
            <a:ext cx="2495550" cy="16752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672" y="603913"/>
            <a:ext cx="2867025" cy="15906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928" y="603913"/>
            <a:ext cx="2857500" cy="16752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672" y="2767439"/>
            <a:ext cx="2847975" cy="1600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120" y="2745440"/>
            <a:ext cx="2495550" cy="1600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928" y="2642548"/>
            <a:ext cx="2857500" cy="1600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21164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80" y="623174"/>
            <a:ext cx="2752725" cy="16668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589" y="623174"/>
            <a:ext cx="2857500" cy="1600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220" y="623174"/>
            <a:ext cx="2952750" cy="15525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79" y="3033642"/>
            <a:ext cx="2886075" cy="15811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589" y="3014592"/>
            <a:ext cx="2857500" cy="1600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220" y="2888208"/>
            <a:ext cx="2876550" cy="17265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TextBox 10"/>
          <p:cNvSpPr txBox="1"/>
          <p:nvPr/>
        </p:nvSpPr>
        <p:spPr>
          <a:xfrm>
            <a:off x="1125937" y="4940489"/>
            <a:ext cx="95478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মানব </a:t>
            </a:r>
            <a:r>
              <a:rPr lang="bn-IN" sz="28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সভ্যতার শুরু </a:t>
            </a:r>
            <a:r>
              <a:rPr lang="bn-IN" sz="28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 আজ পর্যন্ত শ্রমজীবী মানুষের অবদান অপরিসীম । তারা আছে বলেই পৃথিবীটা এত সুন্দর হয়েছে ।</a:t>
            </a:r>
            <a:r>
              <a:rPr lang="bn-BD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সমাজের সার্বিক উন্নয়নে </a:t>
            </a:r>
            <a:r>
              <a:rPr lang="bn-IN" sz="28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সকল </a:t>
            </a:r>
            <a:r>
              <a:rPr lang="bn-BD" sz="28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অবহেলিত </a:t>
            </a:r>
            <a:r>
              <a:rPr lang="bn-IN" sz="28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শ্রমজীবী</a:t>
            </a:r>
            <a:r>
              <a:rPr lang="bn-BD" sz="28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মানুষের অবদান </a:t>
            </a:r>
            <a:r>
              <a:rPr lang="bn-IN" sz="28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বলে শেষ করা  যায় না।</a:t>
            </a:r>
            <a:endParaRPr lang="en-US" sz="28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868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236004" y="1174898"/>
            <a:ext cx="2265528" cy="2045288"/>
            <a:chOff x="1120738" y="1156592"/>
            <a:chExt cx="3246546" cy="273268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0738" y="1156592"/>
              <a:ext cx="3246546" cy="273268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3324" y="1560407"/>
              <a:ext cx="1824275" cy="2016181"/>
            </a:xfrm>
            <a:prstGeom prst="ellipse">
              <a:avLst/>
            </a:prstGeom>
            <a:ln w="63500" cap="rnd">
              <a:solidFill>
                <a:srgbClr val="FF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8" name="Rectangle 7"/>
          <p:cNvSpPr/>
          <p:nvPr/>
        </p:nvSpPr>
        <p:spPr>
          <a:xfrm>
            <a:off x="3828482" y="1143740"/>
            <a:ext cx="7096835" cy="20764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অভিজি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মন্ডল</a:t>
            </a:r>
            <a:endParaRPr lang="en-US" sz="36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2400" dirty="0" err="1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সম্মান</a:t>
            </a:r>
            <a:r>
              <a:rPr lang="bn-BD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(বাংলা</a:t>
            </a:r>
            <a:r>
              <a:rPr lang="bn-BD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),এম এ </a:t>
            </a:r>
            <a:r>
              <a:rPr lang="en-US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dirty="0" err="1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সাহিত্য</a:t>
            </a:r>
            <a:r>
              <a:rPr lang="en-US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bn-IN" sz="2400" dirty="0" smtClean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 </a:t>
            </a:r>
            <a:r>
              <a:rPr lang="bn-BD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এড(১ম শ্রেণি</a:t>
            </a:r>
            <a:r>
              <a:rPr lang="bn-BD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এড</a:t>
            </a:r>
            <a:endParaRPr lang="bn-BD" sz="24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মোবাইলঃ০১৭৬৬-৯৯৪২৪১/০১৯৭৬-৯৯৪২৪১</a:t>
            </a:r>
            <a:endParaRPr lang="bn-BD" sz="24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Email:avijit</a:t>
            </a:r>
            <a:r>
              <a:rPr lang="en-US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09011988@gmail.com</a:t>
            </a:r>
            <a:endParaRPr lang="bn-BD" sz="12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1" name="TextBox 4">
            <a:extLst>
              <a:ext uri="{FF2B5EF4-FFF2-40B4-BE49-F238E27FC236}">
                <a16:creationId xmlns="" xmlns:a16="http://schemas.microsoft.com/office/drawing/2014/main" id="{A6F1E15F-5DE5-49A6-8072-4CCF652C8778}"/>
              </a:ext>
            </a:extLst>
          </p:cNvPr>
          <p:cNvSpPr txBox="1"/>
          <p:nvPr/>
        </p:nvSpPr>
        <p:spPr>
          <a:xfrm>
            <a:off x="2895778" y="128077"/>
            <a:ext cx="6310518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b="1" dirty="0" smtClean="0">
                <a:ln w="22225">
                  <a:solidFill>
                    <a:schemeClr val="accent2"/>
                  </a:solidFill>
                  <a:prstDash val="solid"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পরিচিতি 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94648" y="5594506"/>
            <a:ext cx="7096834" cy="52322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IN" sz="28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r>
              <a:rPr lang="bn-BD" sz="28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বঙ্গবাসী মাধ্যমিক </a:t>
            </a:r>
            <a:r>
              <a:rPr lang="bn-BD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</a:t>
            </a:r>
            <a:r>
              <a:rPr lang="en-US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28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,খালিশপুর,খুলনা</a:t>
            </a:r>
            <a:r>
              <a:rPr lang="bn-IN" sz="28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8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004" y="3596471"/>
            <a:ext cx="2121345" cy="1745032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3828482" y="3596471"/>
            <a:ext cx="7096835" cy="18424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bn-BD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----  </a:t>
            </a:r>
            <a:r>
              <a:rPr lang="bn-BD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24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 </a:t>
            </a:r>
            <a:endParaRPr lang="en-US" sz="24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   </a:t>
            </a:r>
            <a:r>
              <a:rPr lang="bn-IN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----        </a:t>
            </a:r>
            <a:r>
              <a:rPr lang="bn-BD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সপ্তম </a:t>
            </a:r>
            <a:endParaRPr lang="bn-IN" sz="24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</a:t>
            </a:r>
            <a:r>
              <a:rPr lang="bn-IN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--  </a:t>
            </a:r>
            <a:r>
              <a:rPr lang="bn-IN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কুলি মজুর </a:t>
            </a:r>
          </a:p>
          <a:p>
            <a:r>
              <a:rPr lang="bn-BD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    </a:t>
            </a:r>
            <a:r>
              <a:rPr lang="bn-IN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৫০ </a:t>
            </a:r>
            <a:r>
              <a:rPr lang="bn-BD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24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–</a:t>
            </a:r>
            <a:r>
              <a:rPr lang="bn-IN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/০</a:t>
            </a:r>
            <a:r>
              <a:rPr lang="bn-IN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/২০২০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ইং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24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7708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94156" y="536121"/>
            <a:ext cx="5336275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4800" dirty="0">
              <a:ln w="0"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156" y="1643074"/>
            <a:ext cx="5336275" cy="2516683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521302" y="5472942"/>
            <a:ext cx="11475080" cy="660837"/>
          </a:xfrm>
          <a:prstGeom prst="rect">
            <a:avLst/>
          </a:prstGeom>
          <a:ln w="15875" cmpd="thickThin">
            <a:solidFill>
              <a:schemeClr val="tx1"/>
            </a:solidFill>
            <a:prstDash val="lgDashDotDot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2800" b="1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মানব সভ্যতার উন্নয়নে রয়েছে সকল শ্রমজীবী মানুষের অবদান  এই সম্পর্কে ১০ টি বাক্যের একটি অনুচ্ছেদ লিখ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231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23703" y="2364504"/>
            <a:ext cx="6852579" cy="605921"/>
          </a:xfrm>
          <a:prstGeom prst="roundRect">
            <a:avLst/>
          </a:prstGeom>
          <a:noFill/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‘কুলি-মজুর’ কবিতায় রেলপথে কোনটি চলে</a:t>
            </a:r>
            <a:r>
              <a:rPr lang="bn-BD" sz="32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225887" y="2417617"/>
            <a:ext cx="2661313" cy="579456"/>
          </a:xfrm>
          <a:prstGeom prst="roundRect">
            <a:avLst/>
          </a:prstGeom>
          <a:noFill/>
          <a:ln w="3810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‘</a:t>
            </a:r>
            <a:r>
              <a:rPr lang="bn-IN" sz="28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বাষ্প-শকট’</a:t>
            </a:r>
            <a:endParaRPr lang="en-US" sz="24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50" y="2450631"/>
            <a:ext cx="567374" cy="631107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5" name="Rounded Rectangle 4"/>
          <p:cNvSpPr/>
          <p:nvPr/>
        </p:nvSpPr>
        <p:spPr>
          <a:xfrm>
            <a:off x="1723703" y="3405353"/>
            <a:ext cx="6852579" cy="605921"/>
          </a:xfrm>
          <a:prstGeom prst="roundRect">
            <a:avLst/>
          </a:prstGeom>
          <a:noFill/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কারা পবিত্র অঙ্গে ধূলি লাগায়</a:t>
            </a:r>
            <a:r>
              <a:rPr lang="bn-BD" sz="32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47" y="3429340"/>
            <a:ext cx="567374" cy="631107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7" name="Rounded Rectangle 6"/>
          <p:cNvSpPr/>
          <p:nvPr/>
        </p:nvSpPr>
        <p:spPr>
          <a:xfrm>
            <a:off x="9225887" y="3533362"/>
            <a:ext cx="2661313" cy="579456"/>
          </a:xfrm>
          <a:prstGeom prst="roundRect">
            <a:avLst/>
          </a:prstGeom>
          <a:noFill/>
          <a:ln w="3810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শ্রমজীবীরা</a:t>
            </a:r>
            <a:endParaRPr lang="en-US" sz="24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47" y="4549616"/>
            <a:ext cx="567374" cy="631107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9" name="Rounded Rectangle 8"/>
          <p:cNvSpPr/>
          <p:nvPr/>
        </p:nvSpPr>
        <p:spPr>
          <a:xfrm>
            <a:off x="1723703" y="4452316"/>
            <a:ext cx="6852579" cy="605921"/>
          </a:xfrm>
          <a:prstGeom prst="roundRect">
            <a:avLst/>
          </a:prstGeom>
          <a:noFill/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‘কুলি- মজুর’ কবিতাটি কোন কাব্যগ্রন্থের অন্তর্গত</a:t>
            </a:r>
            <a:r>
              <a:rPr lang="bn-BD" sz="28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225887" y="4427458"/>
            <a:ext cx="2661313" cy="579456"/>
          </a:xfrm>
          <a:prstGeom prst="roundRect">
            <a:avLst/>
          </a:prstGeom>
          <a:noFill/>
          <a:ln w="3810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‘সাম্যবাদী’</a:t>
            </a:r>
            <a:endParaRPr lang="en-US" sz="28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44" y="5548015"/>
            <a:ext cx="567374" cy="631107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12" name="Rounded Rectangle 11"/>
          <p:cNvSpPr/>
          <p:nvPr/>
        </p:nvSpPr>
        <p:spPr>
          <a:xfrm>
            <a:off x="1723703" y="5548015"/>
            <a:ext cx="6852579" cy="605921"/>
          </a:xfrm>
          <a:prstGeom prst="roundRect">
            <a:avLst/>
          </a:prstGeom>
          <a:noFill/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কারা জগৎ জুড়ে মার খায়</a:t>
            </a:r>
            <a:r>
              <a:rPr lang="bn-BD" sz="32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9225886" y="5378922"/>
            <a:ext cx="2661313" cy="579456"/>
          </a:xfrm>
          <a:prstGeom prst="roundRect">
            <a:avLst/>
          </a:prstGeom>
          <a:noFill/>
          <a:ln w="3810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দুর্বলরা</a:t>
            </a:r>
            <a:r>
              <a:rPr lang="bn-IN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Up Ribbon 13"/>
          <p:cNvSpPr/>
          <p:nvPr/>
        </p:nvSpPr>
        <p:spPr>
          <a:xfrm>
            <a:off x="2900402" y="642408"/>
            <a:ext cx="6953282" cy="901520"/>
          </a:xfrm>
          <a:prstGeom prst="ribbon2">
            <a:avLst/>
          </a:prstGeom>
          <a:solidFill>
            <a:schemeClr val="bg2"/>
          </a:solidFill>
          <a:ln w="57150">
            <a:solidFill>
              <a:srgbClr val="7030A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IN" sz="4800" b="1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NikoshLightBAN" pitchFamily="2" charset="0"/>
                <a:cs typeface="NikoshBAN" pitchFamily="2" charset="0"/>
              </a:rPr>
              <a:t>মূল্যায়ন </a:t>
            </a:r>
            <a:endParaRPr lang="en-US" sz="4800" dirty="0">
              <a:solidFill>
                <a:srgbClr val="C0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216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7" grpId="0" animBg="1"/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0688" y="381000"/>
            <a:ext cx="8077200" cy="1015663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sp>
        <p:nvSpPr>
          <p:cNvPr id="3" name="Rectangle 2"/>
          <p:cNvSpPr/>
          <p:nvPr/>
        </p:nvSpPr>
        <p:spPr>
          <a:xfrm>
            <a:off x="1767615" y="1551709"/>
            <a:ext cx="8077200" cy="6096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১. </a:t>
            </a:r>
            <a:r>
              <a:rPr lang="bn-IN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‘কুলি-মজুর’ কবিতায় কতটি লাইন আছে </a:t>
            </a:r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67615" y="2514600"/>
            <a:ext cx="4038600" cy="457200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২০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58615" y="2514600"/>
            <a:ext cx="3886200" cy="4572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(খ)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২১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67615" y="3124200"/>
            <a:ext cx="4038600" cy="4572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২২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58615" y="3124200"/>
            <a:ext cx="3886200" cy="4572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(ঘ)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২৩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91860" y="3886200"/>
            <a:ext cx="8077200" cy="6096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২. 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রণ-সংগীত বলতে বোঝায়-?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60688" y="4876800"/>
            <a:ext cx="4038600" cy="4572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বিয়ের গান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51688" y="4876800"/>
            <a:ext cx="3886200" cy="4572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(খ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) ক্রীড়া সংগীত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60688" y="5486400"/>
            <a:ext cx="4038600" cy="4572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নজরুল সংগীত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51688" y="5445457"/>
            <a:ext cx="3886200" cy="4572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যুদ্ধের গান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0017456" y="259307"/>
            <a:ext cx="1760562" cy="11373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উত্তরের জন্য ক্লিক</a:t>
            </a:r>
            <a:endParaRPr lang="en-US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797056" y="3124200"/>
            <a:ext cx="488372" cy="4572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969006" y="5486400"/>
            <a:ext cx="488372" cy="4572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428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6330" y="381000"/>
            <a:ext cx="8614011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n w="3810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0372299" y="232012"/>
            <a:ext cx="1596787" cy="63561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1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উত্তরের জন্য</a:t>
            </a:r>
            <a:endParaRPr lang="bn-IN" sz="1000" dirty="0" smtClean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1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ক্লিক</a:t>
            </a:r>
            <a:endParaRPr lang="en-US" sz="10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64314" y="1444040"/>
            <a:ext cx="8616027" cy="60960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৩. </a:t>
            </a:r>
            <a:r>
              <a:rPr lang="bn-IN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‘ কুলি- মজুর’ কবিতার ক্ষেত্রে-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64314" y="2160004"/>
            <a:ext cx="8631071" cy="457200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i. 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শ্রমজীবী মানুষের বন্দনা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64315" y="2630049"/>
            <a:ext cx="8616026" cy="457200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ii. 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মানবতাবাদী চেতনার প্রকাশ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58939" y="3149594"/>
            <a:ext cx="8636446" cy="4572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iii.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কুলিদের প্রতি ঘৃণা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58938" y="3694646"/>
            <a:ext cx="8621403" cy="5334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নিচের কোনটি সঠিক?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58938" y="4332053"/>
            <a:ext cx="1870364" cy="4572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ও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ii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06559" y="4314334"/>
            <a:ext cx="2005446" cy="4572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ii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74606" y="4341190"/>
            <a:ext cx="1929246" cy="4572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(খ)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i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088307" y="4314334"/>
            <a:ext cx="2092036" cy="4572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i, ii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674246" y="4383334"/>
            <a:ext cx="457200" cy="4572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566330" y="4863380"/>
            <a:ext cx="8629055" cy="5334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৪. </a:t>
            </a:r>
            <a:r>
              <a:rPr lang="bn-IN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‘কুলি-মজুরের’ সামাজিক অবস্থানের সাথে নিচের কোনটির মিল রয়েছে</a:t>
            </a:r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58939" y="5515483"/>
            <a:ext cx="4038600" cy="4572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(ক)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নীচু স্তর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37361" y="5527431"/>
            <a:ext cx="3842980" cy="4572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উঁচু স্তর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58939" y="6071826"/>
            <a:ext cx="4038600" cy="4572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(গ)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মধ্যম স্তর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337361" y="6088638"/>
            <a:ext cx="3858024" cy="4572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উঁচু ও নীচু স্তর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611822" y="5508842"/>
            <a:ext cx="457200" cy="4572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708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57FEEAD5-D925-4360-B66F-036D44CF07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2" r="14217"/>
          <a:stretch/>
        </p:blipFill>
        <p:spPr bwMode="auto">
          <a:xfrm>
            <a:off x="549013" y="445188"/>
            <a:ext cx="1951407" cy="156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34769" y="445188"/>
            <a:ext cx="5336275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 কাজ</a:t>
            </a:r>
            <a:endParaRPr lang="en-US" sz="4800" dirty="0">
              <a:ln w="0"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14" y="1828800"/>
            <a:ext cx="3019187" cy="2198406"/>
          </a:xfrm>
          <a:prstGeom prst="rect">
            <a:avLst/>
          </a:prstGeom>
          <a:ln w="57150">
            <a:solidFill>
              <a:srgbClr val="F30708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163773" y="4470639"/>
            <a:ext cx="11720821" cy="1692723"/>
          </a:xfrm>
          <a:prstGeom prst="rect">
            <a:avLst/>
          </a:prstGeom>
          <a:ln w="15875" cmpd="thickThin">
            <a:solidFill>
              <a:srgbClr val="009900"/>
            </a:solidFill>
            <a:prstDash val="sysDash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ctr">
              <a:buFont typeface="Wingdings" pitchFamily="2" charset="2"/>
              <a:buChar char="v"/>
            </a:pPr>
            <a:r>
              <a:rPr lang="bn-IN" sz="32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প্রশ্নঃ’সমাজের উঁচু শ্রেণির </a:t>
            </a:r>
            <a:r>
              <a:rPr lang="bn-IN" sz="32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  </a:t>
            </a:r>
            <a:r>
              <a:rPr lang="bn-IN" sz="32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শ্রমজীবীদের প্রতি কেমন আচরণ করা উচিত বলে তুমি মনে করো </a:t>
            </a:r>
            <a:r>
              <a:rPr lang="bn-BD" sz="32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এর স্বপক্ষে </a:t>
            </a:r>
            <a:r>
              <a:rPr lang="en-US" sz="3200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দশ</a:t>
            </a:r>
            <a:r>
              <a:rPr lang="bn-BD" sz="32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লাইনের একটি অনুচ্ছেদে তোমার অভিমত লিখে আনবে। </a:t>
            </a:r>
            <a:r>
              <a:rPr lang="bn-IN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7FEEAD5-D925-4360-B66F-036D44CF07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2" r="14217"/>
          <a:stretch/>
        </p:blipFill>
        <p:spPr bwMode="auto">
          <a:xfrm>
            <a:off x="10094795" y="266319"/>
            <a:ext cx="1951407" cy="156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5271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73226"/>
            <a:ext cx="638673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 </a:t>
            </a:r>
            <a:endParaRPr lang="bn-IN" sz="115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11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ধন্যবাদ।  </a:t>
            </a:r>
            <a:endParaRPr lang="en-US" sz="115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934" y="518611"/>
            <a:ext cx="6400800" cy="57730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953047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4334" y="382066"/>
            <a:ext cx="9143999" cy="646331"/>
          </a:xfrm>
          <a:prstGeom prst="rect">
            <a:avLst/>
          </a:prstGeom>
          <a:noFill/>
          <a:ln>
            <a:solidFill>
              <a:srgbClr val="0C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IN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      </a:t>
            </a:r>
            <a:r>
              <a:rPr lang="bn-BD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bn-IN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তে  তোমরা কী দেখতে পাচ্ছ</a:t>
            </a:r>
            <a:r>
              <a:rPr lang="bn-BD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r>
              <a:rPr lang="bn-IN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600" dirty="0" smtClean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01185" y="5623458"/>
            <a:ext cx="9143999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IN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          সবাই অবহেলিত ও উপেক্ষিত শ্রেণির মানুষ।</a:t>
            </a:r>
            <a:endParaRPr lang="bn-BD" sz="3600" dirty="0" smtClean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334" y="1229145"/>
            <a:ext cx="4404153" cy="2096781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834" y="1288998"/>
            <a:ext cx="4176500" cy="209678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334" y="3636820"/>
            <a:ext cx="4404153" cy="185530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924334" y="506123"/>
            <a:ext cx="7236534" cy="5847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</a:t>
            </a:r>
            <a:r>
              <a:rPr lang="bn-IN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সমাজে </a:t>
            </a:r>
            <a:r>
              <a:rPr lang="bn-IN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এদেরকে কী বলা হয় ?</a:t>
            </a:r>
            <a:endParaRPr lang="bn-BD" sz="3200" dirty="0" smtClean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97540" y="5623457"/>
            <a:ext cx="7290796" cy="5847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IN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কুলি –মজুর</a:t>
            </a:r>
            <a:r>
              <a:rPr lang="bn-IN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  <a:endParaRPr lang="bn-BD" sz="3200" dirty="0" smtClean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549" y="3636820"/>
            <a:ext cx="4176784" cy="185530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933564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8741" y="1031618"/>
            <a:ext cx="4873886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bn-I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 .......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2513" y="1946018"/>
            <a:ext cx="7151427" cy="15696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bn-I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কুলি- মজুর </a:t>
            </a:r>
          </a:p>
          <a:p>
            <a:pPr algn="ctr"/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কাজী নজরুল ইসলাম 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711" y="3515678"/>
            <a:ext cx="2770497" cy="26394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6078445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F8E02A4-19AA-491A-8B8E-198490D326B3}"/>
              </a:ext>
            </a:extLst>
          </p:cNvPr>
          <p:cNvSpPr/>
          <p:nvPr/>
        </p:nvSpPr>
        <p:spPr>
          <a:xfrm>
            <a:off x="4256254" y="221726"/>
            <a:ext cx="3228270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7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itchFamily="34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2061107" y="5250225"/>
            <a:ext cx="9269513" cy="724796"/>
          </a:xfrm>
          <a:custGeom>
            <a:avLst/>
            <a:gdLst>
              <a:gd name="connsiteX0" fmla="*/ 117625 w 705734"/>
              <a:gd name="connsiteY0" fmla="*/ 0 h 9258037"/>
              <a:gd name="connsiteX1" fmla="*/ 588109 w 705734"/>
              <a:gd name="connsiteY1" fmla="*/ 0 h 9258037"/>
              <a:gd name="connsiteX2" fmla="*/ 705734 w 705734"/>
              <a:gd name="connsiteY2" fmla="*/ 117625 h 9258037"/>
              <a:gd name="connsiteX3" fmla="*/ 705734 w 705734"/>
              <a:gd name="connsiteY3" fmla="*/ 9258037 h 9258037"/>
              <a:gd name="connsiteX4" fmla="*/ 705734 w 705734"/>
              <a:gd name="connsiteY4" fmla="*/ 9258037 h 9258037"/>
              <a:gd name="connsiteX5" fmla="*/ 0 w 705734"/>
              <a:gd name="connsiteY5" fmla="*/ 9258037 h 9258037"/>
              <a:gd name="connsiteX6" fmla="*/ 0 w 705734"/>
              <a:gd name="connsiteY6" fmla="*/ 9258037 h 9258037"/>
              <a:gd name="connsiteX7" fmla="*/ 0 w 705734"/>
              <a:gd name="connsiteY7" fmla="*/ 117625 h 9258037"/>
              <a:gd name="connsiteX8" fmla="*/ 117625 w 705734"/>
              <a:gd name="connsiteY8" fmla="*/ 0 h 9258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5734" h="9258037">
                <a:moveTo>
                  <a:pt x="705734" y="1543046"/>
                </a:moveTo>
                <a:lnTo>
                  <a:pt x="705734" y="7714991"/>
                </a:lnTo>
                <a:cubicBezTo>
                  <a:pt x="705734" y="8567182"/>
                  <a:pt x="701719" y="9258030"/>
                  <a:pt x="696767" y="9258030"/>
                </a:cubicBezTo>
                <a:lnTo>
                  <a:pt x="0" y="9258030"/>
                </a:lnTo>
                <a:lnTo>
                  <a:pt x="0" y="9258030"/>
                </a:lnTo>
                <a:lnTo>
                  <a:pt x="0" y="7"/>
                </a:lnTo>
                <a:lnTo>
                  <a:pt x="0" y="7"/>
                </a:lnTo>
                <a:lnTo>
                  <a:pt x="696767" y="7"/>
                </a:lnTo>
                <a:cubicBezTo>
                  <a:pt x="701719" y="7"/>
                  <a:pt x="705734" y="690855"/>
                  <a:pt x="705734" y="1543046"/>
                </a:cubicBezTo>
                <a:close/>
              </a:path>
            </a:pathLst>
          </a:custGeom>
          <a:noFill/>
          <a:ln w="25400">
            <a:solidFill>
              <a:schemeClr val="tx1"/>
            </a:solidFill>
          </a:ln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137" tIns="52231" rIns="52231" bIns="52232" numCol="1" spcCol="1270" anchor="ctr" anchorCtr="0">
            <a:noAutofit/>
          </a:bodyPr>
          <a:lstStyle/>
          <a:p>
            <a:pPr marL="623888" indent="-623888">
              <a:defRPr/>
            </a:pPr>
            <a:r>
              <a:rPr lang="bn-IN" sz="2800" dirty="0" smtClean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মানব সভ্যতা বিনির্মাণে সকল শ্রমজীবী মানুষের  অবদান ব্যাখ্যা করতে পারবে</a:t>
            </a:r>
            <a:r>
              <a:rPr lang="en-US" sz="2800" dirty="0" smtClean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n w="0"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0717" y="1575235"/>
            <a:ext cx="106099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শিক্ষার্থীরা..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2098611" y="2695571"/>
            <a:ext cx="9248262" cy="646331"/>
          </a:xfrm>
          <a:custGeom>
            <a:avLst/>
            <a:gdLst>
              <a:gd name="connsiteX0" fmla="*/ 117625 w 705734"/>
              <a:gd name="connsiteY0" fmla="*/ 0 h 9258037"/>
              <a:gd name="connsiteX1" fmla="*/ 588109 w 705734"/>
              <a:gd name="connsiteY1" fmla="*/ 0 h 9258037"/>
              <a:gd name="connsiteX2" fmla="*/ 705734 w 705734"/>
              <a:gd name="connsiteY2" fmla="*/ 117625 h 9258037"/>
              <a:gd name="connsiteX3" fmla="*/ 705734 w 705734"/>
              <a:gd name="connsiteY3" fmla="*/ 9258037 h 9258037"/>
              <a:gd name="connsiteX4" fmla="*/ 705734 w 705734"/>
              <a:gd name="connsiteY4" fmla="*/ 9258037 h 9258037"/>
              <a:gd name="connsiteX5" fmla="*/ 0 w 705734"/>
              <a:gd name="connsiteY5" fmla="*/ 9258037 h 9258037"/>
              <a:gd name="connsiteX6" fmla="*/ 0 w 705734"/>
              <a:gd name="connsiteY6" fmla="*/ 9258037 h 9258037"/>
              <a:gd name="connsiteX7" fmla="*/ 0 w 705734"/>
              <a:gd name="connsiteY7" fmla="*/ 117625 h 9258037"/>
              <a:gd name="connsiteX8" fmla="*/ 117625 w 705734"/>
              <a:gd name="connsiteY8" fmla="*/ 0 h 9258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5734" h="9258037">
                <a:moveTo>
                  <a:pt x="705734" y="1543046"/>
                </a:moveTo>
                <a:lnTo>
                  <a:pt x="705734" y="7714991"/>
                </a:lnTo>
                <a:cubicBezTo>
                  <a:pt x="705734" y="8567182"/>
                  <a:pt x="701719" y="9258030"/>
                  <a:pt x="696767" y="9258030"/>
                </a:cubicBezTo>
                <a:lnTo>
                  <a:pt x="0" y="9258030"/>
                </a:lnTo>
                <a:lnTo>
                  <a:pt x="0" y="9258030"/>
                </a:lnTo>
                <a:lnTo>
                  <a:pt x="0" y="7"/>
                </a:lnTo>
                <a:lnTo>
                  <a:pt x="0" y="7"/>
                </a:lnTo>
                <a:lnTo>
                  <a:pt x="696767" y="7"/>
                </a:lnTo>
                <a:cubicBezTo>
                  <a:pt x="701719" y="7"/>
                  <a:pt x="705734" y="690855"/>
                  <a:pt x="705734" y="1543046"/>
                </a:cubicBezTo>
                <a:close/>
              </a:path>
            </a:pathLst>
          </a:custGeom>
          <a:noFill/>
          <a:ln w="22225">
            <a:solidFill>
              <a:schemeClr val="tx1"/>
            </a:solidFill>
          </a:ln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137" tIns="52231" rIns="52231" bIns="52232" numCol="1" spcCol="1270" anchor="ctr" anchorCtr="0">
            <a:noAutofit/>
          </a:bodyPr>
          <a:lstStyle/>
          <a:p>
            <a:pPr marL="0" lvl="1" algn="l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3600" kern="1200" dirty="0" err="1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600" kern="12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1200" dirty="0" err="1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kern="12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kern="12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বলতে </a:t>
            </a:r>
            <a:r>
              <a:rPr lang="en-US" sz="3600" kern="1200" dirty="0" err="1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6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600" kern="12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2061107" y="3547895"/>
            <a:ext cx="9285766" cy="646331"/>
          </a:xfrm>
          <a:custGeom>
            <a:avLst/>
            <a:gdLst>
              <a:gd name="connsiteX0" fmla="*/ 117625 w 705734"/>
              <a:gd name="connsiteY0" fmla="*/ 0 h 9258037"/>
              <a:gd name="connsiteX1" fmla="*/ 588109 w 705734"/>
              <a:gd name="connsiteY1" fmla="*/ 0 h 9258037"/>
              <a:gd name="connsiteX2" fmla="*/ 705734 w 705734"/>
              <a:gd name="connsiteY2" fmla="*/ 117625 h 9258037"/>
              <a:gd name="connsiteX3" fmla="*/ 705734 w 705734"/>
              <a:gd name="connsiteY3" fmla="*/ 9258037 h 9258037"/>
              <a:gd name="connsiteX4" fmla="*/ 705734 w 705734"/>
              <a:gd name="connsiteY4" fmla="*/ 9258037 h 9258037"/>
              <a:gd name="connsiteX5" fmla="*/ 0 w 705734"/>
              <a:gd name="connsiteY5" fmla="*/ 9258037 h 9258037"/>
              <a:gd name="connsiteX6" fmla="*/ 0 w 705734"/>
              <a:gd name="connsiteY6" fmla="*/ 9258037 h 9258037"/>
              <a:gd name="connsiteX7" fmla="*/ 0 w 705734"/>
              <a:gd name="connsiteY7" fmla="*/ 117625 h 9258037"/>
              <a:gd name="connsiteX8" fmla="*/ 117625 w 705734"/>
              <a:gd name="connsiteY8" fmla="*/ 0 h 9258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5734" h="9258037">
                <a:moveTo>
                  <a:pt x="705734" y="1543046"/>
                </a:moveTo>
                <a:lnTo>
                  <a:pt x="705734" y="7714991"/>
                </a:lnTo>
                <a:cubicBezTo>
                  <a:pt x="705734" y="8567182"/>
                  <a:pt x="701719" y="9258030"/>
                  <a:pt x="696767" y="9258030"/>
                </a:cubicBezTo>
                <a:lnTo>
                  <a:pt x="0" y="9258030"/>
                </a:lnTo>
                <a:lnTo>
                  <a:pt x="0" y="9258030"/>
                </a:lnTo>
                <a:lnTo>
                  <a:pt x="0" y="7"/>
                </a:lnTo>
                <a:lnTo>
                  <a:pt x="0" y="7"/>
                </a:lnTo>
                <a:lnTo>
                  <a:pt x="696767" y="7"/>
                </a:lnTo>
                <a:cubicBezTo>
                  <a:pt x="701719" y="7"/>
                  <a:pt x="705734" y="690855"/>
                  <a:pt x="705734" y="1543046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137" tIns="52231" rIns="52231" bIns="52232" numCol="1" spcCol="1270" anchor="ctr" anchorCtr="0">
            <a:noAutofit/>
          </a:bodyPr>
          <a:lstStyle/>
          <a:p>
            <a:pPr marL="0" lvl="1" algn="l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3600" kern="1200" dirty="0" err="1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কবিতাটি</a:t>
            </a:r>
            <a:r>
              <a:rPr lang="en-US" sz="3600" kern="12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শুদ্ধ উচ্চারণে </a:t>
            </a:r>
            <a:r>
              <a:rPr lang="en-US" sz="3600" kern="1200" dirty="0" err="1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3600" kern="12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1200" dirty="0" err="1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600" kern="12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kern="12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2077361" y="4372268"/>
            <a:ext cx="9269512" cy="702324"/>
          </a:xfrm>
          <a:custGeom>
            <a:avLst/>
            <a:gdLst>
              <a:gd name="connsiteX0" fmla="*/ 117625 w 705734"/>
              <a:gd name="connsiteY0" fmla="*/ 0 h 9258037"/>
              <a:gd name="connsiteX1" fmla="*/ 588109 w 705734"/>
              <a:gd name="connsiteY1" fmla="*/ 0 h 9258037"/>
              <a:gd name="connsiteX2" fmla="*/ 705734 w 705734"/>
              <a:gd name="connsiteY2" fmla="*/ 117625 h 9258037"/>
              <a:gd name="connsiteX3" fmla="*/ 705734 w 705734"/>
              <a:gd name="connsiteY3" fmla="*/ 9258037 h 9258037"/>
              <a:gd name="connsiteX4" fmla="*/ 705734 w 705734"/>
              <a:gd name="connsiteY4" fmla="*/ 9258037 h 9258037"/>
              <a:gd name="connsiteX5" fmla="*/ 0 w 705734"/>
              <a:gd name="connsiteY5" fmla="*/ 9258037 h 9258037"/>
              <a:gd name="connsiteX6" fmla="*/ 0 w 705734"/>
              <a:gd name="connsiteY6" fmla="*/ 9258037 h 9258037"/>
              <a:gd name="connsiteX7" fmla="*/ 0 w 705734"/>
              <a:gd name="connsiteY7" fmla="*/ 117625 h 9258037"/>
              <a:gd name="connsiteX8" fmla="*/ 117625 w 705734"/>
              <a:gd name="connsiteY8" fmla="*/ 0 h 9258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5734" h="9258037">
                <a:moveTo>
                  <a:pt x="705734" y="1543046"/>
                </a:moveTo>
                <a:lnTo>
                  <a:pt x="705734" y="7714991"/>
                </a:lnTo>
                <a:cubicBezTo>
                  <a:pt x="705734" y="8567182"/>
                  <a:pt x="701719" y="9258030"/>
                  <a:pt x="696767" y="9258030"/>
                </a:cubicBezTo>
                <a:lnTo>
                  <a:pt x="0" y="9258030"/>
                </a:lnTo>
                <a:lnTo>
                  <a:pt x="0" y="9258030"/>
                </a:lnTo>
                <a:lnTo>
                  <a:pt x="0" y="7"/>
                </a:lnTo>
                <a:lnTo>
                  <a:pt x="0" y="7"/>
                </a:lnTo>
                <a:lnTo>
                  <a:pt x="696767" y="7"/>
                </a:lnTo>
                <a:cubicBezTo>
                  <a:pt x="701719" y="7"/>
                  <a:pt x="705734" y="690855"/>
                  <a:pt x="705734" y="1543046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137" tIns="52231" rIns="52231" bIns="52232" numCol="1" spcCol="1270" anchor="ctr" anchorCtr="0">
            <a:noAutofit/>
          </a:bodyPr>
          <a:lstStyle/>
          <a:p>
            <a:pPr marL="0" lvl="1" algn="l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3600" kern="1200" dirty="0" err="1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600" kern="12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শব্দগুলোর অর্থসহ বাক্য গঠন </a:t>
            </a:r>
            <a:r>
              <a:rPr lang="en-US" sz="3600" kern="1200" dirty="0" err="1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kern="12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1200" dirty="0" err="1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600" kern="12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600" kern="12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Flowchart: Connector 11"/>
          <p:cNvSpPr/>
          <p:nvPr/>
        </p:nvSpPr>
        <p:spPr>
          <a:xfrm>
            <a:off x="1339141" y="2719154"/>
            <a:ext cx="623287" cy="631382"/>
          </a:xfrm>
          <a:prstGeom prst="flowChartConnector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Flowchart: Connector 21"/>
          <p:cNvSpPr/>
          <p:nvPr/>
        </p:nvSpPr>
        <p:spPr>
          <a:xfrm>
            <a:off x="1299855" y="5343639"/>
            <a:ext cx="623287" cy="631382"/>
          </a:xfrm>
          <a:prstGeom prst="flowChartConnector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Flowchart: Connector 22"/>
          <p:cNvSpPr/>
          <p:nvPr/>
        </p:nvSpPr>
        <p:spPr>
          <a:xfrm>
            <a:off x="1299855" y="4446045"/>
            <a:ext cx="623287" cy="631382"/>
          </a:xfrm>
          <a:prstGeom prst="flowChartConnector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Flowchart: Connector 25"/>
          <p:cNvSpPr/>
          <p:nvPr/>
        </p:nvSpPr>
        <p:spPr>
          <a:xfrm>
            <a:off x="1329549" y="3584653"/>
            <a:ext cx="623287" cy="631382"/>
          </a:xfrm>
          <a:prstGeom prst="flowChartConnector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7685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56394" y="4268092"/>
            <a:ext cx="1953513" cy="39939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কাজী নজরুল ইসলাম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own Arrow Callout 2"/>
          <p:cNvSpPr/>
          <p:nvPr/>
        </p:nvSpPr>
        <p:spPr>
          <a:xfrm>
            <a:off x="4897074" y="305692"/>
            <a:ext cx="2272156" cy="1981200"/>
          </a:xfrm>
          <a:prstGeom prst="downArrowCallout">
            <a:avLst/>
          </a:prstGeom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কবি পরিচিতি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872586" y="305692"/>
            <a:ext cx="3235553" cy="155518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জন্মঃ</a:t>
            </a:r>
            <a:endParaRPr lang="bn-IN" sz="3200" dirty="0" smtClean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১৮৯৯ সালের ২৪শে মে ভারতের পশ্চিম বঙ্গের বর্ধমান </a:t>
            </a:r>
            <a:r>
              <a:rPr lang="bn-BD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জেলা</a:t>
            </a:r>
            <a:r>
              <a:rPr lang="bn-IN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র চুরুলিয়া গ্রামে। 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872584" y="4268092"/>
            <a:ext cx="3236694" cy="2005054"/>
          </a:xfrm>
          <a:prstGeom prst="roundRect">
            <a:avLst/>
          </a:prstGeom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20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0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সাহিত্যকর্মঃ</a:t>
            </a:r>
          </a:p>
          <a:p>
            <a:pPr algn="ctr"/>
            <a:r>
              <a:rPr lang="bn-BD" sz="20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‘ঝিঙেফুল’ পিলে পটকা,ঘুমজাগানো পাখি,ঘুমপাড়ানী</a:t>
            </a:r>
          </a:p>
          <a:p>
            <a:pPr algn="ctr"/>
            <a:r>
              <a:rPr lang="bn-BD" sz="20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মাসিপিসি, </a:t>
            </a:r>
            <a:r>
              <a:rPr lang="bn-IN" sz="2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পুতুলের বিয়ে,</a:t>
            </a:r>
            <a:r>
              <a:rPr lang="bn-BD" sz="2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সর্বহারা,অগ্নি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bn-IN" sz="2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বীণা</a:t>
            </a:r>
            <a:r>
              <a:rPr lang="bn-BD" sz="2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,সাম্যবাদী</a:t>
            </a:r>
            <a:endParaRPr lang="en-US" sz="2000" dirty="0"/>
          </a:p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318457" y="562714"/>
            <a:ext cx="3078051" cy="1633109"/>
          </a:xfrm>
          <a:prstGeom prst="roundRect">
            <a:avLst/>
          </a:prstGeom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মৃত্যুঃ </a:t>
            </a:r>
            <a:endParaRPr lang="bn-BD" sz="2400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১৯৭৬ খ্রিষ্টাব্দের ২৯শে আগস্ট 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318457" y="4638428"/>
            <a:ext cx="3078051" cy="1634719"/>
          </a:xfrm>
          <a:prstGeom prst="roundRect">
            <a:avLst/>
          </a:prstGeom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2000" dirty="0" smtClean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কবিতা,উপন্যাস,নাটকসংগীত </a:t>
            </a:r>
            <a:r>
              <a:rPr lang="bn-BD" sz="20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ইত্যাদি রচনা </a:t>
            </a:r>
            <a:r>
              <a:rPr lang="bn-BD" sz="2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করেছেন</a:t>
            </a:r>
            <a:endParaRPr lang="bn-IN" sz="2000" dirty="0" smtClean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0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অন্যায়</a:t>
            </a:r>
            <a:r>
              <a:rPr lang="bn-BD" sz="2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</a:t>
            </a:r>
            <a:endParaRPr lang="bn-IN" sz="2000" dirty="0" smtClean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শোষণ </a:t>
            </a:r>
            <a:r>
              <a:rPr lang="bn-BD" sz="20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 নির্যাতনের বিরুদ্ধে  লিখেছেন </a:t>
            </a:r>
            <a:endParaRPr lang="en-US" sz="2000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000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872586" y="2407384"/>
            <a:ext cx="3235553" cy="1701596"/>
          </a:xfrm>
          <a:prstGeom prst="roundRect">
            <a:avLst/>
          </a:prstGeom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পিতাঃ </a:t>
            </a:r>
            <a:r>
              <a:rPr lang="bn-IN" sz="24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কাজী ফকির আহমেদ।</a:t>
            </a:r>
          </a:p>
          <a:p>
            <a:pPr algn="ctr"/>
            <a:r>
              <a:rPr lang="bn-IN" sz="24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মাতাঃ জাহেদা খাতুন।</a:t>
            </a:r>
            <a:endParaRPr lang="en-US" sz="24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313325" y="2407384"/>
            <a:ext cx="3078051" cy="2057859"/>
          </a:xfrm>
          <a:prstGeom prst="roundRect">
            <a:avLst/>
          </a:prstGeom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IN" altLang="en-US" sz="32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উপাধীঃ </a:t>
            </a:r>
            <a:endParaRPr lang="en-US" altLang="en-US" sz="32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IN" altLang="en-US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 বিদ্রোহী কবি।</a:t>
            </a:r>
            <a:endParaRPr lang="en-US" sz="24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Up Arrow Callout 9"/>
          <p:cNvSpPr/>
          <p:nvPr/>
        </p:nvSpPr>
        <p:spPr>
          <a:xfrm>
            <a:off x="4984429" y="4638428"/>
            <a:ext cx="2184800" cy="1748723"/>
          </a:xfrm>
          <a:prstGeom prst="upArrowCallout">
            <a:avLst>
              <a:gd name="adj1" fmla="val 25000"/>
              <a:gd name="adj2" fmla="val 14367"/>
              <a:gd name="adj3" fmla="val 25000"/>
              <a:gd name="adj4" fmla="val 64977"/>
            </a:avLst>
          </a:prstGeom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তাঁর জীবন  ছিল বহু বিচিত্র ও বিস্ময়কর।</a:t>
            </a:r>
            <a:endParaRPr lang="en-US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618" y="2286892"/>
            <a:ext cx="1812396" cy="1822088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3473287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84433" y="587755"/>
            <a:ext cx="9779183" cy="5002527"/>
            <a:chOff x="1985187" y="615050"/>
            <a:chExt cx="8578180" cy="5002527"/>
          </a:xfrm>
        </p:grpSpPr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6D4E8B2E-4F62-406A-BCB8-2561B52A8595}"/>
                </a:ext>
              </a:extLst>
            </p:cNvPr>
            <p:cNvSpPr/>
            <p:nvPr/>
          </p:nvSpPr>
          <p:spPr>
            <a:xfrm>
              <a:off x="3316405" y="615050"/>
              <a:ext cx="4776717" cy="769441"/>
            </a:xfrm>
            <a:prstGeom prst="rect">
              <a:avLst/>
            </a:prstGeom>
            <a:ln w="19050">
              <a:solidFill>
                <a:srgbClr val="92D05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একক কাজ</a:t>
              </a:r>
              <a:endPara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985187" y="4977497"/>
              <a:ext cx="8578180" cy="640080"/>
            </a:xfrm>
            <a:prstGeom prst="rect">
              <a:avLst/>
            </a:prstGeom>
            <a:ln w="15875" cmpd="thickThin">
              <a:solidFill>
                <a:srgbClr val="009900"/>
              </a:solidFill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18288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indent="-457200">
                <a:buFont typeface="Wingdings" panose="05000000000000000000" pitchFamily="2" charset="2"/>
                <a:buChar char="v"/>
              </a:pPr>
              <a:r>
                <a:rPr lang="bn-IN" sz="3200" dirty="0" smtClean="0">
                  <a:ln w="0"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কবি কাজী নজরুল ইসলাম কত সালে মারা যান</a:t>
              </a:r>
              <a:r>
                <a:rPr lang="bn-IN" sz="3600" dirty="0" smtClean="0">
                  <a:ln w="0"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? </a:t>
              </a:r>
              <a:endParaRPr lang="en-US" sz="36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314" y="1701349"/>
            <a:ext cx="3281931" cy="302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671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61972" y="917969"/>
            <a:ext cx="10676407" cy="4350067"/>
            <a:chOff x="712097" y="822435"/>
            <a:chExt cx="11798315" cy="435006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56" t="27301"/>
            <a:stretch/>
          </p:blipFill>
          <p:spPr>
            <a:xfrm>
              <a:off x="764275" y="1977965"/>
              <a:ext cx="5705603" cy="3194537"/>
            </a:xfrm>
            <a:prstGeom prst="rect">
              <a:avLst/>
            </a:prstGeom>
            <a:ln w="88900" cap="sq" cmpd="thickThin">
              <a:solidFill>
                <a:srgbClr val="DC1E9D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4" name="Rectangle 3"/>
            <p:cNvSpPr/>
            <p:nvPr/>
          </p:nvSpPr>
          <p:spPr>
            <a:xfrm>
              <a:off x="6763364" y="3098040"/>
              <a:ext cx="5747048" cy="132343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bn-IN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কুলি –মজুর </a:t>
              </a:r>
              <a:endPara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          </a:t>
              </a:r>
              <a:r>
                <a:rPr lang="bn-IN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কাজী নজরুল ইসলাম</a:t>
              </a:r>
              <a:endPara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12097" y="822435"/>
              <a:ext cx="5809957" cy="92333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5400" dirty="0" smtClean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আদর্শ পাঠ</a:t>
              </a:r>
              <a:endParaRPr lang="en-US" sz="5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0842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42245" y="259308"/>
            <a:ext cx="4926842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n w="0"/>
                <a:latin typeface="NikoshBAN" pitchFamily="2" charset="0"/>
                <a:cs typeface="NikoshBAN" pitchFamily="2" charset="0"/>
              </a:rPr>
              <a:t>দেখিনু </a:t>
            </a:r>
            <a:r>
              <a:rPr lang="bn-BD" dirty="0">
                <a:ln w="0"/>
                <a:latin typeface="NikoshBAN" pitchFamily="2" charset="0"/>
                <a:cs typeface="NikoshBAN" pitchFamily="2" charset="0"/>
              </a:rPr>
              <a:t>সে দিন রেলে,</a:t>
            </a:r>
          </a:p>
          <a:p>
            <a:r>
              <a:rPr lang="en-US" dirty="0">
                <a:ln w="0"/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dirty="0">
                <a:ln w="0"/>
                <a:latin typeface="NikoshBAN" pitchFamily="2" charset="0"/>
                <a:cs typeface="NikoshBAN" pitchFamily="2" charset="0"/>
              </a:rPr>
              <a:t>কুলি বলে এক বাবু সাব তারে ঠেলে দিলে নিচে ফেলে</a:t>
            </a:r>
            <a:r>
              <a:rPr lang="en-US" dirty="0">
                <a:ln w="0"/>
                <a:latin typeface="NikoshBAN" pitchFamily="2" charset="0"/>
                <a:cs typeface="NikoshBAN" pitchFamily="2" charset="0"/>
              </a:rPr>
              <a:t>!</a:t>
            </a:r>
            <a:endParaRPr lang="bn-BD" dirty="0">
              <a:ln w="0"/>
              <a:latin typeface="NikoshBAN" pitchFamily="2" charset="0"/>
              <a:cs typeface="NikoshBAN" pitchFamily="2" charset="0"/>
            </a:endParaRPr>
          </a:p>
          <a:p>
            <a:r>
              <a:rPr lang="bn-BD" dirty="0">
                <a:ln w="0"/>
                <a:latin typeface="NikoshBAN" pitchFamily="2" charset="0"/>
                <a:cs typeface="NikoshBAN" pitchFamily="2" charset="0"/>
              </a:rPr>
              <a:t>                                         </a:t>
            </a:r>
            <a:r>
              <a:rPr lang="en-US" dirty="0">
                <a:ln w="0"/>
                <a:latin typeface="NikoshBAN" pitchFamily="2" charset="0"/>
                <a:cs typeface="NikoshBAN" pitchFamily="2" charset="0"/>
              </a:rPr>
              <a:t>           </a:t>
            </a:r>
            <a:r>
              <a:rPr lang="bn-BD" dirty="0">
                <a:ln w="0"/>
                <a:latin typeface="NikoshBAN" pitchFamily="2" charset="0"/>
                <a:cs typeface="NikoshBAN" pitchFamily="2" charset="0"/>
              </a:rPr>
              <a:t>চোখ ফেটে এল জল,</a:t>
            </a:r>
          </a:p>
          <a:p>
            <a:r>
              <a:rPr lang="en-US" dirty="0">
                <a:ln w="0"/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dirty="0">
                <a:ln w="0"/>
                <a:latin typeface="NikoshBAN" pitchFamily="2" charset="0"/>
                <a:cs typeface="NikoshBAN" pitchFamily="2" charset="0"/>
              </a:rPr>
              <a:t>এমনি করে কি জগৎ জুড়িয়া মার খাবে দুর্বল?</a:t>
            </a:r>
            <a:endParaRPr lang="en-US" dirty="0">
              <a:ln w="0"/>
              <a:latin typeface="NikoshBAN" pitchFamily="2" charset="0"/>
              <a:cs typeface="NikoshBAN" pitchFamily="2" charset="0"/>
            </a:endParaRPr>
          </a:p>
          <a:p>
            <a:r>
              <a:rPr lang="en-US" dirty="0">
                <a:ln w="0"/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dirty="0">
                <a:ln w="0"/>
                <a:latin typeface="NikoshBAN" pitchFamily="2" charset="0"/>
                <a:cs typeface="NikoshBAN" pitchFamily="2" charset="0"/>
              </a:rPr>
              <a:t>যে দধীচিদের হাড় দিয়ে ঐ বাষ্প-শকট চলে,</a:t>
            </a:r>
          </a:p>
          <a:p>
            <a:r>
              <a:rPr lang="en-US" dirty="0">
                <a:ln w="0"/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dirty="0">
                <a:ln w="0"/>
                <a:latin typeface="NikoshBAN" pitchFamily="2" charset="0"/>
                <a:cs typeface="NikoshBAN" pitchFamily="2" charset="0"/>
              </a:rPr>
              <a:t>বাবু সাব এসে চড়িল তাহাতে, কুলিরা পড়িল তলে।</a:t>
            </a:r>
          </a:p>
          <a:p>
            <a:r>
              <a:rPr lang="en-US" dirty="0">
                <a:ln w="0"/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dirty="0">
                <a:ln w="0"/>
                <a:latin typeface="NikoshBAN" pitchFamily="2" charset="0"/>
                <a:cs typeface="NikoshBAN" pitchFamily="2" charset="0"/>
              </a:rPr>
              <a:t>বেতন দিয়াছ?</a:t>
            </a:r>
            <a:r>
              <a:rPr lang="en-US" dirty="0">
                <a:ln w="0"/>
                <a:latin typeface="NikoshBAN" pitchFamily="2" charset="0"/>
                <a:cs typeface="NikoshBAN" pitchFamily="2" charset="0"/>
              </a:rPr>
              <a:t>- </a:t>
            </a:r>
            <a:r>
              <a:rPr lang="bn-BD" dirty="0">
                <a:ln w="0"/>
                <a:latin typeface="NikoshBAN" pitchFamily="2" charset="0"/>
                <a:cs typeface="NikoshBAN" pitchFamily="2" charset="0"/>
              </a:rPr>
              <a:t>চুপ রও যত মিথ্যাবাদীর দল!</a:t>
            </a:r>
          </a:p>
          <a:p>
            <a:r>
              <a:rPr lang="en-US" dirty="0">
                <a:ln w="0"/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dirty="0">
                <a:ln w="0"/>
                <a:latin typeface="NikoshBAN" pitchFamily="2" charset="0"/>
                <a:cs typeface="NikoshBAN" pitchFamily="2" charset="0"/>
              </a:rPr>
              <a:t>কত পাই দিয়ে কুলিদের তুই কত ক্রোর পেলি বল</a:t>
            </a:r>
            <a:r>
              <a:rPr lang="en-US" dirty="0">
                <a:ln w="0"/>
                <a:latin typeface="NikoshBAN" pitchFamily="2" charset="0"/>
                <a:cs typeface="NikoshBAN" pitchFamily="2" charset="0"/>
              </a:rPr>
              <a:t>!</a:t>
            </a:r>
          </a:p>
          <a:p>
            <a:pPr algn="just"/>
            <a:r>
              <a:rPr lang="en-US" dirty="0">
                <a:ln w="0"/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dirty="0">
                <a:ln w="0"/>
                <a:latin typeface="NikoshBAN" pitchFamily="2" charset="0"/>
                <a:cs typeface="NikoshBAN" pitchFamily="2" charset="0"/>
              </a:rPr>
              <a:t>রাজপথে তব চলিছে মোটর, সাগরে জাহাজ চলে,</a:t>
            </a:r>
          </a:p>
          <a:p>
            <a:pPr algn="just"/>
            <a:r>
              <a:rPr lang="en-US" dirty="0">
                <a:ln w="0"/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dirty="0">
                <a:ln w="0"/>
                <a:latin typeface="NikoshBAN" pitchFamily="2" charset="0"/>
                <a:cs typeface="NikoshBAN" pitchFamily="2" charset="0"/>
              </a:rPr>
              <a:t>রেলপথে চলে বাষ্প-শকট, দেশ ছেয়ে গেল কলে,</a:t>
            </a:r>
          </a:p>
          <a:p>
            <a:pPr algn="just"/>
            <a:r>
              <a:rPr lang="en-US" dirty="0">
                <a:ln w="0"/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dirty="0">
                <a:ln w="0"/>
                <a:latin typeface="NikoshBAN" pitchFamily="2" charset="0"/>
                <a:cs typeface="NikoshBAN" pitchFamily="2" charset="0"/>
              </a:rPr>
              <a:t>বল তো এসব কাহাদের দান!</a:t>
            </a:r>
            <a:r>
              <a:rPr lang="en-US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>
                <a:ln w="0"/>
                <a:latin typeface="NikoshBAN" pitchFamily="2" charset="0"/>
                <a:cs typeface="NikoshBAN" pitchFamily="2" charset="0"/>
              </a:rPr>
              <a:t>তোমার অট্টালিকা</a:t>
            </a:r>
          </a:p>
          <a:p>
            <a:pPr algn="just"/>
            <a:r>
              <a:rPr lang="en-US" dirty="0">
                <a:ln w="0"/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dirty="0">
                <a:ln w="0"/>
                <a:latin typeface="NikoshBAN" pitchFamily="2" charset="0"/>
                <a:cs typeface="NikoshBAN" pitchFamily="2" charset="0"/>
              </a:rPr>
              <a:t>কার খুনে রাঙা?-</a:t>
            </a:r>
            <a:r>
              <a:rPr lang="en-US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>
                <a:ln w="0"/>
                <a:latin typeface="NikoshBAN" pitchFamily="2" charset="0"/>
                <a:cs typeface="NikoshBAN" pitchFamily="2" charset="0"/>
              </a:rPr>
              <a:t>ঠুলি খুলে দেখ,</a:t>
            </a:r>
            <a:r>
              <a:rPr lang="en-US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>
                <a:ln w="0"/>
                <a:latin typeface="NikoshBAN" pitchFamily="2" charset="0"/>
                <a:cs typeface="NikoshBAN" pitchFamily="2" charset="0"/>
              </a:rPr>
              <a:t>প্রতি ইটে আছে লিখা।</a:t>
            </a:r>
          </a:p>
          <a:p>
            <a:pPr algn="just"/>
            <a:r>
              <a:rPr lang="en-US" dirty="0">
                <a:ln w="0"/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dirty="0">
                <a:ln w="0"/>
                <a:latin typeface="NikoshBAN" pitchFamily="2" charset="0"/>
                <a:cs typeface="NikoshBAN" pitchFamily="2" charset="0"/>
              </a:rPr>
              <a:t>তুমি জান নাকো</a:t>
            </a:r>
            <a:r>
              <a:rPr lang="en-US" dirty="0">
                <a:ln w="0"/>
                <a:latin typeface="NikoshBAN" pitchFamily="2" charset="0"/>
                <a:cs typeface="NikoshBAN" pitchFamily="2" charset="0"/>
              </a:rPr>
              <a:t>,</a:t>
            </a:r>
            <a:r>
              <a:rPr lang="bn-BD" dirty="0">
                <a:ln w="0"/>
                <a:latin typeface="NikoshBAN" pitchFamily="2" charset="0"/>
                <a:cs typeface="NikoshBAN" pitchFamily="2" charset="0"/>
              </a:rPr>
              <a:t> কিন্তু পথের প্রতি ধুলিকণা জানে</a:t>
            </a:r>
          </a:p>
          <a:p>
            <a:pPr algn="just"/>
            <a:r>
              <a:rPr lang="en-US" dirty="0">
                <a:ln w="0"/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dirty="0">
                <a:ln w="0"/>
                <a:latin typeface="NikoshBAN" pitchFamily="2" charset="0"/>
                <a:cs typeface="NikoshBAN" pitchFamily="2" charset="0"/>
              </a:rPr>
              <a:t>ঐ পথ</a:t>
            </a:r>
            <a:r>
              <a:rPr lang="en-US" dirty="0">
                <a:ln w="0"/>
                <a:latin typeface="NikoshBAN" pitchFamily="2" charset="0"/>
                <a:cs typeface="NikoshBAN" pitchFamily="2" charset="0"/>
              </a:rPr>
              <a:t>,</a:t>
            </a:r>
            <a:r>
              <a:rPr lang="bn-BD" dirty="0">
                <a:ln w="0"/>
                <a:latin typeface="NikoshBAN" pitchFamily="2" charset="0"/>
                <a:cs typeface="NikoshBAN" pitchFamily="2" charset="0"/>
              </a:rPr>
              <a:t> ঐ জাহাজ</a:t>
            </a:r>
            <a:r>
              <a:rPr lang="en-US" dirty="0">
                <a:ln w="0"/>
                <a:latin typeface="NikoshBAN" pitchFamily="2" charset="0"/>
                <a:cs typeface="NikoshBAN" pitchFamily="2" charset="0"/>
              </a:rPr>
              <a:t>,</a:t>
            </a:r>
            <a:r>
              <a:rPr lang="bn-BD" dirty="0">
                <a:ln w="0"/>
                <a:latin typeface="NikoshBAN" pitchFamily="2" charset="0"/>
                <a:cs typeface="NikoshBAN" pitchFamily="2" charset="0"/>
              </a:rPr>
              <a:t> শকট</a:t>
            </a:r>
            <a:r>
              <a:rPr lang="en-US" dirty="0">
                <a:ln w="0"/>
                <a:latin typeface="NikoshBAN" pitchFamily="2" charset="0"/>
                <a:cs typeface="NikoshBAN" pitchFamily="2" charset="0"/>
              </a:rPr>
              <a:t>,</a:t>
            </a:r>
            <a:r>
              <a:rPr lang="bn-BD" dirty="0">
                <a:ln w="0"/>
                <a:latin typeface="NikoshBAN" pitchFamily="2" charset="0"/>
                <a:cs typeface="NikoshBAN" pitchFamily="2" charset="0"/>
              </a:rPr>
              <a:t> অট্টালিকার মানে!</a:t>
            </a:r>
            <a:endParaRPr lang="en-US" dirty="0">
              <a:ln w="0"/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dirty="0">
                <a:ln w="0"/>
                <a:latin typeface="NikoshBAN" pitchFamily="2" charset="0"/>
                <a:cs typeface="NikoshBAN" pitchFamily="2" charset="0"/>
              </a:rPr>
              <a:t>                       </a:t>
            </a:r>
            <a:r>
              <a:rPr lang="bn-BD" dirty="0">
                <a:ln w="0"/>
                <a:latin typeface="NikoshBAN" pitchFamily="2" charset="0"/>
                <a:cs typeface="NikoshBAN" pitchFamily="2" charset="0"/>
              </a:rPr>
              <a:t>আসিতেছে শুভদিন</a:t>
            </a:r>
            <a:r>
              <a:rPr lang="en-US" dirty="0">
                <a:ln w="0"/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dirty="0">
                <a:ln w="0"/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dirty="0">
                <a:ln w="0"/>
                <a:latin typeface="NikoshBAN" pitchFamily="2" charset="0"/>
                <a:cs typeface="NikoshBAN" pitchFamily="2" charset="0"/>
              </a:rPr>
              <a:t>দিনে দিনে বহু বাড়িয়াছে দেনা, শুধিতে হইবে ঋণ!</a:t>
            </a:r>
          </a:p>
          <a:p>
            <a:pPr algn="just"/>
            <a:r>
              <a:rPr lang="bn-BD" dirty="0">
                <a:ln w="0"/>
                <a:latin typeface="NikoshBAN" pitchFamily="2" charset="0"/>
                <a:cs typeface="NikoshBAN" pitchFamily="2" charset="0"/>
              </a:rPr>
              <a:t>             হাতুড়ি শাবল গাঁইতি চালায়ে ভাঙ্গিল যারা পাহাড়,</a:t>
            </a:r>
          </a:p>
          <a:p>
            <a:pPr algn="just"/>
            <a:r>
              <a:rPr lang="bn-BD" dirty="0">
                <a:ln w="0"/>
                <a:latin typeface="NikoshBAN" pitchFamily="2" charset="0"/>
                <a:cs typeface="NikoshBAN" pitchFamily="2" charset="0"/>
              </a:rPr>
              <a:t>             পাহাড়-কাটা সে পথের দু-পাশে পড়িয়া যাদের হাড়,</a:t>
            </a:r>
          </a:p>
          <a:p>
            <a:pPr algn="just"/>
            <a:r>
              <a:rPr lang="bn-BD" dirty="0">
                <a:ln w="0"/>
                <a:latin typeface="NikoshBAN" pitchFamily="2" charset="0"/>
                <a:cs typeface="NikoshBAN" pitchFamily="2" charset="0"/>
              </a:rPr>
              <a:t>             তোমারে সেবিতে হইল যাহারা মজুর, মুটে ও কুলি,</a:t>
            </a:r>
          </a:p>
          <a:p>
            <a:pPr algn="just"/>
            <a:r>
              <a:rPr lang="bn-BD" dirty="0">
                <a:ln w="0"/>
                <a:latin typeface="NikoshBAN" pitchFamily="2" charset="0"/>
                <a:cs typeface="NikoshBAN" pitchFamily="2" charset="0"/>
              </a:rPr>
              <a:t>             তোমারে বহিতে যারা পবিত্র অঙ্গে লাগাল ধূলি;</a:t>
            </a:r>
          </a:p>
          <a:p>
            <a:pPr algn="just"/>
            <a:r>
              <a:rPr lang="bn-BD" dirty="0">
                <a:ln w="0"/>
                <a:latin typeface="NikoshBAN" pitchFamily="2" charset="0"/>
                <a:cs typeface="NikoshBAN" pitchFamily="2" charset="0"/>
              </a:rPr>
              <a:t>             তারাই মানুষ, তারাই দেবতা, গাহি তাহাদেরি গান,</a:t>
            </a:r>
          </a:p>
          <a:p>
            <a:pPr algn="just"/>
            <a:r>
              <a:rPr lang="bn-BD" dirty="0">
                <a:ln w="0"/>
                <a:latin typeface="NikoshBAN" pitchFamily="2" charset="0"/>
                <a:cs typeface="NikoshBAN" pitchFamily="2" charset="0"/>
              </a:rPr>
              <a:t>             তাদেরি ব্যথিত বক্ষে পা ফেলে আসে নব উত্থান!</a:t>
            </a:r>
          </a:p>
          <a:p>
            <a:pPr algn="just"/>
            <a:endParaRPr lang="en-US" dirty="0">
              <a:ln w="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25AB594-CC5C-4615-A35D-FB370CCF58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2" t="2611"/>
          <a:stretch/>
        </p:blipFill>
        <p:spPr>
          <a:xfrm>
            <a:off x="136478" y="136478"/>
            <a:ext cx="7619835" cy="619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385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</TotalTime>
  <Words>1054</Words>
  <Application>Microsoft Office PowerPoint</Application>
  <PresentationFormat>Widescreen</PresentationFormat>
  <Paragraphs>170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Calibri</vt:lpstr>
      <vt:lpstr>Calibri Light</vt:lpstr>
      <vt:lpstr>NikoshBAN</vt:lpstr>
      <vt:lpstr>NikoshLightBAN</vt:lpstr>
      <vt:lpstr>SutonnyMJ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103</cp:revision>
  <dcterms:created xsi:type="dcterms:W3CDTF">2020-06-18T06:44:40Z</dcterms:created>
  <dcterms:modified xsi:type="dcterms:W3CDTF">2020-07-03T14:03:06Z</dcterms:modified>
</cp:coreProperties>
</file>