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0.png"/><Relationship Id="rId7" Type="http://schemas.openxmlformats.org/officeDocument/2006/relationships/image" Target="../media/image4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46.png"/><Relationship Id="rId4" Type="http://schemas.openxmlformats.org/officeDocument/2006/relationships/image" Target="../media/image52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304800"/>
            <a:ext cx="9125857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199" y="85483"/>
            <a:ext cx="4467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9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85483"/>
            <a:ext cx="32976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8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8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304800" y="55418"/>
            <a:ext cx="9019309" cy="6747164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63782"/>
            <a:ext cx="2458201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1143345" y="249382"/>
            <a:ext cx="5486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>
                  <a:solidFill>
                    <a:srgbClr val="008080"/>
                  </a:solidFill>
                </a:ln>
                <a:solidFill>
                  <a:srgbClr val="00808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কোণকের বক্রতলের ক্ষেত্রফলঃ </a:t>
            </a:r>
            <a:endParaRPr lang="en-US" sz="4000" b="1" dirty="0">
              <a:ln>
                <a:solidFill>
                  <a:srgbClr val="008080"/>
                </a:solidFill>
              </a:ln>
              <a:solidFill>
                <a:srgbClr val="00808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31" y="1163782"/>
            <a:ext cx="233362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04800" y="4449131"/>
                <a:ext cx="5791200" cy="21948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8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বক্রতলের ক্ষেত্রফল=</a:t>
                </a:r>
                <a:r>
                  <a:rPr lang="en-US" sz="28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 smtClean="0">
                            <a:ln w="11430"/>
                            <a:solidFill>
                              <a:srgbClr val="00808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1430"/>
                            <a:solidFill>
                              <a:srgbClr val="00808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ln w="11430"/>
                            <a:solidFill>
                              <a:srgbClr val="00808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1430"/>
                            <a:solidFill>
                              <a:srgbClr val="00808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ln w="11430"/>
                            <a:solidFill>
                              <a:srgbClr val="00808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bn-BD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ভূমির</m:t>
                    </m:r>
                    <m:r>
                      <a:rPr lang="bn-BD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পরিধি</m:t>
                    </m:r>
                    <m:r>
                      <a:rPr lang="bn-BD" sz="2800" b="1" i="1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                   </m:t>
                    </m:r>
                    <m:r>
                      <a:rPr lang="bn-BD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হেলানো</m:t>
                    </m:r>
                    <m:r>
                      <a:rPr lang="bn-BD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উচ্চতা</m:t>
                    </m:r>
                  </m:oMath>
                </a14:m>
                <a:endParaRPr lang="bn-BD" sz="2800" b="1" dirty="0" smtClean="0">
                  <a:ln w="11430"/>
                  <a:solidFill>
                    <a:srgbClr val="00808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en-US" sz="28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>
                            <a:ln w="11430"/>
                            <a:solidFill>
                              <a:srgbClr val="00808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 w="11430"/>
                            <a:solidFill>
                              <a:srgbClr val="00808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n w="11430"/>
                            <a:solidFill>
                              <a:srgbClr val="00808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bn-BD" sz="2800" b="1" i="1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cs typeface="NikoshBAN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bn-BD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𝛑</m:t>
                    </m:r>
                    <m:r>
                      <a:rPr lang="en-US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𝒓</m:t>
                    </m:r>
                    <m:r>
                      <a:rPr lang="bn-BD" sz="2800" b="1" i="1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𝒍</m:t>
                    </m:r>
                  </m:oMath>
                </a14:m>
                <a:endParaRPr lang="en-US" sz="2800" b="1" dirty="0" smtClean="0">
                  <a:ln w="11430"/>
                  <a:solidFill>
                    <a:srgbClr val="00808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Cambria Math"/>
                  <a:cs typeface="NikoshBAN" pitchFamily="2" charset="0"/>
                </a:endParaRPr>
              </a:p>
              <a:p>
                <a:r>
                  <a:rPr lang="en-US" sz="28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       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2800" b="1" i="1" smtClean="0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𝒓𝒍</m:t>
                    </m:r>
                  </m:oMath>
                </a14:m>
                <a:r>
                  <a:rPr lang="en-US" sz="28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BD" sz="2800" b="1" dirty="0">
                  <a:ln w="11430"/>
                  <a:solidFill>
                    <a:srgbClr val="00808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449131"/>
                <a:ext cx="5791200" cy="2194832"/>
              </a:xfrm>
              <a:prstGeom prst="rect">
                <a:avLst/>
              </a:prstGeom>
              <a:blipFill rotWithShape="1">
                <a:blip r:embed="rId5"/>
                <a:stretch>
                  <a:fillRect l="-2836" b="-939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 rot="10800000">
            <a:off x="5486400" y="4745182"/>
            <a:ext cx="3962400" cy="1696055"/>
          </a:xfrm>
          <a:prstGeom prst="wedgeRectCallout">
            <a:avLst>
              <a:gd name="adj1" fmla="val -2652"/>
              <a:gd name="adj2" fmla="val 928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5410200" y="4897582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কোণকের বক্রতল পর্যবেক্ষণ করলে দেখা যায় এর আকৃতি বৃত্তক্ষেত্রের অনুরুপ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0"/>
              <p:cNvSpPr txBox="1"/>
              <p:nvPr/>
            </p:nvSpPr>
            <p:spPr>
              <a:xfrm>
                <a:off x="172200" y="3927161"/>
                <a:ext cx="8305801" cy="584775"/>
              </a:xfrm>
              <a:prstGeom prst="rect">
                <a:avLst/>
              </a:prstGeom>
              <a:noFill/>
              <a:ln w="19050">
                <a:solidFill>
                  <a:srgbClr val="008080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3200" b="1" dirty="0" smtClean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অতএব, কোণকের ভূমির পরিধি = বৃত্তের পরিধি = </a:t>
                </a:r>
                <a:r>
                  <a:rPr lang="en-US" sz="3200" b="1" dirty="0">
                    <a:ln w="11430"/>
                    <a:solidFill>
                      <a:srgbClr val="00808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cs typeface="NikoshBAN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bn-BD" sz="3200" b="1" i="1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𝛑</m:t>
                    </m:r>
                    <m:r>
                      <a:rPr lang="en-US" sz="3200" b="1" i="1">
                        <a:ln w="11430"/>
                        <a:solidFill>
                          <a:srgbClr val="00808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𝒓</m:t>
                    </m:r>
                  </m:oMath>
                </a14:m>
                <a:endParaRPr lang="en-US" sz="3200" b="1" dirty="0">
                  <a:ln w="11430"/>
                  <a:solidFill>
                    <a:srgbClr val="00808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00" y="3927161"/>
                <a:ext cx="830580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7172" b="-41414"/>
                </a:stretch>
              </a:blipFill>
              <a:ln w="19050"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475" y="1292369"/>
            <a:ext cx="2419350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Left-Right Arrow 10"/>
          <p:cNvSpPr/>
          <p:nvPr/>
        </p:nvSpPr>
        <p:spPr>
          <a:xfrm>
            <a:off x="1524000" y="1544782"/>
            <a:ext cx="2514945" cy="10373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বক্রতল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35527" y="110836"/>
            <a:ext cx="9047018" cy="6747164"/>
          </a:xfrm>
          <a:prstGeom prst="flowChartProcess">
            <a:avLst/>
          </a:prstGeom>
          <a:ln>
            <a:solidFill>
              <a:schemeClr val="accent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72" y="2895601"/>
            <a:ext cx="5226628" cy="3962400"/>
          </a:xfrm>
          <a:prstGeom prst="roundRect">
            <a:avLst>
              <a:gd name="adj" fmla="val 16667"/>
            </a:avLst>
          </a:prstGeom>
          <a:ln w="19050">
            <a:solidFill>
              <a:srgbClr val="00808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8"/>
          <p:cNvSpPr txBox="1"/>
          <p:nvPr/>
        </p:nvSpPr>
        <p:spPr>
          <a:xfrm>
            <a:off x="235527" y="228601"/>
            <a:ext cx="8582890" cy="769441"/>
          </a:xfrm>
          <a:prstGeom prst="rect">
            <a:avLst/>
          </a:prstGeom>
          <a:noFill/>
          <a:ln w="19050">
            <a:solidFill>
              <a:srgbClr val="00808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 পাশি দু’জনে মিলে সমস্যাটির সমাধান করো</a:t>
            </a:r>
            <a:r>
              <a:rPr lang="bn-BD" sz="44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8042"/>
            <a:ext cx="9296400" cy="242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4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50140" y="55418"/>
            <a:ext cx="9043720" cy="6747164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"/>
          <p:cNvSpPr txBox="1"/>
          <p:nvPr/>
        </p:nvSpPr>
        <p:spPr>
          <a:xfrm>
            <a:off x="1143000" y="55418"/>
            <a:ext cx="6248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00808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/>
              <p:cNvSpPr txBox="1"/>
              <p:nvPr/>
            </p:nvSpPr>
            <p:spPr>
              <a:xfrm>
                <a:off x="359888" y="1295400"/>
                <a:ext cx="8534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bn-BD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ধরি , কোণক আকৃতির টুপির উচ্চতা 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𝒉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𝟏𝟎</m:t>
                    </m:r>
                    <m:r>
                      <a:rPr lang="bn-BD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3200" b="1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ভূমির ব্যাসার্ধ 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𝒓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bn-BD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3200" b="1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জানা আছে , বক্রতলের ক্ষেত্রফল=</a:t>
                </a:r>
                <a14:m>
                  <m:oMath xmlns:m="http://schemas.openxmlformats.org/officeDocument/2006/math">
                    <m:r>
                      <a:rPr lang="en-US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𝒓𝒍</m:t>
                    </m:r>
                  </m:oMath>
                </a14:m>
                <a:r>
                  <a:rPr lang="bn-BD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বর্গ সে</a:t>
                </a:r>
                <a:r>
                  <a:rPr lang="en-US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  </a:t>
                </a:r>
                <a:endParaRPr lang="bn-BD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8" y="1295400"/>
                <a:ext cx="8534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286" t="-6226" b="-16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/>
              <p:cNvSpPr txBox="1"/>
              <p:nvPr/>
            </p:nvSpPr>
            <p:spPr>
              <a:xfrm>
                <a:off x="334488" y="2805239"/>
                <a:ext cx="8534400" cy="124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আবার , হেলানো উচ্চতা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𝒍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 smtClean="0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3200" b="1" i="1" smtClean="0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 smtClean="0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 smtClean="0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200" b="1" i="1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200" b="1" i="1">
                                <a:ln w="1143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3200" b="1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𝟏𝟎𝟎</m:t>
                        </m:r>
                        <m:r>
                          <a:rPr lang="en-US" sz="3200" b="1" i="1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</m:oMath>
                </a14:m>
                <a:r>
                  <a:rPr lang="en-US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𝟏𝟎𝟗</m:t>
                        </m:r>
                      </m:e>
                    </m:rad>
                  </m:oMath>
                </a14:m>
                <a:r>
                  <a:rPr lang="en-US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𝟏𝟎</m:t>
                    </m:r>
                    <m:r>
                      <a:rPr lang="en-US" sz="3200" b="1" i="1" dirty="0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dirty="0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𝟒𝟒</m:t>
                    </m:r>
                    <m:r>
                      <a:rPr lang="bn-BD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3200" b="1" dirty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8" y="2805239"/>
                <a:ext cx="8534400" cy="1247521"/>
              </a:xfrm>
              <a:prstGeom prst="rect">
                <a:avLst/>
              </a:prstGeom>
              <a:blipFill rotWithShape="1">
                <a:blip r:embed="rId4"/>
                <a:stretch>
                  <a:fillRect l="-2357" b="-2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/>
              <p:cNvSpPr txBox="1"/>
              <p:nvPr/>
            </p:nvSpPr>
            <p:spPr>
              <a:xfrm>
                <a:off x="708231" y="4295170"/>
                <a:ext cx="78486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অতএব, টুপিটির বক্রতলের ক্ষেত্রফল </a:t>
                </a:r>
              </a:p>
              <a:p>
                <a:r>
                  <a:rPr lang="bn-BD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          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𝟏𝟒𝟏𝟔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𝟏𝟎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𝟒𝟒</m:t>
                    </m:r>
                  </m:oMath>
                </a14:m>
                <a:endParaRPr lang="en-US" sz="3200" b="1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           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𝟗𝟖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𝟑𝟗𝟓</m:t>
                    </m:r>
                    <m:r>
                      <a:rPr lang="bn-BD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বর্গ</m:t>
                    </m:r>
                    <m:r>
                      <a:rPr lang="bn-BD" sz="3200" b="1" i="1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200" b="1" i="1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3200" b="1" dirty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b="1" dirty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31" y="4295170"/>
                <a:ext cx="7848600" cy="2062103"/>
              </a:xfrm>
              <a:prstGeom prst="rect">
                <a:avLst/>
              </a:prstGeom>
              <a:blipFill rotWithShape="1">
                <a:blip r:embed="rId5"/>
                <a:stretch>
                  <a:fillRect l="-2484" t="-4734" b="-1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59888" y="1295400"/>
            <a:ext cx="8196943" cy="50618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76956"/>
            <a:ext cx="9047018" cy="6747164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642073" y="76956"/>
            <a:ext cx="7848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808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কোণকের সমগ্রতলের ক্ষেত্রফল ও আয়তনঃ </a:t>
            </a:r>
            <a:endParaRPr lang="en-US" sz="4000" b="1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/>
              <p:cNvSpPr txBox="1"/>
              <p:nvPr/>
            </p:nvSpPr>
            <p:spPr>
              <a:xfrm>
                <a:off x="13856" y="5075162"/>
                <a:ext cx="9047017" cy="892552"/>
              </a:xfrm>
              <a:prstGeom prst="rect">
                <a:avLst/>
              </a:prstGeom>
              <a:noFill/>
              <a:ln>
                <a:solidFill>
                  <a:srgbClr val="6600FF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3600" b="1" dirty="0" smtClean="0">
                    <a:ln w="11430"/>
                    <a:solidFill>
                      <a:srgbClr val="0066FF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কোণকের 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 smtClean="0">
                            <a:ln w="11430"/>
                            <a:solidFill>
                              <a:srgbClr val="0066FF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 w="11430"/>
                            <a:solidFill>
                              <a:srgbClr val="0066FF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n w="11430"/>
                            <a:solidFill>
                              <a:srgbClr val="0066FF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  <m:r>
                      <a:rPr lang="bn-BD" sz="36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6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ভূমির</m:t>
                    </m:r>
                    <m:r>
                      <a:rPr lang="bn-BD" sz="36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ক্ষেত্রফল</m:t>
                    </m:r>
                    <m:r>
                      <a:rPr lang="bn-BD" sz="36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×</m:t>
                    </m:r>
                    <m:r>
                      <a:rPr lang="bn-BD" sz="36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উচ্চতা</m:t>
                    </m:r>
                    <m:r>
                      <a:rPr lang="bn-BD" sz="36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600" b="1" dirty="0">
                  <a:ln w="11430"/>
                  <a:solidFill>
                    <a:srgbClr val="00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" y="5075162"/>
                <a:ext cx="9047017" cy="892552"/>
              </a:xfrm>
              <a:prstGeom prst="rect">
                <a:avLst/>
              </a:prstGeom>
              <a:blipFill rotWithShape="1">
                <a:blip r:embed="rId3"/>
                <a:stretch>
                  <a:fillRect b="-25676"/>
                </a:stretch>
              </a:blipFill>
              <a:ln>
                <a:solidFill>
                  <a:srgbClr val="66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5200" y="914400"/>
                <a:ext cx="5349587" cy="1088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3200" b="1" dirty="0" smtClean="0">
                    <a:ln w="11430"/>
                    <a:solidFill>
                      <a:srgbClr val="FF33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কোণকের ভূমি বৃত্তাকার </a:t>
                </a:r>
              </a:p>
              <a:p>
                <a:pPr algn="ctr"/>
                <a:r>
                  <a:rPr lang="bn-BD" sz="3200" b="1" dirty="0" smtClean="0">
                    <a:ln w="11430"/>
                    <a:solidFill>
                      <a:srgbClr val="FF33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তাই ভূমির ক্ষেত্রফল = </a:t>
                </a:r>
                <a14:m>
                  <m:oMath xmlns:m="http://schemas.openxmlformats.org/officeDocument/2006/math">
                    <m:r>
                      <a:rPr lang="bn-BD" sz="3200" b="1" i="1" smtClean="0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sSup>
                      <m:sSupPr>
                        <m:ctrlPr>
                          <a:rPr lang="bn-BD" sz="3200" b="1" i="1" smtClean="0">
                            <a:ln w="11430"/>
                            <a:solidFill>
                              <a:srgbClr val="FF3399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n w="11430"/>
                            <a:solidFill>
                              <a:srgbClr val="FF3399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n w="11430"/>
                            <a:solidFill>
                              <a:srgbClr val="FF3399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914400"/>
                <a:ext cx="5349587" cy="1088375"/>
              </a:xfrm>
              <a:prstGeom prst="rect">
                <a:avLst/>
              </a:prstGeom>
              <a:blipFill rotWithShape="1">
                <a:blip r:embed="rId4"/>
                <a:stretch>
                  <a:fillRect t="-8287" b="-226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983" y="6054318"/>
                <a:ext cx="9047017" cy="803682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n w="11430"/>
                    <a:solidFill>
                      <a:srgbClr val="0066FF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অতএব, কোণকের 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n w="11430"/>
                            <a:solidFill>
                              <a:srgbClr val="0066FF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 w="11430"/>
                            <a:solidFill>
                              <a:srgbClr val="0066FF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n w="11430"/>
                            <a:solidFill>
                              <a:srgbClr val="0066FF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  <m:r>
                      <a:rPr lang="bn-BD" sz="32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sSup>
                      <m:sSupPr>
                        <m:ctrlPr>
                          <a:rPr lang="bn-BD" sz="3200" b="1" i="1" smtClean="0">
                            <a:ln w="11430"/>
                            <a:solidFill>
                              <a:srgbClr val="0066FF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n w="11430"/>
                            <a:solidFill>
                              <a:srgbClr val="0066FF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n w="11430"/>
                            <a:solidFill>
                              <a:srgbClr val="0066FF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32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  <m:r>
                      <a:rPr lang="bn-BD" sz="32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ঘন</m:t>
                    </m:r>
                    <m:r>
                      <a:rPr lang="bn-BD" sz="32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একক</m:t>
                    </m:r>
                    <m:r>
                      <a:rPr lang="bn-BD" sz="3200" b="1" i="1" smtClean="0">
                        <a:ln w="11430"/>
                        <a:solidFill>
                          <a:srgbClr val="0066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b="1" dirty="0">
                  <a:ln w="11430"/>
                  <a:solidFill>
                    <a:srgbClr val="00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3" y="6054318"/>
                <a:ext cx="9047017" cy="803682"/>
              </a:xfrm>
              <a:prstGeom prst="rect">
                <a:avLst/>
              </a:prstGeom>
              <a:blipFill rotWithShape="1">
                <a:blip r:embed="rId5"/>
                <a:stretch>
                  <a:fillRect l="-2355" b="-24627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4" y="914400"/>
            <a:ext cx="3042889" cy="3099456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352035" y="3143986"/>
                <a:ext cx="2743200" cy="789708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1" i="1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𝝅</m:t>
                      </m:r>
                      <m:sSup>
                        <m:sSupPr>
                          <m:ctrlPr>
                            <a:rPr lang="bn-BD" sz="2800" b="1" i="1">
                              <a:ln w="11430"/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n w="11430"/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n w="11430"/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35" y="3143986"/>
                <a:ext cx="2743200" cy="789708"/>
              </a:xfrm>
              <a:prstGeom prst="ellipse">
                <a:avLst/>
              </a:prstGeom>
              <a:blipFill rotWithShape="1">
                <a:blip r:embed="rId7"/>
                <a:stretch>
                  <a:fillRect b="-45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/>
              <p:cNvSpPr txBox="1"/>
              <p:nvPr/>
            </p:nvSpPr>
            <p:spPr>
              <a:xfrm>
                <a:off x="13856" y="3940621"/>
                <a:ext cx="960119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কোণকের সমগ্রতলের ক্ষেত্রফল =বক্রতলের ক্ষেত্রফল</a:t>
                </a:r>
                <a:r>
                  <a:rPr lang="en-US" sz="3200" b="1" dirty="0" smtClean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+  </a:t>
                </a:r>
                <a:r>
                  <a:rPr lang="bn-BD" sz="3200" b="1" dirty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ভূমিতলের </a:t>
                </a:r>
                <a:r>
                  <a:rPr lang="bn-BD" sz="3200" b="1" dirty="0" smtClean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endParaRPr lang="en-US" sz="32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/>
                  <a:t>                                      =  </a:t>
                </a:r>
                <a14:m>
                  <m:oMath xmlns:m="http://schemas.openxmlformats.org/officeDocument/2006/math">
                    <m:r>
                      <a:rPr lang="bn-BD" sz="3200" b="1" i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3200" b="1" i="0" smtClean="0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𝐫𝐥</m:t>
                    </m:r>
                    <m:r>
                      <a:rPr lang="en-US" sz="3200" b="1" i="0" smtClean="0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+</m:t>
                    </m:r>
                    <m:r>
                      <a:rPr lang="en-US" sz="3200" b="1" i="1" smtClean="0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sSup>
                      <m:sSupPr>
                        <m:ctrlPr>
                          <a:rPr lang="bn-BD" sz="3200" b="1" i="1">
                            <a:ln w="11430"/>
                            <a:solidFill>
                              <a:srgbClr val="FF3399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n w="11430"/>
                            <a:solidFill>
                              <a:srgbClr val="FF3399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>
                            <a:ln w="11430"/>
                            <a:solidFill>
                              <a:srgbClr val="FF3399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:r>
                  <a:rPr lang="bn-BD" sz="3200" b="1" dirty="0">
                    <a:ln w="11430"/>
                    <a:solidFill>
                      <a:srgbClr val="FF33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 i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32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𝐫</m:t>
                    </m:r>
                    <m:r>
                      <a:rPr lang="en-US" sz="3200" b="1" i="0" smtClean="0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(</m:t>
                    </m:r>
                    <m:r>
                      <a:rPr lang="en-US" sz="32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𝐥</m:t>
                    </m:r>
                    <m:r>
                      <a:rPr lang="en-US" sz="3200" b="1" i="0" smtClean="0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0" smtClean="0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𝐫</m:t>
                    </m:r>
                    <m:r>
                      <a:rPr lang="en-US" sz="3200" b="1" i="0" smtClean="0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) </m:t>
                    </m:r>
                  </m:oMath>
                </a14:m>
                <a:endParaRPr lang="en-US" sz="3200" dirty="0"/>
              </a:p>
              <a:p>
                <a:endParaRPr 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" y="3940621"/>
                <a:ext cx="9601199" cy="1580817"/>
              </a:xfrm>
              <a:prstGeom prst="rect">
                <a:avLst/>
              </a:prstGeom>
              <a:blipFill rotWithShape="1">
                <a:blip r:embed="rId8"/>
                <a:stretch>
                  <a:fillRect l="-2032" t="-6154" r="-279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96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build="p" animBg="1"/>
      <p:bldP spid="8" grpId="0" animBg="1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650" y="152400"/>
                <a:ext cx="8724900" cy="1754326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6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সমস্যাঃ একটি সমবৃত্তভূমিক কোণকের উচ্চতা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r>
                  <a:rPr lang="bn-BD" sz="36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এবং ভূমির ব্যাস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𝟏𝟎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হলে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সমগ্রতলের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ক্ষেত্রফল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এবং</m:t>
                    </m:r>
                    <m:r>
                      <a:rPr lang="bn-BD" sz="3600" b="1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BD" sz="3600" b="1" i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আয়তন</m:t>
                      </m:r>
                      <m:r>
                        <a:rPr lang="bn-BD" sz="36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6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নির্ণয়</m:t>
                      </m:r>
                      <m:r>
                        <a:rPr lang="bn-BD" sz="36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6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কর</m:t>
                      </m:r>
                      <m:r>
                        <a:rPr lang="bn-BD" sz="36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600" b="1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।</m:t>
                      </m:r>
                    </m:oMath>
                  </m:oMathPara>
                </a14:m>
                <a:endParaRPr lang="en-US" sz="36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2400"/>
                <a:ext cx="872490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2019" t="-3754" r="-836" b="-11604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6142759" y="2270225"/>
            <a:ext cx="1162050" cy="2104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7318664" y="2242515"/>
            <a:ext cx="1162050" cy="2104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18664" y="2242515"/>
            <a:ext cx="0" cy="213187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18664" y="4374389"/>
            <a:ext cx="11620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156614" y="4055735"/>
            <a:ext cx="2324100" cy="637308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142759" y="4374389"/>
            <a:ext cx="23241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1"/>
          <p:cNvSpPr txBox="1"/>
          <p:nvPr/>
        </p:nvSpPr>
        <p:spPr>
          <a:xfrm>
            <a:off x="6723784" y="421059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3"/>
              <p:cNvSpPr txBox="1"/>
              <p:nvPr/>
            </p:nvSpPr>
            <p:spPr>
              <a:xfrm>
                <a:off x="7351569" y="428040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𝒓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569" y="4280407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85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4"/>
              <p:cNvSpPr txBox="1"/>
              <p:nvPr/>
            </p:nvSpPr>
            <p:spPr>
              <a:xfrm rot="16503245">
                <a:off x="6336318" y="3240498"/>
                <a:ext cx="14434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𝒉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503245">
                <a:off x="6336318" y="3240498"/>
                <a:ext cx="144347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412" r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5"/>
              <p:cNvSpPr txBox="1"/>
              <p:nvPr/>
            </p:nvSpPr>
            <p:spPr>
              <a:xfrm>
                <a:off x="611332" y="2632808"/>
                <a:ext cx="495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এখানে , কোণকের উচ্চতা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h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12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32" y="2632808"/>
                <a:ext cx="495300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0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6"/>
              <p:cNvSpPr txBox="1"/>
              <p:nvPr/>
            </p:nvSpPr>
            <p:spPr>
              <a:xfrm>
                <a:off x="593189" y="3217583"/>
                <a:ext cx="431828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ভূমির ব্যাস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32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ভূমির ব্যাসার্ধ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9" y="3217583"/>
                <a:ext cx="4318288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3526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7"/>
              <p:cNvSpPr txBox="1"/>
              <p:nvPr/>
            </p:nvSpPr>
            <p:spPr>
              <a:xfrm>
                <a:off x="247650" y="4346680"/>
                <a:ext cx="5680363" cy="169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হেলানো উচ্চতা,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𝑙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12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144</m:t>
                        </m:r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13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4346680"/>
                <a:ext cx="5680363" cy="1690206"/>
              </a:xfrm>
              <a:prstGeom prst="rect">
                <a:avLst/>
              </a:prstGeom>
              <a:blipFill rotWithShape="1">
                <a:blip r:embed="rId8"/>
                <a:stretch>
                  <a:fillRect l="-2793" t="-722" b="-1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9159" y="2057400"/>
            <a:ext cx="5943600" cy="4572000"/>
          </a:xfrm>
          <a:prstGeom prst="rect">
            <a:avLst/>
          </a:prstGeom>
          <a:noFill/>
          <a:ln w="190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"/>
              <p:cNvSpPr txBox="1"/>
              <p:nvPr/>
            </p:nvSpPr>
            <p:spPr>
              <a:xfrm>
                <a:off x="182335" y="2534817"/>
                <a:ext cx="5680364" cy="182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কোণকের সমগ্রতলের ক্ষেত্রফল 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𝒓𝒍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𝟏𝟒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𝟏𝟑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)+(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𝟏𝟒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𝟐𝟓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𝟐𝟎𝟒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𝟕𝟖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𝟐𝟖𝟐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𝟔</m:t>
                    </m:r>
                    <m:r>
                      <a:rPr lang="bn-BD" sz="2800" b="1" i="1" smtClean="0">
                        <a:latin typeface="Cambria Math"/>
                        <a:cs typeface="NikoshBAN" pitchFamily="2" charset="0"/>
                      </a:rPr>
                      <m:t>বর্গ</m:t>
                    </m:r>
                    <m:r>
                      <a:rPr lang="bn-BD" sz="2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1" smtClean="0"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2800" b="1" i="1" smtClean="0"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5" y="2534817"/>
                <a:ext cx="5680364" cy="1825628"/>
              </a:xfrm>
              <a:prstGeom prst="rect">
                <a:avLst/>
              </a:prstGeom>
              <a:blipFill rotWithShape="1">
                <a:blip r:embed="rId9"/>
                <a:stretch>
                  <a:fillRect l="-2253" t="-3010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/>
              <p:cNvSpPr txBox="1"/>
              <p:nvPr/>
            </p:nvSpPr>
            <p:spPr>
              <a:xfrm>
                <a:off x="199159" y="4416028"/>
                <a:ext cx="5680364" cy="198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কোণকের 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bn-BD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h</m:t>
                    </m:r>
                  </m:oMath>
                </a14:m>
                <a:endParaRPr lang="en-US" sz="32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78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5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12</m:t>
                    </m:r>
                  </m:oMath>
                </a14:m>
                <a:endParaRPr lang="en-US" sz="32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314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ঘন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. 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9" y="4416028"/>
                <a:ext cx="5680364" cy="1980542"/>
              </a:xfrm>
              <a:prstGeom prst="rect">
                <a:avLst/>
              </a:prstGeom>
              <a:blipFill rotWithShape="1">
                <a:blip r:embed="rId10"/>
                <a:stretch>
                  <a:fillRect l="-2793" b="-9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animBg="1"/>
      <p:bldP spid="9" grpId="0"/>
      <p:bldP spid="10" grpId="0"/>
      <p:bldP spid="11" grpId="0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animBg="1"/>
      <p:bldP spid="15" grpId="1" animBg="1"/>
      <p:bldP spid="16" grpId="0" build="p"/>
      <p:bldP spid="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 rot="19802104">
            <a:off x="244865" y="547685"/>
            <a:ext cx="2971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দলিয় কাজঃ 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5181600"/>
                <a:ext cx="9296400" cy="1754326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6600FF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600" b="1" dirty="0" smtClean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কোণক আকারের একটি তাঁবুর উচ্চতা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𝟕</m:t>
                    </m:r>
                    <m:r>
                      <a:rPr lang="en-US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মিটার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।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এই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তাঁবু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দ্বারা</m:t>
                    </m:r>
                  </m:oMath>
                </a14:m>
                <a:endParaRPr lang="bn-BD" sz="3600" b="1" i="1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𝟐𝟎𝟎𝟎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বর্গ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মিটার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জমি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ঘিরিতে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চাইলে</m:t>
                    </m:r>
                    <m:r>
                      <a:rPr lang="bn-BD" sz="3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b="1" dirty="0" smtClean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কি পরিমাণ ক্যানভাস লাগবে  </a:t>
                </a:r>
                <a:endParaRPr lang="en-US" sz="36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1600"/>
                <a:ext cx="92964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2358" t="-5172" b="-15517"/>
                </a:stretch>
              </a:blipFill>
              <a:ln>
                <a:solidFill>
                  <a:srgbClr val="66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32405"/>
            <a:ext cx="6465469" cy="341099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05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882" y="397639"/>
            <a:ext cx="3217718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47700" y="1667048"/>
                <a:ext cx="7848600" cy="200054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# </a:t>
                </a:r>
                <a:r>
                  <a:rPr lang="bn-IN" sz="3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কোনকের বক্রতলের  ক্ষেত্রফল সূত্র কি ? </a:t>
                </a:r>
              </a:p>
              <a:p>
                <a:r>
                  <a:rPr lang="bn-IN" sz="3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ক)  </a:t>
                </a:r>
                <a14:m>
                  <m:oMath xmlns:m="http://schemas.openxmlformats.org/officeDocument/2006/math">
                    <m:r>
                      <a:rPr lang="bn-BD" sz="3600" b="1" i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𝐫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(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𝐥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𝐫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খ )</a:t>
                </a:r>
                <a:r>
                  <a:rPr lang="bn-BD" sz="3600" b="1" dirty="0">
                    <a:ln w="11430"/>
                    <a:solidFill>
                      <a:srgbClr val="0066FF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  <m:r>
                      <a:rPr lang="bn-BD" sz="3600" b="1" i="1">
                        <a:ln w="11430"/>
                        <a:solidFill>
                          <a:srgbClr val="C0000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600" b="1" i="1">
                        <a:ln w="11430"/>
                        <a:solidFill>
                          <a:srgbClr val="C0000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sSup>
                      <m:sSupPr>
                        <m:ctrlPr>
                          <a:rPr lang="bn-BD" sz="3600" b="1" i="1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11430"/>
                        <a:solidFill>
                          <a:srgbClr val="C0000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>
                        <a:ln w="11430"/>
                        <a:solidFill>
                          <a:srgbClr val="C0000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r>
                  <a:rPr lang="bn-IN" sz="3600" b="1" dirty="0" smtClean="0">
                    <a:ln w="11430"/>
                    <a:solidFill>
                      <a:srgbClr val="C00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bn-IN" sz="3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গ)</a:t>
                </a:r>
                <a:r>
                  <a:rPr lang="bn-BD" sz="3600" b="1" dirty="0">
                    <a:ea typeface="Cambria Math"/>
                    <a:cs typeface="NikoshBAN" pitchFamily="2" charset="0"/>
                  </a:rPr>
                  <a:t> </a:t>
                </a:r>
                <a:r>
                  <a:rPr lang="bn-IN" sz="3600" b="1" dirty="0" smtClean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𝒓𝒍</m:t>
                    </m:r>
                  </m:oMath>
                </a14:m>
                <a:r>
                  <a:rPr lang="bn-IN" sz="3600" b="1" dirty="0" smtClean="0">
                    <a:ln w="11430"/>
                    <a:solidFill>
                      <a:srgbClr val="00206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IN" sz="3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ঘ) </a:t>
                </a:r>
                <a14:m>
                  <m:oMath xmlns:m="http://schemas.openxmlformats.org/officeDocument/2006/math">
                    <m:r>
                      <a:rPr lang="bn-BD" sz="3600" b="1" i="1" smtClean="0">
                        <a:ln w="11430"/>
                        <a:solidFill>
                          <a:srgbClr val="FF000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sSup>
                      <m:sSupPr>
                        <m:ctrlPr>
                          <a:rPr lang="bn-BD" sz="3600" b="1" i="1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667048"/>
                <a:ext cx="7848600" cy="2000548"/>
              </a:xfrm>
              <a:prstGeom prst="rect">
                <a:avLst/>
              </a:prstGeom>
              <a:blipFill rotWithShape="1">
                <a:blip r:embed="rId3"/>
                <a:stretch>
                  <a:fillRect l="-3101" t="-5740" r="-1008" b="-154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47700" y="3598039"/>
                <a:ext cx="7848600" cy="25671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6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# </a:t>
                </a:r>
                <a:r>
                  <a:rPr lang="bn-IN" sz="36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কোনকের আয়তন  সূত্র কত? </a:t>
                </a:r>
              </a:p>
              <a:p>
                <a:r>
                  <a:rPr lang="bn-IN" sz="36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ক)  </a:t>
                </a:r>
                <a14:m>
                  <m:oMath xmlns:m="http://schemas.openxmlformats.org/officeDocument/2006/math">
                    <m:r>
                      <a:rPr lang="bn-BD" sz="3600" b="1" i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𝐫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(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𝐥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𝐫</m:t>
                    </m:r>
                    <m:r>
                      <a:rPr lang="en-US" sz="3600" b="1">
                        <a:ln w="11430"/>
                        <a:solidFill>
                          <a:srgbClr val="FF33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6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খ )</a:t>
                </a:r>
                <a:r>
                  <a:rPr lang="bn-BD" sz="3600" b="1" dirty="0">
                    <a:ln w="11430"/>
                    <a:solidFill>
                      <a:srgbClr val="0066FF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 smtClean="0">
                            <a:ln w="11430"/>
                            <a:solidFill>
                              <a:srgbClr val="00206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n w="11430"/>
                            <a:solidFill>
                              <a:srgbClr val="00206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n w="11430"/>
                            <a:solidFill>
                              <a:srgbClr val="00206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  <m:r>
                      <a:rPr lang="bn-BD" sz="3600" b="1" i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600" b="1" i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sSup>
                      <m:sSupPr>
                        <m:ctrlPr>
                          <a:rPr lang="bn-BD" sz="3600" b="1" i="1">
                            <a:ln w="11430"/>
                            <a:solidFill>
                              <a:srgbClr val="00206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11430"/>
                            <a:solidFill>
                              <a:srgbClr val="00206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>
                            <a:ln w="11430"/>
                            <a:solidFill>
                              <a:srgbClr val="00206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r>
                  <a:rPr lang="bn-IN" sz="3600" b="1" dirty="0">
                    <a:ln w="11430"/>
                    <a:solidFill>
                      <a:srgbClr val="00206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bn-IN" sz="36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bn-IN" sz="3600" b="1" dirty="0" smtClean="0">
                    <a:ln w="11430"/>
                    <a:solidFill>
                      <a:srgbClr val="C00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BD" sz="3600" b="1" dirty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bn-IN" sz="3600" b="1" dirty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r>
                      <a:rPr lang="en-US" sz="3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𝒓𝒍</m:t>
                    </m:r>
                  </m:oMath>
                </a14:m>
                <a:r>
                  <a:rPr lang="bn-IN" sz="3600" b="1" dirty="0">
                    <a:ln w="11430"/>
                    <a:solidFill>
                      <a:srgbClr val="C00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IN" sz="36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ঘ) </a:t>
                </a:r>
                <a14:m>
                  <m:oMath xmlns:m="http://schemas.openxmlformats.org/officeDocument/2006/math">
                    <m:r>
                      <a:rPr lang="bn-BD" sz="3600" b="1" i="1">
                        <a:ln w="11430"/>
                        <a:solidFill>
                          <a:srgbClr val="FF000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𝝅</m:t>
                    </m:r>
                    <m:sSup>
                      <m:sSupPr>
                        <m:ctrlPr>
                          <a:rPr lang="bn-BD" sz="3600" b="1" i="1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bn-BD" sz="36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3598039"/>
                <a:ext cx="7848600" cy="2567113"/>
              </a:xfrm>
              <a:prstGeom prst="rect">
                <a:avLst/>
              </a:prstGeom>
              <a:blipFill rotWithShape="1">
                <a:blip r:embed="rId4"/>
                <a:stretch>
                  <a:fillRect l="-3101" t="-4019" r="-1008" b="-1040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8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5257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5105400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প্রত্যেকে নিজ খাতায় লিখে নাও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3318570"/>
                <a:ext cx="8991600" cy="3539430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# একটি সমবৃত্তভূমিক তাঁবুর উচ্চতা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1430"/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𝟖</m:t>
                    </m:r>
                  </m:oMath>
                </a14:m>
                <a:r>
                  <a:rPr lang="bn-BD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মিটার এবং এর ভূমির ব্যাস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1430"/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𝟓𝟎</m:t>
                    </m:r>
                  </m:oMath>
                </a14:m>
                <a:r>
                  <a:rPr lang="bn-BD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মিটার । </a:t>
                </a:r>
                <a:endParaRPr lang="en-US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BD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তাঁবুটির হেলানো উচ্চতা নির্ণয় কর । </a:t>
                </a:r>
              </a:p>
              <a:p>
                <a:r>
                  <a:rPr lang="bn-BD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(খ) তাঁবুটি স্থাপন করতে কত বর্গমিটার জমির প্রয়োজন হবে ? তাঁবুটির ভিতরের শূন্যস্থানের পরিমান নির্ণয় কর ।</a:t>
                </a:r>
              </a:p>
              <a:p>
                <a:r>
                  <a:rPr lang="bn-BD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(গ) তাঁবুটির প্রতি বর্গমিটার ক্যানভাসের মূল্য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11430"/>
                        <a:solidFill>
                          <a:schemeClr val="tx1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𝟏𝟐𝟓</m:t>
                    </m:r>
                  </m:oMath>
                </a14:m>
                <a:r>
                  <a:rPr lang="bn-BD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ক্যানভাস বাবদ কত খরচ হবে ? </a:t>
                </a:r>
                <a:endParaRPr lang="en-US" sz="32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18570"/>
                <a:ext cx="8991600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2027" t="-2218" r="-2432" b="-5802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981"/>
            <a:ext cx="37528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83457"/>
            <a:ext cx="9144000" cy="67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685800"/>
            <a:ext cx="3846286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</a:rPr>
              <a:t>সকলকে ধন্যবাদ 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3664"/>
            <a:ext cx="1263620" cy="2524725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2583873" y="-228600"/>
            <a:ext cx="6553200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9346" y="1007234"/>
            <a:ext cx="6407728" cy="27417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70C0"/>
                </a:solidFill>
              </a:rPr>
              <a:t>মোঃ মারুফুল হক </a:t>
            </a:r>
          </a:p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সি ,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 সি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 এড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01929668146</a:t>
            </a:r>
            <a:endParaRPr lang="bn-BD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825734"/>
            <a:ext cx="6546273" cy="2940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উচ্চতর গণিত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নবম 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-----     ত্রয়োদশ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  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pic>
        <p:nvPicPr>
          <p:cNvPr id="7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4517"/>
            <a:ext cx="2971800" cy="36244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UF\Desktop\pic contin\উচ্চতর গণিত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627943"/>
            <a:ext cx="2514600" cy="33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1267733"/>
            <a:ext cx="3124200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2639333"/>
            <a:ext cx="4191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শিক্ষার্থীরা- </a:t>
            </a:r>
            <a:endParaRPr lang="en-US" sz="36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3782333"/>
            <a:ext cx="8305800" cy="2062103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কোণকের বক্রতলের ক্ষেত্রফল নির্ণয় করতে পারবে ।</a:t>
            </a:r>
          </a:p>
          <a:p>
            <a:endParaRPr lang="bn-BD" sz="32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কোণকের সমগ্রতলের ক্ষেত্রফল ও আয়তন নির্ণয় করতে পারবে। 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10" y="0"/>
            <a:ext cx="204229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4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76200" y="76200"/>
            <a:ext cx="8991600" cy="6705600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752600"/>
            <a:ext cx="3505200" cy="4031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7" y="1752599"/>
            <a:ext cx="3179619" cy="4031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6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21" y="1711671"/>
            <a:ext cx="2306779" cy="4045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"/>
          <p:cNvSpPr txBox="1"/>
          <p:nvPr/>
        </p:nvSpPr>
        <p:spPr>
          <a:xfrm>
            <a:off x="990600" y="359941"/>
            <a:ext cx="672291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" y="0"/>
            <a:ext cx="4454765" cy="3550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71183"/>
            <a:ext cx="4495799" cy="3550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" y="3578295"/>
            <a:ext cx="4302363" cy="2746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4"/>
          <p:cNvSpPr txBox="1"/>
          <p:nvPr/>
        </p:nvSpPr>
        <p:spPr>
          <a:xfrm>
            <a:off x="4495801" y="3733800"/>
            <a:ext cx="4648199" cy="3124200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কোণক আকৃতির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" y="6324600"/>
            <a:ext cx="9144527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79663" y="65809"/>
            <a:ext cx="8984673" cy="6726382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10"/>
          <p:cNvSpPr txBox="1"/>
          <p:nvPr/>
        </p:nvSpPr>
        <p:spPr>
          <a:xfrm>
            <a:off x="2552699" y="341279"/>
            <a:ext cx="40386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228599" y="3761251"/>
            <a:ext cx="86868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সমবৃত্তভূমিক কোণক ও তার সমস্যার সমাধান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64" y="1383728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64" y="1464852"/>
            <a:ext cx="1630106" cy="186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" y="4942609"/>
            <a:ext cx="1525044" cy="152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4" y="1370414"/>
            <a:ext cx="1457696" cy="2057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7386" b="9659"/>
          <a:stretch/>
        </p:blipFill>
        <p:spPr>
          <a:xfrm>
            <a:off x="2982189" y="4681927"/>
            <a:ext cx="1919230" cy="1954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54" y="1478707"/>
            <a:ext cx="1939635" cy="226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73" y="4493739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9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2346" y="55418"/>
            <a:ext cx="9019309" cy="6747164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1" y="176570"/>
            <a:ext cx="2783787" cy="3618923"/>
          </a:xfrm>
          <a:prstGeom prst="rect">
            <a:avLst/>
          </a:prstGeom>
        </p:spPr>
      </p:pic>
      <p:sp>
        <p:nvSpPr>
          <p:cNvPr id="4" name="TextBox 11"/>
          <p:cNvSpPr txBox="1"/>
          <p:nvPr/>
        </p:nvSpPr>
        <p:spPr>
          <a:xfrm>
            <a:off x="4029941" y="725269"/>
            <a:ext cx="38862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একটি সমকোণী ত্রিভুজ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52159" y="318655"/>
            <a:ext cx="76199" cy="29876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0"/>
          <p:cNvSpPr txBox="1"/>
          <p:nvPr/>
        </p:nvSpPr>
        <p:spPr>
          <a:xfrm>
            <a:off x="4869874" y="2267634"/>
            <a:ext cx="3505200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সমকোণ সংলগ্ন বাহু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366657" y="4190149"/>
            <a:ext cx="8458200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বাহুটিকে অক্ষ ধরে তার চতুর্দিকে ত্রিভুজটিকে একবার ঘুরিয়ে আনলে ঘনবস্তু উৎপন্ন হয় 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766456" y="304800"/>
            <a:ext cx="1253835" cy="30015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0257" y="3306329"/>
            <a:ext cx="13300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/>
          <p:nvPr/>
        </p:nvSpPr>
        <p:spPr>
          <a:xfrm>
            <a:off x="3020291" y="1662867"/>
            <a:ext cx="59055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ঘনবস্তুটি হলো ‘সমবৃত্তভূমিক কোণক’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r="8690" b="10662"/>
          <a:stretch/>
        </p:blipFill>
        <p:spPr>
          <a:xfrm>
            <a:off x="311729" y="227377"/>
            <a:ext cx="2909454" cy="35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48490"/>
            <a:ext cx="9033163" cy="6747164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88473" y="1773382"/>
            <a:ext cx="959427" cy="1558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44436" y="1794163"/>
            <a:ext cx="910936" cy="15724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143000" y="3275323"/>
            <a:ext cx="2133601" cy="42256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02874" y="1794163"/>
            <a:ext cx="41562" cy="15517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89452" y="3373582"/>
            <a:ext cx="942107" cy="346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0"/>
          <p:cNvSpPr txBox="1"/>
          <p:nvPr/>
        </p:nvSpPr>
        <p:spPr>
          <a:xfrm>
            <a:off x="1981200" y="1454727"/>
            <a:ext cx="72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3158836" y="3131127"/>
            <a:ext cx="95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898073" y="3117273"/>
            <a:ext cx="36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3"/>
              <p:cNvSpPr txBox="1"/>
              <p:nvPr/>
            </p:nvSpPr>
            <p:spPr>
              <a:xfrm>
                <a:off x="3351067" y="1480994"/>
                <a:ext cx="5088083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কোণকের উচ্চতা,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𝑶𝑨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𝒉</m:t>
                    </m:r>
                    <m:r>
                      <a:rPr lang="bn-BD" sz="32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1" smtClean="0">
                        <a:latin typeface="Cambria Math"/>
                        <a:cs typeface="NikoshBAN" pitchFamily="2" charset="0"/>
                      </a:rPr>
                      <m:t>একক</m:t>
                    </m:r>
                    <m:r>
                      <a:rPr lang="bn-BD" sz="32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1" smtClean="0">
                        <a:latin typeface="Cambria Math"/>
                        <a:cs typeface="NikoshBAN" pitchFamily="2" charset="0"/>
                      </a:rPr>
                      <m:t>।</m:t>
                    </m:r>
                  </m:oMath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067" y="1480994"/>
                <a:ext cx="508808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861" t="-9901" b="-2970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4"/>
          <p:cNvSpPr txBox="1"/>
          <p:nvPr/>
        </p:nvSpPr>
        <p:spPr>
          <a:xfrm>
            <a:off x="1558636" y="3560617"/>
            <a:ext cx="223058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কোণক </a:t>
            </a:r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2023415" y="2318798"/>
            <a:ext cx="33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"/>
              <p:cNvSpPr txBox="1"/>
              <p:nvPr/>
            </p:nvSpPr>
            <p:spPr>
              <a:xfrm>
                <a:off x="3636818" y="2140527"/>
                <a:ext cx="4516582" cy="15696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যেহেতু কোণকের ভূমি বৃত্তাকার </a:t>
                </a:r>
              </a:p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সেহেতু কোণকের ভূমির ব্যাসার্ধ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𝑶𝑩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𝒓</m:t>
                      </m:r>
                      <m:r>
                        <a:rPr lang="bn-BD" sz="3200" b="1" i="1" smtClean="0">
                          <a:latin typeface="Cambria Math"/>
                          <a:cs typeface="NikoshBAN" pitchFamily="2" charset="0"/>
                        </a:rPr>
                        <m:t>একক</m:t>
                      </m:r>
                      <m:r>
                        <a:rPr lang="bn-BD" sz="32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200" b="1" i="1" smtClean="0">
                          <a:latin typeface="Cambria Math"/>
                          <a:cs typeface="NikoshBAN" pitchFamily="2" charset="0"/>
                        </a:rPr>
                        <m:t>।</m:t>
                      </m:r>
                      <m:r>
                        <a:rPr lang="bn-BD" sz="32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18" y="2140527"/>
                <a:ext cx="4516582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217" t="-4183" b="-1064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"/>
              <p:cNvSpPr txBox="1"/>
              <p:nvPr/>
            </p:nvSpPr>
            <p:spPr>
              <a:xfrm>
                <a:off x="2591016" y="3092631"/>
                <a:ext cx="3184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cs typeface="NikoshBAN" pitchFamily="2" charset="0"/>
                        </a:rPr>
                        <m:t>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16" y="3092631"/>
                <a:ext cx="31843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8269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"/>
              <p:cNvSpPr txBox="1"/>
              <p:nvPr/>
            </p:nvSpPr>
            <p:spPr>
              <a:xfrm>
                <a:off x="3144981" y="3908936"/>
                <a:ext cx="5787736" cy="58477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কোণকের হেলানো উচ্চতা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𝑨𝑩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𝒍</m:t>
                    </m:r>
                    <m:r>
                      <a:rPr lang="bn-BD" sz="3200" b="1" i="1" smtClean="0">
                        <a:latin typeface="Cambria Math"/>
                        <a:cs typeface="NikoshBAN" pitchFamily="2" charset="0"/>
                      </a:rPr>
                      <m:t>একক</m:t>
                    </m:r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981" y="3908936"/>
                <a:ext cx="5787736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626" t="-11111" r="-105" b="-313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8"/>
              <p:cNvSpPr txBox="1"/>
              <p:nvPr/>
            </p:nvSpPr>
            <p:spPr>
              <a:xfrm>
                <a:off x="2514708" y="2445327"/>
                <a:ext cx="671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cs typeface="NikoshBAN" pitchFamily="2" charset="0"/>
                        </a:rPr>
                        <m:t>𝒍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08" y="2445327"/>
                <a:ext cx="671837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363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9"/>
              <p:cNvSpPr txBox="1"/>
              <p:nvPr/>
            </p:nvSpPr>
            <p:spPr>
              <a:xfrm>
                <a:off x="921326" y="4526258"/>
                <a:ext cx="6075219" cy="204235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পিথাগোরাসের উপপাদ্য  অনুসরে, আমরা পাই 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𝑶𝑨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𝒍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𝒉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1" smtClean="0">
                        <a:latin typeface="Cambria Math"/>
                        <a:cs typeface="NikoshBAN" pitchFamily="2" charset="0"/>
                      </a:rPr>
                      <m:t>বা</m:t>
                    </m:r>
                    <m:r>
                      <a:rPr lang="bn-BD" sz="2800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cs typeface="NikoshBAN" pitchFamily="2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cs typeface="NikoshBAN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bn-BD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অতএব, হেলানো উচ্চতা 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NikoshBAN" pitchFamily="2" charset="0"/>
                      </a:rPr>
                      <m:t>𝒍</m:t>
                    </m:r>
                    <m:r>
                      <a:rPr lang="en-US" sz="2800" b="1" i="1">
                        <a:latin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bn-BD" sz="2800" b="1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26" y="4526258"/>
                <a:ext cx="6075219" cy="2042354"/>
              </a:xfrm>
              <a:prstGeom prst="rect">
                <a:avLst/>
              </a:prstGeom>
              <a:blipFill rotWithShape="1">
                <a:blip r:embed="rId8"/>
                <a:stretch>
                  <a:fillRect l="-1796" t="-2053" b="-645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2"/>
          <p:cNvSpPr txBox="1"/>
          <p:nvPr/>
        </p:nvSpPr>
        <p:spPr>
          <a:xfrm>
            <a:off x="1558636" y="387927"/>
            <a:ext cx="5437909" cy="707886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কোণকের হেলানো উচ্চতাঃ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2346" y="55418"/>
            <a:ext cx="9019309" cy="6747164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3422074" y="381000"/>
            <a:ext cx="2743200" cy="707886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74" y="1541951"/>
            <a:ext cx="2617217" cy="2943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"/>
              <p:cNvSpPr txBox="1"/>
              <p:nvPr/>
            </p:nvSpPr>
            <p:spPr>
              <a:xfrm>
                <a:off x="450274" y="1600200"/>
                <a:ext cx="4876800" cy="15696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চিত্রের ভদ্রলোকটির মাথায় একটি টুপি </a:t>
                </a:r>
              </a:p>
              <a:p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আছে । টুপিটির উচ্চতা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𝟔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chemeClr val="tx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সে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bn-BD" sz="3200" b="1" i="1" smtClean="0">
                        <a:solidFill>
                          <a:schemeClr val="tx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মি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. </m:t>
                    </m:r>
                  </m:oMath>
                </a14:m>
                <a:endParaRPr lang="en-US" sz="3200" b="1" i="1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এবং</m:t>
                      </m:r>
                      <m:r>
                        <a:rPr lang="bn-BD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ভূমির</m:t>
                      </m:r>
                      <m:r>
                        <a:rPr lang="bn-BD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ব্যাস</m:t>
                      </m:r>
                      <m:r>
                        <a:rPr lang="bn-BD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সে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bn-BD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মি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.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4" y="1600200"/>
                <a:ext cx="4876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3478" t="-4962" r="-5466" b="-1374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4074" y="4543662"/>
            <a:ext cx="5943600" cy="58477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টুপিটির হেলানো উচ্চতা নির্ণয় করো ।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1408676">
            <a:off x="6841859" y="1807850"/>
            <a:ext cx="768727" cy="1261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845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50</cp:revision>
  <dcterms:created xsi:type="dcterms:W3CDTF">2006-08-16T00:00:00Z</dcterms:created>
  <dcterms:modified xsi:type="dcterms:W3CDTF">2020-07-04T02:47:39Z</dcterms:modified>
</cp:coreProperties>
</file>